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3.xml" ContentType="application/inkml+xml"/>
  <Override PartName="/ppt/notesSlides/notesSlide19.xml" ContentType="application/vnd.openxmlformats-officedocument.presentationml.notesSlide+xml"/>
  <Override PartName="/ppt/ink/ink4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300" r:id="rId4"/>
    <p:sldId id="301" r:id="rId5"/>
    <p:sldId id="302" r:id="rId6"/>
    <p:sldId id="312" r:id="rId7"/>
    <p:sldId id="295" r:id="rId8"/>
    <p:sldId id="296" r:id="rId9"/>
    <p:sldId id="317" r:id="rId10"/>
    <p:sldId id="318" r:id="rId11"/>
    <p:sldId id="313" r:id="rId12"/>
    <p:sldId id="304" r:id="rId13"/>
    <p:sldId id="303" r:id="rId14"/>
    <p:sldId id="316" r:id="rId15"/>
    <p:sldId id="320" r:id="rId16"/>
    <p:sldId id="319" r:id="rId17"/>
    <p:sldId id="297" r:id="rId18"/>
    <p:sldId id="306" r:id="rId19"/>
    <p:sldId id="307" r:id="rId20"/>
    <p:sldId id="310" r:id="rId21"/>
    <p:sldId id="314" r:id="rId22"/>
    <p:sldId id="308" r:id="rId23"/>
    <p:sldId id="311" r:id="rId24"/>
    <p:sldId id="315" r:id="rId25"/>
    <p:sldId id="309" r:id="rId26"/>
    <p:sldId id="291" r:id="rId27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403F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403F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403F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403F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403F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403F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403F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403F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403F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683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3F403F"/>
        </a:fontRef>
        <a:srgbClr val="3F403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DBCC"/>
          </a:solidFill>
        </a:fill>
      </a:tcStyle>
    </a:wholeTbl>
    <a:band2H>
      <a:tcTxStyle/>
      <a:tcStyle>
        <a:tcBdr/>
        <a:fill>
          <a:solidFill>
            <a:srgbClr val="FAEE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3F403F"/>
        </a:fontRef>
        <a:srgbClr val="3F403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BCB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3F403F"/>
        </a:fontRef>
        <a:srgbClr val="3F403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DBCC"/>
          </a:solidFill>
        </a:fill>
      </a:tcStyle>
    </a:wholeTbl>
    <a:band2H>
      <a:tcTxStyle/>
      <a:tcStyle>
        <a:tcBdr/>
        <a:fill>
          <a:solidFill>
            <a:srgbClr val="FAEE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3F403F"/>
        </a:fontRef>
        <a:srgbClr val="3F40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3F403F"/>
        </a:fontRef>
        <a:srgbClr val="3F40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F403F"/>
              </a:solidFill>
              <a:prstDash val="solid"/>
              <a:round/>
            </a:ln>
          </a:top>
          <a:bottom>
            <a:ln w="25400" cap="flat">
              <a:solidFill>
                <a:srgbClr val="3F403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F403F"/>
              </a:solidFill>
              <a:prstDash val="solid"/>
              <a:round/>
            </a:ln>
          </a:top>
          <a:bottom>
            <a:ln w="25400" cap="flat">
              <a:solidFill>
                <a:srgbClr val="3F403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3F403F"/>
        </a:fontRef>
        <a:srgbClr val="3F403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F403F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F403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F403F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3F403F"/>
        </a:fontRef>
        <a:srgbClr val="3F403F"/>
      </a:tcTxStyle>
      <a:tcStyle>
        <a:tcBdr>
          <a:left>
            <a:ln w="12700" cap="flat">
              <a:solidFill>
                <a:srgbClr val="3F403F"/>
              </a:solidFill>
              <a:prstDash val="solid"/>
              <a:round/>
            </a:ln>
          </a:left>
          <a:right>
            <a:ln w="12700" cap="flat">
              <a:solidFill>
                <a:srgbClr val="3F403F"/>
              </a:solidFill>
              <a:prstDash val="solid"/>
              <a:round/>
            </a:ln>
          </a:right>
          <a:top>
            <a:ln w="12700" cap="flat">
              <a:solidFill>
                <a:srgbClr val="3F403F"/>
              </a:solidFill>
              <a:prstDash val="solid"/>
              <a:round/>
            </a:ln>
          </a:top>
          <a:bottom>
            <a:ln w="12700" cap="flat">
              <a:solidFill>
                <a:srgbClr val="3F403F"/>
              </a:solidFill>
              <a:prstDash val="solid"/>
              <a:round/>
            </a:ln>
          </a:bottom>
          <a:insideH>
            <a:ln w="12700" cap="flat">
              <a:solidFill>
                <a:srgbClr val="3F403F"/>
              </a:solidFill>
              <a:prstDash val="solid"/>
              <a:round/>
            </a:ln>
          </a:insideH>
          <a:insideV>
            <a:ln w="12700" cap="flat">
              <a:solidFill>
                <a:srgbClr val="3F403F"/>
              </a:solidFill>
              <a:prstDash val="solid"/>
              <a:round/>
            </a:ln>
          </a:insideV>
        </a:tcBdr>
        <a:fill>
          <a:solidFill>
            <a:srgbClr val="3F403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3F403F"/>
        </a:fontRef>
        <a:srgbClr val="3F403F"/>
      </a:tcTxStyle>
      <a:tcStyle>
        <a:tcBdr>
          <a:left>
            <a:ln w="12700" cap="flat">
              <a:solidFill>
                <a:srgbClr val="3F403F"/>
              </a:solidFill>
              <a:prstDash val="solid"/>
              <a:round/>
            </a:ln>
          </a:left>
          <a:right>
            <a:ln w="12700" cap="flat">
              <a:solidFill>
                <a:srgbClr val="3F403F"/>
              </a:solidFill>
              <a:prstDash val="solid"/>
              <a:round/>
            </a:ln>
          </a:right>
          <a:top>
            <a:ln w="12700" cap="flat">
              <a:solidFill>
                <a:srgbClr val="3F403F"/>
              </a:solidFill>
              <a:prstDash val="solid"/>
              <a:round/>
            </a:ln>
          </a:top>
          <a:bottom>
            <a:ln w="12700" cap="flat">
              <a:solidFill>
                <a:srgbClr val="3F403F"/>
              </a:solidFill>
              <a:prstDash val="solid"/>
              <a:round/>
            </a:ln>
          </a:bottom>
          <a:insideH>
            <a:ln w="12700" cap="flat">
              <a:solidFill>
                <a:srgbClr val="3F403F"/>
              </a:solidFill>
              <a:prstDash val="solid"/>
              <a:round/>
            </a:ln>
          </a:insideH>
          <a:insideV>
            <a:ln w="12700" cap="flat">
              <a:solidFill>
                <a:srgbClr val="3F403F"/>
              </a:solidFill>
              <a:prstDash val="solid"/>
              <a:round/>
            </a:ln>
          </a:insideV>
        </a:tcBdr>
        <a:fill>
          <a:solidFill>
            <a:srgbClr val="3F403F">
              <a:alpha val="20000"/>
            </a:srgbClr>
          </a:solidFill>
        </a:fill>
      </a:tcStyle>
    </a:firstCol>
    <a:lastRow>
      <a:tcTxStyle b="on" i="off">
        <a:fontRef idx="major">
          <a:srgbClr val="3F403F"/>
        </a:fontRef>
        <a:srgbClr val="3F403F"/>
      </a:tcTxStyle>
      <a:tcStyle>
        <a:tcBdr>
          <a:left>
            <a:ln w="12700" cap="flat">
              <a:solidFill>
                <a:srgbClr val="3F403F"/>
              </a:solidFill>
              <a:prstDash val="solid"/>
              <a:round/>
            </a:ln>
          </a:left>
          <a:right>
            <a:ln w="12700" cap="flat">
              <a:solidFill>
                <a:srgbClr val="3F403F"/>
              </a:solidFill>
              <a:prstDash val="solid"/>
              <a:round/>
            </a:ln>
          </a:right>
          <a:top>
            <a:ln w="50800" cap="flat">
              <a:solidFill>
                <a:srgbClr val="3F403F"/>
              </a:solidFill>
              <a:prstDash val="solid"/>
              <a:round/>
            </a:ln>
          </a:top>
          <a:bottom>
            <a:ln w="12700" cap="flat">
              <a:solidFill>
                <a:srgbClr val="3F403F"/>
              </a:solidFill>
              <a:prstDash val="solid"/>
              <a:round/>
            </a:ln>
          </a:bottom>
          <a:insideH>
            <a:ln w="12700" cap="flat">
              <a:solidFill>
                <a:srgbClr val="3F403F"/>
              </a:solidFill>
              <a:prstDash val="solid"/>
              <a:round/>
            </a:ln>
          </a:insideH>
          <a:insideV>
            <a:ln w="12700" cap="flat">
              <a:solidFill>
                <a:srgbClr val="3F403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3F403F"/>
        </a:fontRef>
        <a:srgbClr val="3F403F"/>
      </a:tcTxStyle>
      <a:tcStyle>
        <a:tcBdr>
          <a:left>
            <a:ln w="12700" cap="flat">
              <a:solidFill>
                <a:srgbClr val="3F403F"/>
              </a:solidFill>
              <a:prstDash val="solid"/>
              <a:round/>
            </a:ln>
          </a:left>
          <a:right>
            <a:ln w="12700" cap="flat">
              <a:solidFill>
                <a:srgbClr val="3F403F"/>
              </a:solidFill>
              <a:prstDash val="solid"/>
              <a:round/>
            </a:ln>
          </a:right>
          <a:top>
            <a:ln w="12700" cap="flat">
              <a:solidFill>
                <a:srgbClr val="3F403F"/>
              </a:solidFill>
              <a:prstDash val="solid"/>
              <a:round/>
            </a:ln>
          </a:top>
          <a:bottom>
            <a:ln w="25400" cap="flat">
              <a:solidFill>
                <a:srgbClr val="3F403F"/>
              </a:solidFill>
              <a:prstDash val="solid"/>
              <a:round/>
            </a:ln>
          </a:bottom>
          <a:insideH>
            <a:ln w="12700" cap="flat">
              <a:solidFill>
                <a:srgbClr val="3F403F"/>
              </a:solidFill>
              <a:prstDash val="solid"/>
              <a:round/>
            </a:ln>
          </a:insideH>
          <a:insideV>
            <a:ln w="12700" cap="flat">
              <a:solidFill>
                <a:srgbClr val="3F403F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79984"/>
  </p:normalViewPr>
  <p:slideViewPr>
    <p:cSldViewPr snapToGrid="0" snapToObjects="1">
      <p:cViewPr varScale="1">
        <p:scale>
          <a:sx n="116" d="100"/>
          <a:sy n="116" d="100"/>
        </p:scale>
        <p:origin x="416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5T09:40:31.95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5T09:40:51.19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0:05:27.2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0:05:27.2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" name="Shape 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472107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Problémů asfaltových povrchů a vozovek obecně je jistě celá řada, ale budu se věnovat těm nejčastějším, pro které nabízíme možné řešení.</a:t>
            </a:r>
          </a:p>
        </p:txBody>
      </p:sp>
    </p:spTree>
    <p:extLst>
      <p:ext uri="{BB962C8B-B14F-4D97-AF65-F5344CB8AC3E}">
        <p14:creationId xmlns:p14="http://schemas.microsoft.com/office/powerpoint/2010/main" val="796907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Vlákna samotná a zejména vlákny vyztužené směsi byly od uvedení na trh před více než deseti roky  podrobeny rozsáhlému výzkumu a testům. Zmiňuji pouze ty instituce, které jsou nám nejbližší a jejichž výsledky lze proto považovat za relevantní a posloužily také pro potřebnou certifikaci a schválení vláken FORTA FI pro použití v ČR ale i dalších zemích EU. Rozdíly ve výsledcích testů byly mezi jednotlivými zkušebnami zanedbatelné.</a:t>
            </a:r>
          </a:p>
        </p:txBody>
      </p:sp>
    </p:spTree>
    <p:extLst>
      <p:ext uri="{BB962C8B-B14F-4D97-AF65-F5344CB8AC3E}">
        <p14:creationId xmlns:p14="http://schemas.microsoft.com/office/powerpoint/2010/main" val="236160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Směsi s </a:t>
            </a:r>
            <a:r>
              <a:rPr lang="cs-CZ" dirty="0" err="1"/>
              <a:t>aramidovými</a:t>
            </a:r>
            <a:r>
              <a:rPr lang="cs-CZ" dirty="0"/>
              <a:t> vlákny lze používat do všech konstrukčních vrstev vozovek. Při úvaze do které vrstvy takovou směs použít je třeba uvážit, kterým poruchám chceme zejména předcházet. Samozřejmě, </a:t>
            </a:r>
            <a:r>
              <a:rPr lang="cs-CZ" dirty="0" err="1"/>
              <a:t>kombivace</a:t>
            </a:r>
            <a:r>
              <a:rPr lang="cs-CZ" dirty="0"/>
              <a:t> použití vláken ve více vrstvách představuje více přínosů. V tomto směru půjde vždy o úvahu posuzující technické a ekonomické aspekty.</a:t>
            </a:r>
          </a:p>
        </p:txBody>
      </p:sp>
    </p:spTree>
    <p:extLst>
      <p:ext uri="{BB962C8B-B14F-4D97-AF65-F5344CB8AC3E}">
        <p14:creationId xmlns:p14="http://schemas.microsoft.com/office/powerpoint/2010/main" val="236160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Jednou z největších předností této technologie je její jednoduchost a snadné uplatnění v praktických provozních podmínkách. Velmi důležité je zejména, že nevyžaduje žádné změny ani dodatečné kroky oproti klasické pokládce a hutnění. Navíc nepůsobí žádné problémy pro budoucí opravy povrchů, zejména při frézování.</a:t>
            </a:r>
          </a:p>
        </p:txBody>
      </p:sp>
    </p:spTree>
    <p:extLst>
      <p:ext uri="{BB962C8B-B14F-4D97-AF65-F5344CB8AC3E}">
        <p14:creationId xmlns:p14="http://schemas.microsoft.com/office/powerpoint/2010/main" val="3961051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Jednou z největších předností této technologie je její jednoduchost a snadné uplatnění v praktických provozních podmínkách. Velmi důležité je zejména, že nevyžaduje žádné změny ani dodatečné kroky oproti klasické pokládce a hutnění. Navíc nepůsobí žádné problémy pro budoucí opravy povrchů, zejména při frézování.</a:t>
            </a:r>
          </a:p>
        </p:txBody>
      </p:sp>
    </p:spTree>
    <p:extLst>
      <p:ext uri="{BB962C8B-B14F-4D97-AF65-F5344CB8AC3E}">
        <p14:creationId xmlns:p14="http://schemas.microsoft.com/office/powerpoint/2010/main" val="3137106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Vlákna dodávají asfaltu významné zvýšení pevnosti a soudržnosti. Následující video to dokazuje zcela výmluvně.</a:t>
            </a:r>
          </a:p>
        </p:txBody>
      </p:sp>
    </p:spTree>
    <p:extLst>
      <p:ext uri="{BB962C8B-B14F-4D97-AF65-F5344CB8AC3E}">
        <p14:creationId xmlns:p14="http://schemas.microsoft.com/office/powerpoint/2010/main" val="893096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 následujících snímcích zmiňuji několik projektů, kde byla pro vyztužení asfaltových směsí využita vlákna FORTA FI. Je to skutečně pouze zlomek z dlouhého seznamu projektů a vědomě jsem vybíral pouze projekty silnic II a III třídy, které jsou pro činnost SUS typické. Vlákna FORTA FI bula samozřejmě použita i na řadě projektů silnic I. Třídy, významné je jejich široké využitý pro letištní plochy. Toto byl vlastně první projekt, kdy si společnost STRABAG ověřovala možnost výroby směsi s vlákny, její pokládku i hutnění a </a:t>
            </a:r>
            <a:r>
              <a:rPr lang="cs-CZ"/>
              <a:t>celkové účinky.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4703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90987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5443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54148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6327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Řešní</a:t>
            </a:r>
            <a:r>
              <a:rPr lang="cs-CZ" dirty="0"/>
              <a:t> problémů asfaltových směsí je trvalým předmětem úsilí výzkumníků i lidí z praxe. V současnosti jsou obecně přijímány dvě cesty k řešení dříve uvedených problémů:</a:t>
            </a:r>
          </a:p>
          <a:p>
            <a:r>
              <a:rPr lang="cs-CZ" dirty="0"/>
              <a:t>Použití modifikovaných pojiv a vyztužení směsí popřípadě kombinace obojího.</a:t>
            </a:r>
          </a:p>
          <a:p>
            <a:r>
              <a:rPr lang="cs-CZ" dirty="0"/>
              <a:t>Zatímco k modifikaci směsi / pojiva jsou používány různé typy přísad, vyztužení směsi jde dvěma cestami.</a:t>
            </a:r>
          </a:p>
          <a:p>
            <a:r>
              <a:rPr lang="cs-CZ" dirty="0"/>
              <a:t>Plošným, tedy 2D vyztužením a rozptýleným / prostorovým, tedy 3D vyztužením</a:t>
            </a:r>
          </a:p>
        </p:txBody>
      </p:sp>
    </p:spTree>
    <p:extLst>
      <p:ext uri="{BB962C8B-B14F-4D97-AF65-F5344CB8AC3E}">
        <p14:creationId xmlns:p14="http://schemas.microsoft.com/office/powerpoint/2010/main" val="11633576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27325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76560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76993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Ochrana životního prostředí je jedním z příkazů doby a všemi zmiňovaným cílem. Jde samozřejmě o multifaktoriální záležitost, ale použití vláken pro vyztužení asfaltových směsí působí pozitivně i v tomto směru. Uvedená rovnice sice zjednodušuje pohled na přínosy ve vztahu k ochraně prostředí ale dobře ilustruje i pohled z </a:t>
            </a:r>
            <a:r>
              <a:rPr lang="cs-CZ"/>
              <a:t>této stránky.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44331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4" name="Shape 3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 u="sng"/>
            </a:lvl1pPr>
          </a:lstStyle>
          <a:p>
            <a:r>
              <a:t>V současné chvíli máme i vlákna pro mikrokoberce a zavádíme PP vlákna pro betonové povrchy.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Vyztužení dvojrozměrné - </a:t>
            </a:r>
            <a:r>
              <a:rPr lang="cs-CZ" dirty="0" err="1"/>
              <a:t>geomříže</a:t>
            </a:r>
            <a:r>
              <a:rPr lang="cs-CZ" dirty="0"/>
              <a:t> a 3D - prostorově rozptýlená a orientovaná vlákna</a:t>
            </a:r>
          </a:p>
        </p:txBody>
      </p:sp>
    </p:spTree>
    <p:extLst>
      <p:ext uri="{BB962C8B-B14F-4D97-AF65-F5344CB8AC3E}">
        <p14:creationId xmlns:p14="http://schemas.microsoft.com/office/powerpoint/2010/main" val="1163357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Je nesporné, že oba způsoby vyztužení směsí mají své místo využití, ale dovolím si zmínit rozdíly v jejich působení ve směsi</a:t>
            </a:r>
          </a:p>
        </p:txBody>
      </p:sp>
    </p:spTree>
    <p:extLst>
      <p:ext uri="{BB962C8B-B14F-4D97-AF65-F5344CB8AC3E}">
        <p14:creationId xmlns:p14="http://schemas.microsoft.com/office/powerpoint/2010/main" val="236160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Společnost FORTA s desítkami let zkušeností ve výrobě a dodávkách syntetických vláken pro vyztužení betonu logicky dospěla k závěru, že obdobný způsob vyztužení jiného typu kompozitu – asfaltové směsi – může dobře fungovat. Prvním krokem bylo samozřejmě nalezení vhodného materiálu. V tom směru proběhl výzkum a zkoušky různých materiálů.</a:t>
            </a:r>
          </a:p>
        </p:txBody>
      </p:sp>
    </p:spTree>
    <p:extLst>
      <p:ext uri="{BB962C8B-B14F-4D97-AF65-F5344CB8AC3E}">
        <p14:creationId xmlns:p14="http://schemas.microsoft.com/office/powerpoint/2010/main" val="2081474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Aramid je materiál vynikající při velmi nízké váze extrémní pevností, převyšující při porovnatelném průřezu pevnost oceli. Již historicky je aramid, zejména dodávaný společností DuPont pod obchodním názvem KEVLAR, využíván v řadě výrobků pro balistickou ochranu.</a:t>
            </a:r>
          </a:p>
        </p:txBody>
      </p:sp>
    </p:spTree>
    <p:extLst>
      <p:ext uri="{BB962C8B-B14F-4D97-AF65-F5344CB8AC3E}">
        <p14:creationId xmlns:p14="http://schemas.microsoft.com/office/powerpoint/2010/main" val="431413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 použití v asfaltových směsích byla </a:t>
            </a:r>
            <a:r>
              <a:rPr lang="cs-CZ" dirty="0" err="1"/>
              <a:t>aramidová</a:t>
            </a:r>
            <a:r>
              <a:rPr lang="cs-CZ" dirty="0"/>
              <a:t> vlákna, která mají hlavní výztužnou funkci, doplněna v synergické směsi polyolefinem (převážně polypropylenem), který slouží jako vynikající podpora dokonalého rozmíchání vláken v celém objemu směsi.</a:t>
            </a:r>
          </a:p>
        </p:txBody>
      </p:sp>
    </p:spTree>
    <p:extLst>
      <p:ext uri="{BB962C8B-B14F-4D97-AF65-F5344CB8AC3E}">
        <p14:creationId xmlns:p14="http://schemas.microsoft.com/office/powerpoint/2010/main" val="236160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8701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 základě testů vydalo ASPK v roce 2012 z pověření Ministerstva dopravy ČR Osvědčení o vhodnosti výrobku, které bylo v roce 2018 obnoveno a je v platnosti a na základě testů i Osvědčení vydalo ŘSD souhlas s použitím vláken v projektech v gesci ŘSD</a:t>
            </a:r>
          </a:p>
        </p:txBody>
      </p:sp>
    </p:spTree>
    <p:extLst>
      <p:ext uri="{BB962C8B-B14F-4D97-AF65-F5344CB8AC3E}">
        <p14:creationId xmlns:p14="http://schemas.microsoft.com/office/powerpoint/2010/main" val="1957264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855118" y="4793293"/>
            <a:ext cx="2133601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000">
                <a:latin typeface="Frutiger 55 Roman"/>
                <a:ea typeface="Frutiger 55 Roman"/>
                <a:cs typeface="Frutiger 55 Roman"/>
                <a:sym typeface="Frutiger 55 Roma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269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330200" y="4171950"/>
            <a:ext cx="8494714" cy="493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EDIT MASTER TEXT STYLES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F403F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F403F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F403F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F403F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F403F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F403F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F403F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F403F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F403F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0" marR="0" indent="0" algn="ctr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3F403F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ctr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3F403F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ctr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solidFill>
            <a:srgbClr val="3F403F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ctr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3F403F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ctr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3F403F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ctr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solidFill>
            <a:srgbClr val="3F403F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ctr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solidFill>
            <a:srgbClr val="3F403F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ctr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solidFill>
            <a:srgbClr val="3F403F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ctr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solidFill>
            <a:srgbClr val="3F403F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utiger 55 Roman"/>
        </a:defRPr>
      </a:lvl1pPr>
      <a:lvl2pPr marL="0" marR="0" indent="4572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utiger 55 Roman"/>
        </a:defRPr>
      </a:lvl2pPr>
      <a:lvl3pPr marL="0" marR="0" indent="9144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utiger 55 Roman"/>
        </a:defRPr>
      </a:lvl3pPr>
      <a:lvl4pPr marL="0" marR="0" indent="1371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utiger 55 Roman"/>
        </a:defRPr>
      </a:lvl4pPr>
      <a:lvl5pPr marL="0" marR="0" indent="18288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utiger 55 Roman"/>
        </a:defRPr>
      </a:lvl5pPr>
      <a:lvl6pPr marL="0" marR="0" indent="22860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utiger 55 Roman"/>
        </a:defRPr>
      </a:lvl6pPr>
      <a:lvl7pPr marL="0" marR="0" indent="27432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utiger 55 Roman"/>
        </a:defRPr>
      </a:lvl7pPr>
      <a:lvl8pPr marL="0" marR="0" indent="32004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utiger 55 Roman"/>
        </a:defRPr>
      </a:lvl8pPr>
      <a:lvl9pPr marL="0" marR="0" indent="3657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utiger 55 Roma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customXml" Target="../ink/ink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customXml" Target="../ink/ink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4"/>
          <p:cNvSpPr/>
          <p:nvPr/>
        </p:nvSpPr>
        <p:spPr>
          <a:xfrm>
            <a:off x="248477" y="337311"/>
            <a:ext cx="8495474" cy="3852358"/>
          </a:xfrm>
          <a:prstGeom prst="rect">
            <a:avLst/>
          </a:prstGeom>
          <a:solidFill>
            <a:srgbClr val="E6832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TextBox 8"/>
          <p:cNvSpPr txBox="1"/>
          <p:nvPr/>
        </p:nvSpPr>
        <p:spPr>
          <a:xfrm>
            <a:off x="294198" y="4244532"/>
            <a:ext cx="8188960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200" b="1"/>
            </a:pPr>
            <a:r>
              <a:rPr dirty="0"/>
              <a:t>FORTA®: </a:t>
            </a:r>
            <a:r>
              <a:rPr lang="cs-CZ" dirty="0"/>
              <a:t>MODERNÍ ZPŮSOB STAVBY A OPRAV VOZOVEK</a:t>
            </a:r>
            <a:endParaRPr dirty="0"/>
          </a:p>
          <a:p>
            <a:pPr algn="ctr">
              <a:defRPr sz="1600"/>
            </a:pPr>
            <a:r>
              <a:rPr dirty="0"/>
              <a:t>EMZET S.R.O ::: </a:t>
            </a:r>
            <a:r>
              <a:rPr lang="cs-CZ" dirty="0"/>
              <a:t>4. – 5. 05. </a:t>
            </a:r>
            <a:r>
              <a:rPr dirty="0"/>
              <a:t>2022</a:t>
            </a:r>
          </a:p>
        </p:txBody>
      </p:sp>
      <p:pic>
        <p:nvPicPr>
          <p:cNvPr id="31" name="Picture 2" descr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8906" y="1605121"/>
            <a:ext cx="2743201" cy="1371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Picture 6" descr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74555" y="1709167"/>
            <a:ext cx="1163508" cy="1163508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ASPHALT FIBER"/>
          <p:cNvSpPr txBox="1"/>
          <p:nvPr/>
        </p:nvSpPr>
        <p:spPr>
          <a:xfrm>
            <a:off x="1466461" y="2519792"/>
            <a:ext cx="2264013" cy="371997"/>
          </a:xfrm>
          <a:prstGeom prst="rect">
            <a:avLst/>
          </a:prstGeom>
          <a:solidFill>
            <a:srgbClr val="E6832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300">
                <a:solidFill>
                  <a:srgbClr val="C5C5C5"/>
                </a:solidFill>
                <a:latin typeface="Frutiger 55 Roman"/>
                <a:ea typeface="Frutiger 55 Roman"/>
                <a:cs typeface="Frutiger 55 Roman"/>
                <a:sym typeface="Frutiger 55 Roman"/>
              </a:defRPr>
            </a:lvl1pPr>
          </a:lstStyle>
          <a:p>
            <a:r>
              <a:t>ASPHALT FIBER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DE5677-E6FA-C346-84BE-F2A8CCBEDD8B}"/>
              </a:ext>
            </a:extLst>
          </p:cNvPr>
          <p:cNvSpPr txBox="1"/>
          <p:nvPr/>
        </p:nvSpPr>
        <p:spPr>
          <a:xfrm>
            <a:off x="1466462" y="3365500"/>
            <a:ext cx="269564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Z" sz="24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Ing. Jiří ZEDNÍČEK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6">
            <a:extLst>
              <a:ext uri="{FF2B5EF4-FFF2-40B4-BE49-F238E27FC236}">
                <a16:creationId xmlns:a16="http://schemas.microsoft.com/office/drawing/2014/main" id="{FBCE4F7D-AAAF-F446-9170-F4355EF4B4A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9483" y="200086"/>
            <a:ext cx="727327" cy="72732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A89637-CB27-0D4E-A8C8-ED2CBB07E63E}"/>
              </a:ext>
            </a:extLst>
          </p:cNvPr>
          <p:cNvSpPr txBox="1"/>
          <p:nvPr/>
        </p:nvSpPr>
        <p:spPr>
          <a:xfrm>
            <a:off x="498558" y="332917"/>
            <a:ext cx="671929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Z" sz="2400" b="1" i="0" u="none" strike="noStrike" cap="none" spc="0" normalizeH="0" baseline="0" dirty="0">
                <a:ln>
                  <a:noFill/>
                </a:ln>
                <a:solidFill>
                  <a:srgbClr val="3F403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VLIV VÝZTUŽE VLÁKNY NA MODUL TUHOSTI SMĚSI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994B599-5409-1241-BB80-AD45BD281B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526308"/>
              </p:ext>
            </p:extLst>
          </p:nvPr>
        </p:nvGraphicFramePr>
        <p:xfrm>
          <a:off x="367367" y="927413"/>
          <a:ext cx="7502150" cy="358276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61887">
                  <a:extLst>
                    <a:ext uri="{9D8B030D-6E8A-4147-A177-3AD203B41FA5}">
                      <a16:colId xmlns:a16="http://schemas.microsoft.com/office/drawing/2014/main" val="2630152514"/>
                    </a:ext>
                  </a:extLst>
                </a:gridCol>
                <a:gridCol w="1389582">
                  <a:extLst>
                    <a:ext uri="{9D8B030D-6E8A-4147-A177-3AD203B41FA5}">
                      <a16:colId xmlns:a16="http://schemas.microsoft.com/office/drawing/2014/main" val="3252071392"/>
                    </a:ext>
                  </a:extLst>
                </a:gridCol>
                <a:gridCol w="1342998">
                  <a:extLst>
                    <a:ext uri="{9D8B030D-6E8A-4147-A177-3AD203B41FA5}">
                      <a16:colId xmlns:a16="http://schemas.microsoft.com/office/drawing/2014/main" val="352674835"/>
                    </a:ext>
                  </a:extLst>
                </a:gridCol>
                <a:gridCol w="2707683">
                  <a:extLst>
                    <a:ext uri="{9D8B030D-6E8A-4147-A177-3AD203B41FA5}">
                      <a16:colId xmlns:a16="http://schemas.microsoft.com/office/drawing/2014/main" val="1411169734"/>
                    </a:ext>
                  </a:extLst>
                </a:gridCol>
              </a:tblGrid>
              <a:tr h="701052">
                <a:tc gridSpan="4"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effectLst/>
                        </a:rPr>
                        <a:t>Modul tuhosti v závislosti na zkušební teplotě - ACO 11S kamenivo Zbraslav</a:t>
                      </a:r>
                      <a:endParaRPr lang="en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32" marR="18732" marT="0" marB="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02997"/>
                  </a:ext>
                </a:extLst>
              </a:tr>
              <a:tr h="1051578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effectLst/>
                        </a:rPr>
                        <a:t>Zkušební teplota</a:t>
                      </a:r>
                      <a:endParaRPr lang="en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32" marR="187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>
                          <a:effectLst/>
                        </a:rPr>
                        <a:t>50/70</a:t>
                      </a:r>
                      <a:endParaRPr lang="en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32" marR="187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>
                          <a:effectLst/>
                        </a:rPr>
                        <a:t>50/70 FORTA FI</a:t>
                      </a:r>
                      <a:endParaRPr lang="en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32" marR="187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>
                          <a:effectLst/>
                        </a:rPr>
                        <a:t>Nárůst modulu tuhosti v %</a:t>
                      </a:r>
                      <a:endParaRPr lang="en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32" marR="18732" marT="0" marB="0" anchor="ctr"/>
                </a:tc>
                <a:extLst>
                  <a:ext uri="{0D108BD9-81ED-4DB2-BD59-A6C34878D82A}">
                    <a16:rowId xmlns:a16="http://schemas.microsoft.com/office/drawing/2014/main" val="2003095489"/>
                  </a:ext>
                </a:extLst>
              </a:tr>
              <a:tr h="433079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effectLst/>
                        </a:rPr>
                        <a:t>0°C</a:t>
                      </a:r>
                      <a:endParaRPr lang="en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32" marR="187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>
                          <a:effectLst/>
                        </a:rPr>
                        <a:t>12 330</a:t>
                      </a:r>
                      <a:endParaRPr lang="en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32" marR="187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>
                          <a:effectLst/>
                        </a:rPr>
                        <a:t>13 070</a:t>
                      </a:r>
                      <a:endParaRPr lang="en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32" marR="187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>
                          <a:effectLst/>
                        </a:rPr>
                        <a:t>6,00</a:t>
                      </a:r>
                      <a:endParaRPr lang="en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32" marR="18732" marT="0" marB="0" anchor="ctr"/>
                </a:tc>
                <a:extLst>
                  <a:ext uri="{0D108BD9-81ED-4DB2-BD59-A6C34878D82A}">
                    <a16:rowId xmlns:a16="http://schemas.microsoft.com/office/drawing/2014/main" val="585755922"/>
                  </a:ext>
                </a:extLst>
              </a:tr>
              <a:tr h="433079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effectLst/>
                        </a:rPr>
                        <a:t>15°C</a:t>
                      </a:r>
                      <a:endParaRPr lang="en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32" marR="187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>
                          <a:effectLst/>
                        </a:rPr>
                        <a:t>6 600</a:t>
                      </a:r>
                      <a:endParaRPr lang="en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32" marR="187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>
                          <a:effectLst/>
                        </a:rPr>
                        <a:t>7 730</a:t>
                      </a:r>
                      <a:endParaRPr lang="en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32" marR="187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>
                          <a:effectLst/>
                        </a:rPr>
                        <a:t>17,12</a:t>
                      </a:r>
                      <a:endParaRPr lang="en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32" marR="18732" marT="0" marB="0" anchor="ctr"/>
                </a:tc>
                <a:extLst>
                  <a:ext uri="{0D108BD9-81ED-4DB2-BD59-A6C34878D82A}">
                    <a16:rowId xmlns:a16="http://schemas.microsoft.com/office/drawing/2014/main" val="4283115716"/>
                  </a:ext>
                </a:extLst>
              </a:tr>
              <a:tr h="433079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effectLst/>
                        </a:rPr>
                        <a:t>27°C</a:t>
                      </a:r>
                      <a:endParaRPr lang="en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32" marR="187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effectLst/>
                        </a:rPr>
                        <a:t>2 070</a:t>
                      </a:r>
                      <a:endParaRPr lang="en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32" marR="187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effectLst/>
                        </a:rPr>
                        <a:t>2 860</a:t>
                      </a:r>
                      <a:endParaRPr lang="en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32" marR="187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>
                          <a:effectLst/>
                        </a:rPr>
                        <a:t>38,16</a:t>
                      </a:r>
                      <a:endParaRPr lang="en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32" marR="18732" marT="0" marB="0" anchor="ctr"/>
                </a:tc>
                <a:extLst>
                  <a:ext uri="{0D108BD9-81ED-4DB2-BD59-A6C34878D82A}">
                    <a16:rowId xmlns:a16="http://schemas.microsoft.com/office/drawing/2014/main" val="1281728996"/>
                  </a:ext>
                </a:extLst>
              </a:tr>
              <a:tr h="454728">
                <a:tc>
                  <a:txBody>
                    <a:bodyPr/>
                    <a:lstStyle/>
                    <a:p>
                      <a:pPr algn="ctr"/>
                      <a:r>
                        <a:rPr lang="cs-CZ" sz="2400">
                          <a:effectLst/>
                        </a:rPr>
                        <a:t>40°C</a:t>
                      </a:r>
                      <a:endParaRPr lang="en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32" marR="187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>
                          <a:effectLst/>
                        </a:rPr>
                        <a:t>810</a:t>
                      </a:r>
                      <a:endParaRPr lang="en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32" marR="187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effectLst/>
                        </a:rPr>
                        <a:t>1 170</a:t>
                      </a:r>
                      <a:endParaRPr lang="en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32" marR="187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effectLst/>
                        </a:rPr>
                        <a:t>44,44</a:t>
                      </a:r>
                      <a:endParaRPr lang="en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32" marR="18732" marT="0" marB="0" anchor="ctr"/>
                </a:tc>
                <a:extLst>
                  <a:ext uri="{0D108BD9-81ED-4DB2-BD59-A6C34878D82A}">
                    <a16:rowId xmlns:a16="http://schemas.microsoft.com/office/drawing/2014/main" val="41042721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054358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11</a:t>
            </a:fld>
            <a:endParaRPr/>
          </a:p>
        </p:txBody>
      </p:sp>
      <p:sp>
        <p:nvSpPr>
          <p:cNvPr id="36" name="Rectangle 4"/>
          <p:cNvSpPr/>
          <p:nvPr/>
        </p:nvSpPr>
        <p:spPr>
          <a:xfrm>
            <a:off x="257224" y="291168"/>
            <a:ext cx="8495474" cy="4436363"/>
          </a:xfrm>
          <a:prstGeom prst="rect">
            <a:avLst/>
          </a:prstGeom>
          <a:noFill/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7" name="Picture 5" descr="Picture 5"/>
          <p:cNvPicPr>
            <a:picLocks noChangeAspect="1"/>
          </p:cNvPicPr>
          <p:nvPr/>
        </p:nvPicPr>
        <p:blipFill>
          <a:blip r:embed="rId3" cstate="print">
            <a:alphaModFix amt="14000"/>
          </a:blip>
          <a:stretch>
            <a:fillRect/>
          </a:stretch>
        </p:blipFill>
        <p:spPr>
          <a:xfrm>
            <a:off x="2879650" y="579529"/>
            <a:ext cx="3384698" cy="3714183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E6832B"/>
            </a:outerShdw>
          </a:effectLst>
        </p:spPr>
      </p:pic>
      <p:sp>
        <p:nvSpPr>
          <p:cNvPr id="38" name="TextBox 8"/>
          <p:cNvSpPr txBox="1"/>
          <p:nvPr/>
        </p:nvSpPr>
        <p:spPr>
          <a:xfrm>
            <a:off x="477518" y="849788"/>
            <a:ext cx="8188961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FFFFFF"/>
                </a:solidFill>
              </a:defRPr>
            </a:lvl1pPr>
          </a:lstStyle>
          <a:p>
            <a:pPr algn="l"/>
            <a:endParaRPr lang="en-GB" sz="1400" dirty="0">
              <a:solidFill>
                <a:schemeClr val="bg1"/>
              </a:solidFill>
            </a:endParaRPr>
          </a:p>
          <a:p>
            <a:pPr algn="l"/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9" name="Picture 6" descr="Picture 6">
            <a:extLst>
              <a:ext uri="{FF2B5EF4-FFF2-40B4-BE49-F238E27FC236}">
                <a16:creationId xmlns:a16="http://schemas.microsoft.com/office/drawing/2014/main" id="{2060BFDB-97DA-144C-9C26-6872F27FEB4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5371" y="313102"/>
            <a:ext cx="727327" cy="72732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EB1CFD-680E-CC4C-8F47-FEAA91B7DC91}"/>
              </a:ext>
            </a:extLst>
          </p:cNvPr>
          <p:cNvSpPr txBox="1"/>
          <p:nvPr/>
        </p:nvSpPr>
        <p:spPr>
          <a:xfrm>
            <a:off x="477518" y="501445"/>
            <a:ext cx="7201476" cy="892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Z" sz="2800" b="1" i="0" u="none" strike="noStrike" cap="none" spc="0" normalizeH="0" baseline="0" dirty="0">
                <a:ln>
                  <a:noFill/>
                </a:ln>
                <a:solidFill>
                  <a:srgbClr val="3F403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CERTIFIKACE V ČR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Z" sz="2400" b="1" dirty="0"/>
              <a:t>Osvědčení o vhodnosti Min dopravy ČR, Souhlas ŘSD</a:t>
            </a:r>
            <a:endParaRPr kumimoji="0" lang="en-CZ" sz="2400" b="1" i="0" u="none" strike="noStrike" cap="none" spc="0" normalizeH="0" baseline="0" dirty="0">
              <a:ln>
                <a:noFill/>
              </a:ln>
              <a:solidFill>
                <a:srgbClr val="3F403F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8" name="Picture 7" descr="page1image60583088">
            <a:extLst>
              <a:ext uri="{FF2B5EF4-FFF2-40B4-BE49-F238E27FC236}">
                <a16:creationId xmlns:a16="http://schemas.microsoft.com/office/drawing/2014/main" id="{A9E8B01D-8D9B-CF47-AA6F-5BEB8C7C2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58" y="1472079"/>
            <a:ext cx="2171472" cy="3069468"/>
          </a:xfrm>
          <a:prstGeom prst="rect">
            <a:avLst/>
          </a:prstGeom>
          <a:noFill/>
          <a:ln>
            <a:solidFill>
              <a:srgbClr val="E6832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E2309C0F-C4E2-BC47-82F5-2A1D32CA7A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532" y="1366539"/>
            <a:ext cx="2171473" cy="3110347"/>
          </a:xfrm>
          <a:prstGeom prst="rect">
            <a:avLst/>
          </a:prstGeom>
          <a:ln>
            <a:solidFill>
              <a:srgbClr val="E6832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0207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12</a:t>
            </a:fld>
            <a:endParaRPr/>
          </a:p>
        </p:txBody>
      </p:sp>
      <p:sp>
        <p:nvSpPr>
          <p:cNvPr id="36" name="Rectangle 4"/>
          <p:cNvSpPr/>
          <p:nvPr/>
        </p:nvSpPr>
        <p:spPr>
          <a:xfrm>
            <a:off x="257224" y="291168"/>
            <a:ext cx="8495474" cy="4436363"/>
          </a:xfrm>
          <a:prstGeom prst="rect">
            <a:avLst/>
          </a:prstGeom>
          <a:noFill/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7" name="Picture 5" descr="Picture 5"/>
          <p:cNvPicPr>
            <a:picLocks noChangeAspect="1"/>
          </p:cNvPicPr>
          <p:nvPr/>
        </p:nvPicPr>
        <p:blipFill>
          <a:blip r:embed="rId3" cstate="print">
            <a:alphaModFix amt="14000"/>
          </a:blip>
          <a:stretch>
            <a:fillRect/>
          </a:stretch>
        </p:blipFill>
        <p:spPr>
          <a:xfrm>
            <a:off x="2879650" y="579529"/>
            <a:ext cx="3384698" cy="3714183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E6832B"/>
            </a:outerShdw>
          </a:effectLst>
        </p:spPr>
      </p:pic>
      <p:sp>
        <p:nvSpPr>
          <p:cNvPr id="38" name="TextBox 8"/>
          <p:cNvSpPr txBox="1"/>
          <p:nvPr/>
        </p:nvSpPr>
        <p:spPr>
          <a:xfrm>
            <a:off x="477518" y="849788"/>
            <a:ext cx="8188961" cy="3262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FFFFFF"/>
                </a:solidFill>
              </a:defRPr>
            </a:lvl1pPr>
          </a:lstStyle>
          <a:p>
            <a:pPr algn="l"/>
            <a:r>
              <a:rPr lang="cs-CZ" sz="2800" dirty="0">
                <a:solidFill>
                  <a:schemeClr val="bg1"/>
                </a:solidFill>
              </a:rPr>
              <a:t>TECHNICKÉ VLASTNOSTI MATERIÁLU / TESTY</a:t>
            </a:r>
            <a:endParaRPr lang="cs-CZ" sz="1800" dirty="0">
              <a:solidFill>
                <a:schemeClr val="bg1"/>
              </a:solidFill>
            </a:endParaRPr>
          </a:p>
          <a:p>
            <a:pPr algn="l"/>
            <a:r>
              <a:rPr lang="cs-CZ" sz="1800" dirty="0">
                <a:solidFill>
                  <a:schemeClr val="bg1"/>
                </a:solidFill>
              </a:rPr>
              <a:t>Testováno ASU (USA), ČVUT/EUROVIA (ČR), IBQ (Německo), TPA (ČR/PL)</a:t>
            </a:r>
          </a:p>
          <a:p>
            <a:pPr algn="l"/>
            <a:endParaRPr lang="cs-CZ" sz="1400" dirty="0">
              <a:solidFill>
                <a:schemeClr val="bg1"/>
              </a:solidFill>
            </a:endParaRPr>
          </a:p>
          <a:p>
            <a:pPr algn="l"/>
            <a:endParaRPr lang="cs-CZ" sz="1400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Prodloužení životnosti až o 50%</a:t>
            </a:r>
          </a:p>
          <a:p>
            <a:pPr algn="l"/>
            <a:endParaRPr lang="cs-CZ" sz="1200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Snížení tloušťky vrstev až o 30%</a:t>
            </a:r>
          </a:p>
          <a:p>
            <a:pPr algn="l"/>
            <a:endParaRPr lang="cs-CZ" sz="1200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Zvýšení modulu tuhosti o 45%</a:t>
            </a:r>
          </a:p>
          <a:p>
            <a:pPr algn="l"/>
            <a:endParaRPr lang="cs-CZ" sz="1200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Eliminace trhlin o 80%</a:t>
            </a:r>
          </a:p>
        </p:txBody>
      </p:sp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44575A41-58CC-F743-8C06-990D4068DF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5714" y="2147433"/>
            <a:ext cx="848634" cy="848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F68B69-7337-C24C-848F-09C6A80B8DA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0861" y="2147433"/>
            <a:ext cx="1928687" cy="1786227"/>
          </a:xfrm>
          <a:prstGeom prst="rect">
            <a:avLst/>
          </a:prstGeom>
        </p:spPr>
      </p:pic>
      <p:pic>
        <p:nvPicPr>
          <p:cNvPr id="9" name="Picture 6" descr="Picture 6">
            <a:extLst>
              <a:ext uri="{FF2B5EF4-FFF2-40B4-BE49-F238E27FC236}">
                <a16:creationId xmlns:a16="http://schemas.microsoft.com/office/drawing/2014/main" id="{2060BFDB-97DA-144C-9C26-6872F27FEB4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25371" y="313102"/>
            <a:ext cx="727327" cy="7273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8591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55324" y="4809883"/>
            <a:ext cx="233395" cy="246221"/>
          </a:xfrm>
        </p:spPr>
        <p:txBody>
          <a:bodyPr/>
          <a:lstStyle/>
          <a:p>
            <a:fld id="{86CB4B4D-7CA3-9044-876B-883B54F8677D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36" name="Rectangle 4"/>
          <p:cNvSpPr/>
          <p:nvPr/>
        </p:nvSpPr>
        <p:spPr>
          <a:xfrm>
            <a:off x="137785" y="291168"/>
            <a:ext cx="8850934" cy="4436363"/>
          </a:xfrm>
          <a:prstGeom prst="rect">
            <a:avLst/>
          </a:prstGeom>
          <a:noFill/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cs-CZ"/>
          </a:p>
        </p:txBody>
      </p:sp>
      <p:pic>
        <p:nvPicPr>
          <p:cNvPr id="37" name="Picture 5" descr="Picture 5"/>
          <p:cNvPicPr>
            <a:picLocks noChangeAspect="1"/>
          </p:cNvPicPr>
          <p:nvPr/>
        </p:nvPicPr>
        <p:blipFill>
          <a:blip r:embed="rId3" cstate="print">
            <a:alphaModFix amt="14000"/>
          </a:blip>
          <a:stretch>
            <a:fillRect/>
          </a:stretch>
        </p:blipFill>
        <p:spPr>
          <a:xfrm>
            <a:off x="2879649" y="552369"/>
            <a:ext cx="3384698" cy="3714183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E6832B"/>
            </a:outerShdw>
          </a:effectLst>
        </p:spPr>
      </p:pic>
      <p:pic>
        <p:nvPicPr>
          <p:cNvPr id="6" name="Picture 6" descr="Picture 6">
            <a:extLst>
              <a:ext uri="{FF2B5EF4-FFF2-40B4-BE49-F238E27FC236}">
                <a16:creationId xmlns:a16="http://schemas.microsoft.com/office/drawing/2014/main" id="{5D7F9DCE-8799-9845-9883-38C6F516D2F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91045" y="291168"/>
            <a:ext cx="727327" cy="72732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365ADD-7FFF-1B46-B02C-3F562D301DE0}"/>
              </a:ext>
            </a:extLst>
          </p:cNvPr>
          <p:cNvSpPr txBox="1"/>
          <p:nvPr/>
        </p:nvSpPr>
        <p:spPr>
          <a:xfrm>
            <a:off x="391302" y="430518"/>
            <a:ext cx="363485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800" b="1" i="0" u="none" strike="noStrike" cap="none" spc="0" normalizeH="0" baseline="0" dirty="0">
                <a:ln>
                  <a:noFill/>
                </a:ln>
                <a:solidFill>
                  <a:srgbClr val="3F403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KAM POUŽÍT VLÁKNA?</a:t>
            </a:r>
          </a:p>
        </p:txBody>
      </p:sp>
      <p:pic>
        <p:nvPicPr>
          <p:cNvPr id="11" name="Picture Placeholder 6" descr="Picture Placeholder 6">
            <a:extLst>
              <a:ext uri="{FF2B5EF4-FFF2-40B4-BE49-F238E27FC236}">
                <a16:creationId xmlns:a16="http://schemas.microsoft.com/office/drawing/2014/main" id="{5494F026-6F8F-3B40-B32B-486B5DD5F0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41" t="41286" r="12114" b="8304"/>
          <a:stretch>
            <a:fillRect/>
          </a:stretch>
        </p:blipFill>
        <p:spPr>
          <a:xfrm>
            <a:off x="4191826" y="407333"/>
            <a:ext cx="3928871" cy="172812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30">
            <a:extLst>
              <a:ext uri="{FF2B5EF4-FFF2-40B4-BE49-F238E27FC236}">
                <a16:creationId xmlns:a16="http://schemas.microsoft.com/office/drawing/2014/main" id="{E575264D-9268-0F4A-8652-7739B03638E3}"/>
              </a:ext>
            </a:extLst>
          </p:cNvPr>
          <p:cNvSpPr txBox="1"/>
          <p:nvPr/>
        </p:nvSpPr>
        <p:spPr>
          <a:xfrm>
            <a:off x="136400" y="1000732"/>
            <a:ext cx="4293432" cy="583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20" tIns="45720" rIns="45720" bIns="45720">
            <a:spAutoFit/>
          </a:bodyPr>
          <a:lstStyle/>
          <a:p>
            <a:pPr>
              <a:lnSpc>
                <a:spcPts val="3975"/>
              </a:lnSpc>
              <a:defRPr sz="8400" b="1">
                <a:solidFill>
                  <a:srgbClr val="3F403F"/>
                </a:solidFill>
              </a:defRPr>
            </a:pPr>
            <a:r>
              <a:rPr lang="cs-CZ" sz="3150" dirty="0"/>
              <a:t>Více vrstev = více výhod</a:t>
            </a:r>
          </a:p>
        </p:txBody>
      </p:sp>
      <p:sp>
        <p:nvSpPr>
          <p:cNvPr id="14" name="Rectangle 34">
            <a:extLst>
              <a:ext uri="{FF2B5EF4-FFF2-40B4-BE49-F238E27FC236}">
                <a16:creationId xmlns:a16="http://schemas.microsoft.com/office/drawing/2014/main" id="{51AFAA98-4D4D-0744-9AE1-9FE6A8A256AB}"/>
              </a:ext>
            </a:extLst>
          </p:cNvPr>
          <p:cNvSpPr/>
          <p:nvPr/>
        </p:nvSpPr>
        <p:spPr>
          <a:xfrm>
            <a:off x="4183521" y="2152286"/>
            <a:ext cx="3928871" cy="2282531"/>
          </a:xfrm>
          <a:prstGeom prst="rect">
            <a:avLst/>
          </a:prstGeom>
          <a:solidFill>
            <a:srgbClr val="E6832B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defTabSz="1219200"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cs-CZ"/>
          </a:p>
        </p:txBody>
      </p:sp>
      <p:sp>
        <p:nvSpPr>
          <p:cNvPr id="16" name="Rectangle 36">
            <a:extLst>
              <a:ext uri="{FF2B5EF4-FFF2-40B4-BE49-F238E27FC236}">
                <a16:creationId xmlns:a16="http://schemas.microsoft.com/office/drawing/2014/main" id="{BE92F40D-BBB8-8D47-8AC7-02526DBF002A}"/>
              </a:ext>
            </a:extLst>
          </p:cNvPr>
          <p:cNvSpPr/>
          <p:nvPr/>
        </p:nvSpPr>
        <p:spPr>
          <a:xfrm>
            <a:off x="4308951" y="2320554"/>
            <a:ext cx="1528177" cy="1945997"/>
          </a:xfrm>
          <a:prstGeom prst="rect">
            <a:avLst/>
          </a:prstGeom>
          <a:gradFill>
            <a:gsLst>
              <a:gs pos="20000">
                <a:srgbClr val="3F403F"/>
              </a:gs>
              <a:gs pos="100000">
                <a:srgbClr val="BEBEBE"/>
              </a:gs>
            </a:gsLst>
            <a:lin ang="16200000"/>
          </a:gradFill>
          <a:ln w="12700">
            <a:solidFill>
              <a:schemeClr val="accent1"/>
            </a:solidFill>
            <a:prstDash val="dash"/>
            <a:miter lim="400000"/>
          </a:ln>
        </p:spPr>
        <p:txBody>
          <a:bodyPr lIns="121919" tIns="121919" rIns="121919" bIns="121919" anchor="ctr"/>
          <a:lstStyle/>
          <a:p>
            <a:pPr defTabSz="1219200"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cs-CZ"/>
          </a:p>
        </p:txBody>
      </p:sp>
      <p:sp>
        <p:nvSpPr>
          <p:cNvPr id="17" name="Pentagon 40">
            <a:extLst>
              <a:ext uri="{FF2B5EF4-FFF2-40B4-BE49-F238E27FC236}">
                <a16:creationId xmlns:a16="http://schemas.microsoft.com/office/drawing/2014/main" id="{6CA0C26B-D739-8C40-BC7A-39BF3B8FEB66}"/>
              </a:ext>
            </a:extLst>
          </p:cNvPr>
          <p:cNvSpPr/>
          <p:nvPr/>
        </p:nvSpPr>
        <p:spPr>
          <a:xfrm flipH="1">
            <a:off x="6021377" y="2409460"/>
            <a:ext cx="1689785" cy="28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947" y="0"/>
                </a:lnTo>
                <a:lnTo>
                  <a:pt x="21600" y="10800"/>
                </a:lnTo>
                <a:lnTo>
                  <a:pt x="19947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FBE87"/>
          </a:solidFill>
          <a:ln w="12700">
            <a:miter lim="400000"/>
          </a:ln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defTabSz="1219200"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sz="1400">
                <a:solidFill>
                  <a:schemeClr val="bg1"/>
                </a:solidFill>
              </a:rPr>
              <a:t>40 mm</a:t>
            </a:r>
          </a:p>
        </p:txBody>
      </p:sp>
      <p:sp>
        <p:nvSpPr>
          <p:cNvPr id="18" name="Pentagon 40">
            <a:extLst>
              <a:ext uri="{FF2B5EF4-FFF2-40B4-BE49-F238E27FC236}">
                <a16:creationId xmlns:a16="http://schemas.microsoft.com/office/drawing/2014/main" id="{30307709-A34A-C947-BCC3-BF85F48253E7}"/>
              </a:ext>
            </a:extLst>
          </p:cNvPr>
          <p:cNvSpPr/>
          <p:nvPr/>
        </p:nvSpPr>
        <p:spPr>
          <a:xfrm flipH="1">
            <a:off x="6021376" y="2915673"/>
            <a:ext cx="1689785" cy="28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947" y="0"/>
                </a:lnTo>
                <a:lnTo>
                  <a:pt x="21600" y="10800"/>
                </a:lnTo>
                <a:lnTo>
                  <a:pt x="19947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FBE87"/>
          </a:solidFill>
          <a:ln w="12700">
            <a:miter lim="400000"/>
          </a:ln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defTabSz="1219200"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sz="1400" dirty="0">
                <a:solidFill>
                  <a:schemeClr val="bg1"/>
                </a:solidFill>
              </a:rPr>
              <a:t>60 mm - 80 mm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D51CDA-BE79-2A41-82AB-3F4B5E38643C}"/>
              </a:ext>
            </a:extLst>
          </p:cNvPr>
          <p:cNvSpPr txBox="1"/>
          <p:nvPr/>
        </p:nvSpPr>
        <p:spPr>
          <a:xfrm>
            <a:off x="391302" y="1583078"/>
            <a:ext cx="3539522" cy="29546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spc="0" normalizeH="0" baseline="0" dirty="0">
                <a:ln>
                  <a:noFill/>
                </a:ln>
                <a:solidFill>
                  <a:srgbClr val="3F403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Obrusná vrstva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b="1" dirty="0"/>
              <a:t>	Trvanlivost </a:t>
            </a:r>
            <a:r>
              <a:rPr lang="cs-CZ" b="1" dirty="0" err="1"/>
              <a:t>x</a:t>
            </a:r>
            <a:r>
              <a:rPr lang="cs-CZ" b="1" dirty="0"/>
              <a:t> mrazové trhliny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spc="0" normalizeH="0" baseline="0" dirty="0">
                <a:ln>
                  <a:noFill/>
                </a:ln>
                <a:solidFill>
                  <a:srgbClr val="3F403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	Trvanlivost </a:t>
            </a:r>
            <a:r>
              <a:rPr kumimoji="0" lang="cs-CZ" b="1" i="0" u="none" strike="noStrike" cap="none" spc="0" normalizeH="0" baseline="0" dirty="0" err="1">
                <a:ln>
                  <a:noFill/>
                </a:ln>
                <a:solidFill>
                  <a:srgbClr val="3F403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x</a:t>
            </a:r>
            <a:r>
              <a:rPr kumimoji="0" lang="cs-CZ" b="1" i="0" u="none" strike="noStrike" cap="none" spc="0" normalizeH="0" baseline="0" dirty="0">
                <a:ln>
                  <a:noFill/>
                </a:ln>
                <a:solidFill>
                  <a:srgbClr val="3F403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povrchové trhliny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cs-CZ" sz="1200" b="1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spc="0" normalizeH="0" baseline="0" dirty="0">
                <a:ln>
                  <a:noFill/>
                </a:ln>
                <a:solidFill>
                  <a:srgbClr val="3F403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Ložná vrstva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b="1" dirty="0"/>
              <a:t>	Pevnost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spc="0" normalizeH="0" baseline="0" dirty="0">
                <a:ln>
                  <a:noFill/>
                </a:ln>
                <a:solidFill>
                  <a:srgbClr val="3F403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	Odolnost </a:t>
            </a:r>
            <a:r>
              <a:rPr kumimoji="0" lang="cs-CZ" b="1" i="0" u="none" strike="noStrike" cap="none" spc="0" normalizeH="0" baseline="0" dirty="0" err="1">
                <a:ln>
                  <a:noFill/>
                </a:ln>
                <a:solidFill>
                  <a:srgbClr val="3F403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x</a:t>
            </a:r>
            <a:r>
              <a:rPr kumimoji="0" lang="cs-CZ" b="1" i="0" u="none" strike="noStrike" cap="none" spc="0" normalizeH="0" baseline="0" dirty="0">
                <a:ln>
                  <a:noFill/>
                </a:ln>
                <a:solidFill>
                  <a:srgbClr val="3F403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trvalé deformace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spc="0" normalizeH="0" baseline="0" dirty="0">
                <a:ln>
                  <a:noFill/>
                </a:ln>
                <a:solidFill>
                  <a:srgbClr val="3F403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	Ref</a:t>
            </a:r>
            <a:r>
              <a:rPr lang="cs-CZ" b="1" dirty="0"/>
              <a:t>lexní trhliny</a:t>
            </a:r>
            <a:endParaRPr kumimoji="0" lang="cs-CZ" b="1" i="0" u="none" strike="noStrike" cap="none" spc="0" normalizeH="0" baseline="0" dirty="0">
              <a:ln>
                <a:noFill/>
              </a:ln>
              <a:solidFill>
                <a:srgbClr val="3F403F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cs-CZ" sz="1200" b="1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spc="0" normalizeH="0" baseline="0" dirty="0">
                <a:ln>
                  <a:noFill/>
                </a:ln>
                <a:solidFill>
                  <a:srgbClr val="3F403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Podkladní vrstva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b="1" dirty="0"/>
              <a:t>	Únavová  odolnost</a:t>
            </a:r>
            <a:endParaRPr kumimoji="0" lang="cs-CZ" b="1" i="0" u="none" strike="noStrike" cap="none" spc="0" normalizeH="0" baseline="0" dirty="0">
              <a:ln>
                <a:noFill/>
              </a:ln>
              <a:solidFill>
                <a:srgbClr val="3F403F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404C61D-E105-4143-8431-ED04219C199A}"/>
                  </a:ext>
                </a:extLst>
              </p14:cNvPr>
              <p14:cNvContentPartPr/>
              <p14:nvPr/>
            </p14:nvContentPartPr>
            <p14:xfrm>
              <a:off x="6444887" y="3902383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404C61D-E105-4143-8431-ED04219C199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40567" y="3898063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318FA98-7C6D-D844-B267-5934B5D45F74}"/>
                  </a:ext>
                </a:extLst>
              </p14:cNvPr>
              <p14:cNvContentPartPr/>
              <p14:nvPr/>
            </p14:nvContentPartPr>
            <p14:xfrm>
              <a:off x="6307387" y="3827407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318FA98-7C6D-D844-B267-5934B5D45F7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03067" y="3823087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29A766B8-EBD8-6E44-A65C-6BBFDD57D83D}"/>
              </a:ext>
            </a:extLst>
          </p:cNvPr>
          <p:cNvSpPr txBox="1"/>
          <p:nvPr/>
        </p:nvSpPr>
        <p:spPr>
          <a:xfrm>
            <a:off x="4571998" y="2409459"/>
            <a:ext cx="110229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OBRUSNÁ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4740CE-031B-2445-9D8E-67D7D73E3F0F}"/>
              </a:ext>
            </a:extLst>
          </p:cNvPr>
          <p:cNvSpPr txBox="1"/>
          <p:nvPr/>
        </p:nvSpPr>
        <p:spPr>
          <a:xfrm>
            <a:off x="4571998" y="2915673"/>
            <a:ext cx="110229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LOŽNÁ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B05C2D-60C8-134B-A3DB-F593415AA09C}"/>
              </a:ext>
            </a:extLst>
          </p:cNvPr>
          <p:cNvSpPr txBox="1"/>
          <p:nvPr/>
        </p:nvSpPr>
        <p:spPr>
          <a:xfrm>
            <a:off x="4504961" y="3658131"/>
            <a:ext cx="128504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PODKLADNÍ</a:t>
            </a:r>
          </a:p>
        </p:txBody>
      </p:sp>
      <p:sp>
        <p:nvSpPr>
          <p:cNvPr id="30" name="Pentagon 40">
            <a:extLst>
              <a:ext uri="{FF2B5EF4-FFF2-40B4-BE49-F238E27FC236}">
                <a16:creationId xmlns:a16="http://schemas.microsoft.com/office/drawing/2014/main" id="{3F5A3941-092D-DF4F-872F-9C06AD3B9962}"/>
              </a:ext>
            </a:extLst>
          </p:cNvPr>
          <p:cNvSpPr/>
          <p:nvPr/>
        </p:nvSpPr>
        <p:spPr>
          <a:xfrm flipH="1">
            <a:off x="6044480" y="3708683"/>
            <a:ext cx="1689785" cy="28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947" y="0"/>
                </a:lnTo>
                <a:lnTo>
                  <a:pt x="21600" y="10800"/>
                </a:lnTo>
                <a:lnTo>
                  <a:pt x="19947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FBE87"/>
          </a:solidFill>
          <a:ln w="12700">
            <a:miter lim="400000"/>
          </a:ln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defTabSz="1219200"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sz="1400" dirty="0">
                <a:solidFill>
                  <a:schemeClr val="bg1"/>
                </a:solidFill>
              </a:rPr>
              <a:t>150 mm - 200 mm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A46CFFA-1A76-184F-8B0D-A1DB84F5ACA5}"/>
              </a:ext>
            </a:extLst>
          </p:cNvPr>
          <p:cNvCxnSpPr/>
          <p:nvPr/>
        </p:nvCxnSpPr>
        <p:spPr>
          <a:xfrm>
            <a:off x="4359787" y="2748011"/>
            <a:ext cx="1477341" cy="0"/>
          </a:xfrm>
          <a:prstGeom prst="line">
            <a:avLst/>
          </a:prstGeom>
          <a:noFill/>
          <a:ln w="25400" cap="flat">
            <a:solidFill>
              <a:schemeClr val="tx2">
                <a:lumMod val="20000"/>
                <a:lumOff val="80000"/>
              </a:schemeClr>
            </a:solidFill>
            <a:prstDash val="dash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759DB91-BAFD-5F48-92F0-8CF171A1550A}"/>
              </a:ext>
            </a:extLst>
          </p:cNvPr>
          <p:cNvCxnSpPr>
            <a:stCxn id="16" idx="1"/>
            <a:endCxn id="16" idx="3"/>
          </p:cNvCxnSpPr>
          <p:nvPr/>
        </p:nvCxnSpPr>
        <p:spPr>
          <a:xfrm>
            <a:off x="4308951" y="3293553"/>
            <a:ext cx="1528177" cy="0"/>
          </a:xfrm>
          <a:prstGeom prst="line">
            <a:avLst/>
          </a:prstGeom>
          <a:noFill/>
          <a:ln w="25400" cap="flat">
            <a:solidFill>
              <a:schemeClr val="tx2">
                <a:lumMod val="20000"/>
                <a:lumOff val="80000"/>
              </a:schemeClr>
            </a:solidFill>
            <a:prstDash val="dash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7141138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4" grpId="0" animBg="1"/>
      <p:bldP spid="16" grpId="0" animBg="1"/>
      <p:bldP spid="17" grpId="0" animBg="1"/>
      <p:bldP spid="18" grpId="0" animBg="1"/>
      <p:bldP spid="3" grpId="0"/>
      <p:bldP spid="22" grpId="0"/>
      <p:bldP spid="27" grpId="0"/>
      <p:bldP spid="28" grpId="0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14</a:t>
            </a:fld>
            <a:endParaRPr/>
          </a:p>
        </p:txBody>
      </p:sp>
      <p:sp>
        <p:nvSpPr>
          <p:cNvPr id="36" name="Rectangle 4"/>
          <p:cNvSpPr/>
          <p:nvPr/>
        </p:nvSpPr>
        <p:spPr>
          <a:xfrm>
            <a:off x="257224" y="291168"/>
            <a:ext cx="8495474" cy="4436363"/>
          </a:xfrm>
          <a:prstGeom prst="rect">
            <a:avLst/>
          </a:prstGeom>
          <a:noFill/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37" name="Picture 5" descr="Picture 5"/>
          <p:cNvPicPr>
            <a:picLocks noChangeAspect="1"/>
          </p:cNvPicPr>
          <p:nvPr/>
        </p:nvPicPr>
        <p:blipFill>
          <a:blip r:embed="rId3" cstate="print">
            <a:alphaModFix amt="14000"/>
          </a:blip>
          <a:stretch>
            <a:fillRect/>
          </a:stretch>
        </p:blipFill>
        <p:spPr>
          <a:xfrm>
            <a:off x="2879649" y="552369"/>
            <a:ext cx="3384698" cy="3714183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E6832B"/>
            </a:outerShdw>
          </a:effectLst>
        </p:spPr>
      </p:pic>
      <p:sp>
        <p:nvSpPr>
          <p:cNvPr id="38" name="TextBox 8"/>
          <p:cNvSpPr txBox="1"/>
          <p:nvPr/>
        </p:nvSpPr>
        <p:spPr>
          <a:xfrm>
            <a:off x="257224" y="552369"/>
            <a:ext cx="8409255" cy="4616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800" b="1">
                <a:solidFill>
                  <a:srgbClr val="FFFFFF"/>
                </a:solidFill>
              </a:defRPr>
            </a:lvl1pPr>
          </a:lstStyle>
          <a:p>
            <a:pPr algn="l"/>
            <a:r>
              <a:rPr lang="cs-CZ" sz="2800" dirty="0">
                <a:solidFill>
                  <a:schemeClr val="bg1"/>
                </a:solidFill>
              </a:rPr>
              <a:t>POPIS TECHNOLOGIE</a:t>
            </a:r>
          </a:p>
          <a:p>
            <a:pPr algn="l"/>
            <a:endParaRPr lang="cs-CZ" sz="1400" b="0" dirty="0">
              <a:solidFill>
                <a:schemeClr val="bg1"/>
              </a:solidFill>
            </a:endParaRPr>
          </a:p>
          <a:p>
            <a:pPr algn="l"/>
            <a:r>
              <a:rPr lang="cs-CZ" sz="2400" b="0" dirty="0">
                <a:solidFill>
                  <a:schemeClr val="bg1"/>
                </a:solidFill>
              </a:rPr>
              <a:t>Dodáváno v </a:t>
            </a:r>
            <a:r>
              <a:rPr lang="cs-CZ" sz="2400" b="0" dirty="0" err="1">
                <a:solidFill>
                  <a:schemeClr val="bg1"/>
                </a:solidFill>
              </a:rPr>
              <a:t>předvážených</a:t>
            </a:r>
            <a:r>
              <a:rPr lang="cs-CZ" sz="2400" b="0" dirty="0">
                <a:solidFill>
                  <a:schemeClr val="bg1"/>
                </a:solidFill>
              </a:rPr>
              <a:t> PET sáčcích 0,5 kg (dávka na 1,0 t směsi)</a:t>
            </a:r>
          </a:p>
          <a:p>
            <a:pPr algn="l"/>
            <a:endParaRPr lang="cs-CZ" sz="1200" b="0" dirty="0">
              <a:solidFill>
                <a:schemeClr val="bg1"/>
              </a:solidFill>
            </a:endParaRPr>
          </a:p>
          <a:p>
            <a:pPr algn="l"/>
            <a:r>
              <a:rPr lang="cs-CZ" sz="2400" b="0" dirty="0">
                <a:solidFill>
                  <a:schemeClr val="bg1"/>
                </a:solidFill>
              </a:rPr>
              <a:t>Přidávání do míchačky v suché fázi</a:t>
            </a:r>
          </a:p>
          <a:p>
            <a:pPr algn="l"/>
            <a:endParaRPr lang="cs-CZ" sz="1200" b="0" dirty="0">
              <a:solidFill>
                <a:schemeClr val="bg1"/>
              </a:solidFill>
            </a:endParaRPr>
          </a:p>
          <a:p>
            <a:pPr algn="l"/>
            <a:r>
              <a:rPr lang="cs-CZ" sz="2400" b="0" dirty="0">
                <a:solidFill>
                  <a:schemeClr val="bg1"/>
                </a:solidFill>
              </a:rPr>
              <a:t>Míchání 8 – 12 vteřin</a:t>
            </a:r>
          </a:p>
          <a:p>
            <a:pPr algn="l"/>
            <a:endParaRPr lang="cs-CZ" sz="1200" b="0" dirty="0">
              <a:solidFill>
                <a:schemeClr val="bg1"/>
              </a:solidFill>
            </a:endParaRPr>
          </a:p>
          <a:p>
            <a:pPr algn="l"/>
            <a:r>
              <a:rPr lang="cs-CZ" sz="2400" b="0" dirty="0">
                <a:solidFill>
                  <a:schemeClr val="bg1"/>
                </a:solidFill>
              </a:rPr>
              <a:t>Pokládka beze změny proti běžné směsi</a:t>
            </a:r>
          </a:p>
          <a:p>
            <a:pPr algn="l"/>
            <a:endParaRPr lang="cs-CZ" sz="1200" b="0" dirty="0">
              <a:solidFill>
                <a:schemeClr val="bg1"/>
              </a:solidFill>
            </a:endParaRPr>
          </a:p>
          <a:p>
            <a:pPr algn="l"/>
            <a:r>
              <a:rPr lang="cs-CZ" sz="2400" b="0" dirty="0">
                <a:solidFill>
                  <a:schemeClr val="bg1"/>
                </a:solidFill>
              </a:rPr>
              <a:t>Hutnění beze změny proti běžné směsi</a:t>
            </a:r>
          </a:p>
          <a:p>
            <a:pPr algn="l"/>
            <a:endParaRPr lang="cs-CZ" sz="1200" b="0" dirty="0">
              <a:solidFill>
                <a:schemeClr val="bg1"/>
              </a:solidFill>
            </a:endParaRPr>
          </a:p>
          <a:p>
            <a:pPr algn="l"/>
            <a:r>
              <a:rPr lang="cs-CZ" sz="2400" b="0" dirty="0">
                <a:solidFill>
                  <a:schemeClr val="bg1"/>
                </a:solidFill>
              </a:rPr>
              <a:t>Bezproblémové frézování</a:t>
            </a:r>
          </a:p>
          <a:p>
            <a:endParaRPr lang="cs-CZ" dirty="0"/>
          </a:p>
        </p:txBody>
      </p:sp>
      <p:pic>
        <p:nvPicPr>
          <p:cNvPr id="6" name="Picture 6" descr="Picture 6">
            <a:extLst>
              <a:ext uri="{FF2B5EF4-FFF2-40B4-BE49-F238E27FC236}">
                <a16:creationId xmlns:a16="http://schemas.microsoft.com/office/drawing/2014/main" id="{5D7F9DCE-8799-9845-9883-38C6F516D2F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5371" y="245512"/>
            <a:ext cx="727327" cy="727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9" descr="Picture 9">
            <a:extLst>
              <a:ext uri="{FF2B5EF4-FFF2-40B4-BE49-F238E27FC236}">
                <a16:creationId xmlns:a16="http://schemas.microsoft.com/office/drawing/2014/main" id="{7542B313-EFE7-D642-8ECE-821ECE3C62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964" r="39908"/>
          <a:stretch>
            <a:fillRect/>
          </a:stretch>
        </p:blipFill>
        <p:spPr>
          <a:xfrm>
            <a:off x="6524167" y="1774479"/>
            <a:ext cx="1673859" cy="270576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92960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15</a:t>
            </a:fld>
            <a:endParaRPr/>
          </a:p>
        </p:txBody>
      </p:sp>
      <p:sp>
        <p:nvSpPr>
          <p:cNvPr id="36" name="Rectangle 4"/>
          <p:cNvSpPr/>
          <p:nvPr/>
        </p:nvSpPr>
        <p:spPr>
          <a:xfrm>
            <a:off x="257224" y="291168"/>
            <a:ext cx="8495474" cy="4436363"/>
          </a:xfrm>
          <a:prstGeom prst="rect">
            <a:avLst/>
          </a:prstGeom>
          <a:noFill/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7" name="Picture 5" descr="Picture 5"/>
          <p:cNvPicPr>
            <a:picLocks noChangeAspect="1"/>
          </p:cNvPicPr>
          <p:nvPr/>
        </p:nvPicPr>
        <p:blipFill>
          <a:blip r:embed="rId5" cstate="print">
            <a:alphaModFix amt="14000"/>
          </a:blip>
          <a:stretch>
            <a:fillRect/>
          </a:stretch>
        </p:blipFill>
        <p:spPr>
          <a:xfrm>
            <a:off x="2879649" y="552369"/>
            <a:ext cx="3384698" cy="3714183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E6832B"/>
            </a:outerShdw>
          </a:effectLst>
        </p:spPr>
      </p:pic>
      <p:pic>
        <p:nvPicPr>
          <p:cNvPr id="6" name="Picture 6" descr="Picture 6">
            <a:extLst>
              <a:ext uri="{FF2B5EF4-FFF2-40B4-BE49-F238E27FC236}">
                <a16:creationId xmlns:a16="http://schemas.microsoft.com/office/drawing/2014/main" id="{5D7F9DCE-8799-9845-9883-38C6F516D2F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25371" y="245512"/>
            <a:ext cx="727327" cy="727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FIBERSINMIX2.m4v" descr="FIBERSINMIX2.m4v">
            <a:hlinkClick r:id="" action="ppaction://media"/>
            <a:extLst>
              <a:ext uri="{FF2B5EF4-FFF2-40B4-BE49-F238E27FC236}">
                <a16:creationId xmlns:a16="http://schemas.microsoft.com/office/drawing/2014/main" id="{6533B9BC-EB08-B1F0-57E4-6AA6BFC30D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291168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44BB76-6804-B18B-B475-45D57856574D}"/>
              </a:ext>
            </a:extLst>
          </p:cNvPr>
          <p:cNvSpPr txBox="1"/>
          <p:nvPr/>
        </p:nvSpPr>
        <p:spPr>
          <a:xfrm>
            <a:off x="411252" y="4333702"/>
            <a:ext cx="797778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Z" sz="2800" b="1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JAK POZNÁM ŽE JSOU VE SMĚSI VLÁKNA</a:t>
            </a:r>
          </a:p>
        </p:txBody>
      </p:sp>
    </p:spTree>
    <p:extLst>
      <p:ext uri="{BB962C8B-B14F-4D97-AF65-F5344CB8AC3E}">
        <p14:creationId xmlns:p14="http://schemas.microsoft.com/office/powerpoint/2010/main" val="3262927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16</a:t>
            </a:fld>
            <a:endParaRPr/>
          </a:p>
        </p:txBody>
      </p:sp>
      <p:sp>
        <p:nvSpPr>
          <p:cNvPr id="36" name="Rectangle 4"/>
          <p:cNvSpPr/>
          <p:nvPr/>
        </p:nvSpPr>
        <p:spPr>
          <a:xfrm>
            <a:off x="257224" y="291168"/>
            <a:ext cx="8495474" cy="4436363"/>
          </a:xfrm>
          <a:prstGeom prst="rect">
            <a:avLst/>
          </a:prstGeom>
          <a:noFill/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7" name="Picture 5" descr="Picture 5"/>
          <p:cNvPicPr>
            <a:picLocks noChangeAspect="1"/>
          </p:cNvPicPr>
          <p:nvPr/>
        </p:nvPicPr>
        <p:blipFill>
          <a:blip r:embed="rId5" cstate="print">
            <a:alphaModFix amt="14000"/>
          </a:blip>
          <a:stretch>
            <a:fillRect/>
          </a:stretch>
        </p:blipFill>
        <p:spPr>
          <a:xfrm>
            <a:off x="2879649" y="552369"/>
            <a:ext cx="3384698" cy="3714183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E6832B"/>
            </a:outerShdw>
          </a:effectLst>
        </p:spPr>
      </p:pic>
      <p:pic>
        <p:nvPicPr>
          <p:cNvPr id="6" name="Picture 6" descr="Picture 6">
            <a:extLst>
              <a:ext uri="{FF2B5EF4-FFF2-40B4-BE49-F238E27FC236}">
                <a16:creationId xmlns:a16="http://schemas.microsoft.com/office/drawing/2014/main" id="{5D7F9DCE-8799-9845-9883-38C6F516D2F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25371" y="245512"/>
            <a:ext cx="727327" cy="727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CanAsphDoThis.m4v" descr="CanAsphDoThis.m4v">
            <a:hlinkClick r:id="" action="ppaction://media"/>
            <a:extLst>
              <a:ext uri="{FF2B5EF4-FFF2-40B4-BE49-F238E27FC236}">
                <a16:creationId xmlns:a16="http://schemas.microsoft.com/office/drawing/2014/main" id="{80C27850-DD1F-704C-AB7C-1854288D1A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E5FE16-040E-4545-9104-109B851FAFEC}"/>
              </a:ext>
            </a:extLst>
          </p:cNvPr>
          <p:cNvSpPr txBox="1"/>
          <p:nvPr/>
        </p:nvSpPr>
        <p:spPr>
          <a:xfrm>
            <a:off x="642320" y="4021337"/>
            <a:ext cx="772528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Z" sz="36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UMÍ TOHLE VAŠE ASFALTOVÁ SMĚS?</a:t>
            </a:r>
          </a:p>
        </p:txBody>
      </p:sp>
    </p:spTree>
    <p:extLst>
      <p:ext uri="{BB962C8B-B14F-4D97-AF65-F5344CB8AC3E}">
        <p14:creationId xmlns:p14="http://schemas.microsoft.com/office/powerpoint/2010/main" val="42139954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55324" y="4809883"/>
            <a:ext cx="233395" cy="24622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cs-CZ" smtClean="0"/>
              <a:pPr/>
              <a:t>17</a:t>
            </a:fld>
            <a:endParaRPr lang="cs-CZ" dirty="0"/>
          </a:p>
        </p:txBody>
      </p:sp>
      <p:sp>
        <p:nvSpPr>
          <p:cNvPr id="36" name="Rectangle 4"/>
          <p:cNvSpPr/>
          <p:nvPr/>
        </p:nvSpPr>
        <p:spPr>
          <a:xfrm>
            <a:off x="257224" y="291168"/>
            <a:ext cx="8495474" cy="4436363"/>
          </a:xfrm>
          <a:prstGeom prst="rect">
            <a:avLst/>
          </a:prstGeom>
          <a:noFill/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cs-CZ" dirty="0"/>
          </a:p>
        </p:txBody>
      </p:sp>
      <p:pic>
        <p:nvPicPr>
          <p:cNvPr id="37" name="Picture 5" descr="Picture 5"/>
          <p:cNvPicPr>
            <a:picLocks noChangeAspect="1"/>
          </p:cNvPicPr>
          <p:nvPr/>
        </p:nvPicPr>
        <p:blipFill>
          <a:blip r:embed="rId3" cstate="print">
            <a:alphaModFix amt="14000"/>
          </a:blip>
          <a:stretch>
            <a:fillRect/>
          </a:stretch>
        </p:blipFill>
        <p:spPr>
          <a:xfrm>
            <a:off x="2879650" y="579529"/>
            <a:ext cx="3384698" cy="3714183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E6832B"/>
            </a:outerShdw>
          </a:effectLst>
        </p:spPr>
      </p:pic>
      <p:sp>
        <p:nvSpPr>
          <p:cNvPr id="38" name="TextBox 8"/>
          <p:cNvSpPr txBox="1"/>
          <p:nvPr/>
        </p:nvSpPr>
        <p:spPr>
          <a:xfrm>
            <a:off x="477518" y="579529"/>
            <a:ext cx="8188961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FFFFFF"/>
                </a:solidFill>
              </a:defRPr>
            </a:lvl1pPr>
          </a:lstStyle>
          <a:p>
            <a:pPr algn="l"/>
            <a:r>
              <a:rPr lang="cs-CZ" sz="2800" dirty="0">
                <a:solidFill>
                  <a:schemeClr val="bg1"/>
                </a:solidFill>
              </a:rPr>
              <a:t>PŘÍPADOVÉ STUDIE</a:t>
            </a:r>
          </a:p>
          <a:p>
            <a:pPr algn="l"/>
            <a:endParaRPr lang="cs-CZ" sz="1200" b="0" dirty="0">
              <a:solidFill>
                <a:schemeClr val="bg1"/>
              </a:solidFill>
            </a:endParaRPr>
          </a:p>
          <a:p>
            <a:pPr algn="l"/>
            <a:r>
              <a:rPr lang="cs-CZ" sz="2400" b="0" dirty="0">
                <a:solidFill>
                  <a:schemeClr val="bg1"/>
                </a:solidFill>
              </a:rPr>
              <a:t>PRVNÍ PROJEKTY 2010</a:t>
            </a:r>
          </a:p>
          <a:p>
            <a:pPr algn="l"/>
            <a:endParaRPr lang="cs-CZ" sz="1200" b="0" dirty="0">
              <a:solidFill>
                <a:schemeClr val="bg1"/>
              </a:solidFill>
            </a:endParaRPr>
          </a:p>
          <a:p>
            <a:pPr algn="l"/>
            <a:r>
              <a:rPr lang="cs-CZ" sz="2400" b="0" dirty="0">
                <a:solidFill>
                  <a:schemeClr val="bg1"/>
                </a:solidFill>
              </a:rPr>
              <a:t>Příjezdová cesta obalovna Vinařice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59BB0C-B03D-2140-8043-FC3CFB4698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3" t="13899" r="51845" b="50000"/>
          <a:stretch/>
        </p:blipFill>
        <p:spPr>
          <a:xfrm>
            <a:off x="477518" y="2436620"/>
            <a:ext cx="1935025" cy="18568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FB0751-5748-AE42-BE09-BD7833BC8EB6}"/>
              </a:ext>
            </a:extLst>
          </p:cNvPr>
          <p:cNvSpPr txBox="1"/>
          <p:nvPr/>
        </p:nvSpPr>
        <p:spPr>
          <a:xfrm>
            <a:off x="3154680" y="2377341"/>
            <a:ext cx="4499567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3F403F"/>
                </a:solidFill>
                <a:effectLst/>
                <a:uFillTx/>
                <a:sym typeface="Calibri"/>
              </a:rPr>
              <a:t>Realizace 2010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400" dirty="0"/>
              <a:t>Revize po 8 letech – bez vad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 dirty="0">
              <a:ln>
                <a:noFill/>
              </a:ln>
              <a:solidFill>
                <a:srgbClr val="3F403F"/>
              </a:solidFill>
              <a:effectLst/>
              <a:uFillTx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400" dirty="0"/>
              <a:t>ACL 16 S		70 mm		336 t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3F403F"/>
                </a:solidFill>
                <a:effectLst/>
                <a:uFillTx/>
                <a:sym typeface="Calibri"/>
              </a:rPr>
              <a:t>ACO 11 S		40 mm 	224 t</a:t>
            </a:r>
          </a:p>
        </p:txBody>
      </p:sp>
      <p:pic>
        <p:nvPicPr>
          <p:cNvPr id="8" name="Picture 6" descr="Picture 6">
            <a:extLst>
              <a:ext uri="{FF2B5EF4-FFF2-40B4-BE49-F238E27FC236}">
                <a16:creationId xmlns:a16="http://schemas.microsoft.com/office/drawing/2014/main" id="{9775259F-B27E-5542-B851-E48666CF089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2261" y="348333"/>
            <a:ext cx="727327" cy="7273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456203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55324" y="4809883"/>
            <a:ext cx="233395" cy="2462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cs-CZ" smtClean="0"/>
              <a:pPr/>
              <a:t>18</a:t>
            </a:fld>
            <a:endParaRPr lang="cs-CZ" dirty="0"/>
          </a:p>
        </p:txBody>
      </p:sp>
      <p:sp>
        <p:nvSpPr>
          <p:cNvPr id="36" name="Rectangle 4"/>
          <p:cNvSpPr/>
          <p:nvPr/>
        </p:nvSpPr>
        <p:spPr>
          <a:xfrm>
            <a:off x="257224" y="291168"/>
            <a:ext cx="8495474" cy="4436363"/>
          </a:xfrm>
          <a:prstGeom prst="rect">
            <a:avLst/>
          </a:prstGeom>
          <a:noFill/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cs-CZ" dirty="0"/>
          </a:p>
        </p:txBody>
      </p:sp>
      <p:pic>
        <p:nvPicPr>
          <p:cNvPr id="37" name="Picture 5" descr="Picture 5"/>
          <p:cNvPicPr>
            <a:picLocks noChangeAspect="1"/>
          </p:cNvPicPr>
          <p:nvPr/>
        </p:nvPicPr>
        <p:blipFill>
          <a:blip r:embed="rId3" cstate="print">
            <a:alphaModFix amt="14000"/>
          </a:blip>
          <a:stretch>
            <a:fillRect/>
          </a:stretch>
        </p:blipFill>
        <p:spPr>
          <a:xfrm>
            <a:off x="2879650" y="579529"/>
            <a:ext cx="3384698" cy="3714183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E6832B"/>
            </a:outerShdw>
          </a:effectLst>
        </p:spPr>
      </p:pic>
      <p:sp>
        <p:nvSpPr>
          <p:cNvPr id="38" name="TextBox 8"/>
          <p:cNvSpPr txBox="1"/>
          <p:nvPr/>
        </p:nvSpPr>
        <p:spPr>
          <a:xfrm>
            <a:off x="477518" y="579529"/>
            <a:ext cx="8188961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FFFFFF"/>
                </a:solidFill>
              </a:defRPr>
            </a:lvl1pPr>
          </a:lstStyle>
          <a:p>
            <a:pPr algn="l"/>
            <a:r>
              <a:rPr lang="cs-CZ" sz="2800" dirty="0">
                <a:solidFill>
                  <a:schemeClr val="bg1"/>
                </a:solidFill>
              </a:rPr>
              <a:t>PŘÍPADOVÉ STUDIE</a:t>
            </a:r>
          </a:p>
          <a:p>
            <a:pPr algn="l"/>
            <a:endParaRPr lang="cs-CZ" sz="2400" b="0" dirty="0">
              <a:solidFill>
                <a:schemeClr val="bg1"/>
              </a:solidFill>
            </a:endParaRPr>
          </a:p>
          <a:p>
            <a:pPr algn="l"/>
            <a:r>
              <a:rPr lang="cs-CZ" sz="2400" b="0" dirty="0">
                <a:solidFill>
                  <a:schemeClr val="bg1"/>
                </a:solidFill>
              </a:rPr>
              <a:t>II / 101		Jesenice – spojka k D1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FB0751-5748-AE42-BE09-BD7833BC8EB6}"/>
              </a:ext>
            </a:extLst>
          </p:cNvPr>
          <p:cNvSpPr txBox="1"/>
          <p:nvPr/>
        </p:nvSpPr>
        <p:spPr>
          <a:xfrm>
            <a:off x="4103126" y="2131993"/>
            <a:ext cx="357677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3F403F"/>
                </a:solidFill>
                <a:effectLst/>
                <a:uFillTx/>
                <a:sym typeface="Calibri"/>
              </a:rPr>
              <a:t>Realizace 		3/2021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400" dirty="0"/>
              <a:t>ACL 16 S		1 316 t</a:t>
            </a:r>
          </a:p>
        </p:txBody>
      </p:sp>
      <p:pic>
        <p:nvPicPr>
          <p:cNvPr id="5" name="Picture 4" descr="A picture containing tree, outdoor, ground, scene&#10;&#10;Description automatically generated">
            <a:extLst>
              <a:ext uri="{FF2B5EF4-FFF2-40B4-BE49-F238E27FC236}">
                <a16:creationId xmlns:a16="http://schemas.microsoft.com/office/drawing/2014/main" id="{398A6CF4-D576-864B-A759-DF69C61D9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45" y="2129774"/>
            <a:ext cx="3011864" cy="2258898"/>
          </a:xfrm>
          <a:prstGeom prst="rect">
            <a:avLst/>
          </a:prstGeom>
        </p:spPr>
      </p:pic>
      <p:pic>
        <p:nvPicPr>
          <p:cNvPr id="10" name="Picture 6" descr="Picture 6">
            <a:extLst>
              <a:ext uri="{FF2B5EF4-FFF2-40B4-BE49-F238E27FC236}">
                <a16:creationId xmlns:a16="http://schemas.microsoft.com/office/drawing/2014/main" id="{03CB6210-643F-8A48-A67E-844273BB103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2261" y="303320"/>
            <a:ext cx="727327" cy="7273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69888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55324" y="4809883"/>
            <a:ext cx="233395" cy="24622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cs-CZ" smtClean="0"/>
              <a:pPr/>
              <a:t>19</a:t>
            </a:fld>
            <a:endParaRPr lang="cs-CZ" dirty="0"/>
          </a:p>
        </p:txBody>
      </p:sp>
      <p:sp>
        <p:nvSpPr>
          <p:cNvPr id="36" name="Rectangle 4"/>
          <p:cNvSpPr/>
          <p:nvPr/>
        </p:nvSpPr>
        <p:spPr>
          <a:xfrm>
            <a:off x="257224" y="291168"/>
            <a:ext cx="8495474" cy="4436363"/>
          </a:xfrm>
          <a:prstGeom prst="rect">
            <a:avLst/>
          </a:prstGeom>
          <a:noFill/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cs-CZ" dirty="0"/>
          </a:p>
        </p:txBody>
      </p:sp>
      <p:pic>
        <p:nvPicPr>
          <p:cNvPr id="37" name="Picture 5" descr="Picture 5"/>
          <p:cNvPicPr>
            <a:picLocks noChangeAspect="1"/>
          </p:cNvPicPr>
          <p:nvPr/>
        </p:nvPicPr>
        <p:blipFill>
          <a:blip r:embed="rId3" cstate="print">
            <a:alphaModFix amt="14000"/>
          </a:blip>
          <a:stretch>
            <a:fillRect/>
          </a:stretch>
        </p:blipFill>
        <p:spPr>
          <a:xfrm>
            <a:off x="2879650" y="579529"/>
            <a:ext cx="3384698" cy="3714183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E6832B"/>
            </a:outerShdw>
          </a:effectLst>
        </p:spPr>
      </p:pic>
      <p:sp>
        <p:nvSpPr>
          <p:cNvPr id="38" name="TextBox 8"/>
          <p:cNvSpPr txBox="1"/>
          <p:nvPr/>
        </p:nvSpPr>
        <p:spPr>
          <a:xfrm>
            <a:off x="477518" y="579529"/>
            <a:ext cx="8188961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FFFFFF"/>
                </a:solidFill>
              </a:defRPr>
            </a:lvl1pPr>
          </a:lstStyle>
          <a:p>
            <a:pPr algn="l"/>
            <a:r>
              <a:rPr lang="cs-CZ" sz="2800" dirty="0">
                <a:solidFill>
                  <a:schemeClr val="bg1"/>
                </a:solidFill>
              </a:rPr>
              <a:t>PŘÍPADOVÉ STUDIE</a:t>
            </a:r>
          </a:p>
          <a:p>
            <a:pPr algn="l"/>
            <a:endParaRPr lang="cs-CZ" sz="2400" b="0" dirty="0">
              <a:solidFill>
                <a:schemeClr val="bg1"/>
              </a:solidFill>
            </a:endParaRPr>
          </a:p>
          <a:p>
            <a:pPr algn="l"/>
            <a:r>
              <a:rPr lang="cs-CZ" sz="2400" b="0" dirty="0">
                <a:solidFill>
                  <a:schemeClr val="bg1"/>
                </a:solidFill>
              </a:rPr>
              <a:t>II / 425		Rajhrad Masarykova ul.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FB0751-5748-AE42-BE09-BD7833BC8EB6}"/>
              </a:ext>
            </a:extLst>
          </p:cNvPr>
          <p:cNvSpPr txBox="1"/>
          <p:nvPr/>
        </p:nvSpPr>
        <p:spPr>
          <a:xfrm>
            <a:off x="3521797" y="2377341"/>
            <a:ext cx="2969538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3F403F"/>
                </a:solidFill>
                <a:effectLst/>
                <a:uFillTx/>
                <a:sym typeface="Calibri"/>
              </a:rPr>
              <a:t>Realizace 		6/2020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400" dirty="0"/>
              <a:t>ACL 16 S PMB	2 400 t	</a:t>
            </a: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3F403F"/>
                </a:solidFill>
                <a:effectLst/>
                <a:uFillTx/>
                <a:sym typeface="Calibri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7DA7AA-784C-3549-A5C2-031C6B3A4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30" y="2103207"/>
            <a:ext cx="2351363" cy="2190505"/>
          </a:xfrm>
          <a:prstGeom prst="rect">
            <a:avLst/>
          </a:prstGeom>
        </p:spPr>
      </p:pic>
      <p:pic>
        <p:nvPicPr>
          <p:cNvPr id="10" name="Picture 6" descr="Picture 6">
            <a:extLst>
              <a:ext uri="{FF2B5EF4-FFF2-40B4-BE49-F238E27FC236}">
                <a16:creationId xmlns:a16="http://schemas.microsoft.com/office/drawing/2014/main" id="{531A78B0-E2FF-654A-AD8C-D0412FB8063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39152" y="317735"/>
            <a:ext cx="727327" cy="7273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710248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</a:t>
            </a:fld>
            <a:endParaRPr/>
          </a:p>
        </p:txBody>
      </p:sp>
      <p:sp>
        <p:nvSpPr>
          <p:cNvPr id="36" name="Rectangle 4"/>
          <p:cNvSpPr/>
          <p:nvPr/>
        </p:nvSpPr>
        <p:spPr>
          <a:xfrm>
            <a:off x="257224" y="291168"/>
            <a:ext cx="8495474" cy="4436363"/>
          </a:xfrm>
          <a:prstGeom prst="rect">
            <a:avLst/>
          </a:prstGeom>
          <a:noFill/>
          <a:ln w="12700">
            <a:miter lim="400000"/>
          </a:ln>
        </p:spPr>
        <p:txBody>
          <a:bodyPr lIns="45719" rIns="45719" anchor="ctr"/>
          <a:lstStyle/>
          <a:p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	Trhliny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	Trvalé deformace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	Vydrolování</a:t>
            </a:r>
          </a:p>
          <a:p>
            <a:endParaRPr lang="cs-CZ" dirty="0"/>
          </a:p>
        </p:txBody>
      </p:sp>
      <p:pic>
        <p:nvPicPr>
          <p:cNvPr id="37" name="Picture 5" descr="Picture 5"/>
          <p:cNvPicPr>
            <a:picLocks noChangeAspect="1"/>
          </p:cNvPicPr>
          <p:nvPr/>
        </p:nvPicPr>
        <p:blipFill>
          <a:blip r:embed="rId3" cstate="print">
            <a:alphaModFix amt="14000"/>
          </a:blip>
          <a:stretch>
            <a:fillRect/>
          </a:stretch>
        </p:blipFill>
        <p:spPr>
          <a:xfrm>
            <a:off x="2654650" y="711298"/>
            <a:ext cx="3384698" cy="3714183"/>
          </a:xfrm>
          <a:prstGeom prst="rect">
            <a:avLst/>
          </a:prstGeom>
          <a:noFill/>
          <a:ln w="12700">
            <a:miter lim="400000"/>
          </a:ln>
          <a:effectLst>
            <a:outerShdw blurRad="50800" dist="38100" dir="2700000" algn="tl" rotWithShape="0">
              <a:srgbClr val="E6832B"/>
            </a:outerShdw>
          </a:effectLst>
        </p:spPr>
      </p:pic>
      <p:sp>
        <p:nvSpPr>
          <p:cNvPr id="38" name="TextBox 8"/>
          <p:cNvSpPr txBox="1"/>
          <p:nvPr/>
        </p:nvSpPr>
        <p:spPr>
          <a:xfrm>
            <a:off x="477518" y="2156250"/>
            <a:ext cx="8188961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FFFFFF"/>
                </a:solidFill>
              </a:defRPr>
            </a:lvl1pPr>
          </a:lstStyle>
          <a:p>
            <a:pPr algn="l"/>
            <a:endParaRPr dirty="0"/>
          </a:p>
        </p:txBody>
      </p:sp>
      <p:pic>
        <p:nvPicPr>
          <p:cNvPr id="3" name="Picture 2" descr="A picture containing ground, outdoor, street, way&#10;&#10;Description automatically generated">
            <a:extLst>
              <a:ext uri="{FF2B5EF4-FFF2-40B4-BE49-F238E27FC236}">
                <a16:creationId xmlns:a16="http://schemas.microsoft.com/office/drawing/2014/main" id="{2DE8D74B-FE0A-D14F-B5E9-6B4E698386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54" b="25791"/>
          <a:stretch/>
        </p:blipFill>
        <p:spPr>
          <a:xfrm>
            <a:off x="4564191" y="568005"/>
            <a:ext cx="3078555" cy="1468522"/>
          </a:xfrm>
          <a:prstGeom prst="rect">
            <a:avLst/>
          </a:prstGeom>
        </p:spPr>
      </p:pic>
      <p:pic>
        <p:nvPicPr>
          <p:cNvPr id="5" name="Picture 4" descr="A picture containing text, road, car, outdoor&#10;&#10;Description automatically generated">
            <a:extLst>
              <a:ext uri="{FF2B5EF4-FFF2-40B4-BE49-F238E27FC236}">
                <a16:creationId xmlns:a16="http://schemas.microsoft.com/office/drawing/2014/main" id="{3056BEE4-038C-FA42-8022-485EA7FF20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37" y="2260947"/>
            <a:ext cx="1737427" cy="2171255"/>
          </a:xfrm>
          <a:prstGeom prst="rect">
            <a:avLst/>
          </a:prstGeom>
        </p:spPr>
      </p:pic>
      <p:pic>
        <p:nvPicPr>
          <p:cNvPr id="7" name="Picture 6" descr="A close-up of a road&#10;&#10;Description automatically generated with low confidence">
            <a:extLst>
              <a:ext uri="{FF2B5EF4-FFF2-40B4-BE49-F238E27FC236}">
                <a16:creationId xmlns:a16="http://schemas.microsoft.com/office/drawing/2014/main" id="{99391DB2-9567-C949-9094-C1520E0260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4" t="13175"/>
          <a:stretch/>
        </p:blipFill>
        <p:spPr>
          <a:xfrm>
            <a:off x="5360070" y="2331856"/>
            <a:ext cx="3098765" cy="21003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3C9E8E-D66F-EF49-B46E-594D7E9A6B4E}"/>
              </a:ext>
            </a:extLst>
          </p:cNvPr>
          <p:cNvSpPr txBox="1"/>
          <p:nvPr/>
        </p:nvSpPr>
        <p:spPr>
          <a:xfrm>
            <a:off x="393405" y="455972"/>
            <a:ext cx="3944679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x-none" sz="2800" b="1" i="0" u="none" strike="noStrike" cap="none" spc="0" normalizeH="0" baseline="0" dirty="0">
                <a:ln>
                  <a:noFill/>
                </a:ln>
                <a:solidFill>
                  <a:srgbClr val="3F403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NEJČASTĚJŠÍ PORUCHY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x-none" sz="2800" b="1" dirty="0"/>
              <a:t>ASFALTOVÝCH POVRCHŮ</a:t>
            </a:r>
            <a:endParaRPr kumimoji="0" lang="x-none" sz="2800" b="1" i="0" u="none" strike="noStrike" cap="none" spc="0" normalizeH="0" baseline="0" dirty="0">
              <a:ln>
                <a:noFill/>
              </a:ln>
              <a:solidFill>
                <a:srgbClr val="3F403F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0" name="Picture 6" descr="Picture 6">
            <a:extLst>
              <a:ext uri="{FF2B5EF4-FFF2-40B4-BE49-F238E27FC236}">
                <a16:creationId xmlns:a16="http://schemas.microsoft.com/office/drawing/2014/main" id="{80A7778A-A177-9A4A-9BB1-D387099AE6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77130" y="350970"/>
            <a:ext cx="727327" cy="7273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55324" y="4809883"/>
            <a:ext cx="233395" cy="24622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cs-CZ" smtClean="0"/>
              <a:pPr/>
              <a:t>20</a:t>
            </a:fld>
            <a:endParaRPr lang="cs-CZ" dirty="0"/>
          </a:p>
        </p:txBody>
      </p:sp>
      <p:sp>
        <p:nvSpPr>
          <p:cNvPr id="36" name="Rectangle 4"/>
          <p:cNvSpPr/>
          <p:nvPr/>
        </p:nvSpPr>
        <p:spPr>
          <a:xfrm>
            <a:off x="257224" y="291168"/>
            <a:ext cx="8495474" cy="4436363"/>
          </a:xfrm>
          <a:prstGeom prst="rect">
            <a:avLst/>
          </a:prstGeom>
          <a:noFill/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cs-CZ" dirty="0"/>
          </a:p>
        </p:txBody>
      </p:sp>
      <p:pic>
        <p:nvPicPr>
          <p:cNvPr id="37" name="Picture 5" descr="Picture 5"/>
          <p:cNvPicPr>
            <a:picLocks noChangeAspect="1"/>
          </p:cNvPicPr>
          <p:nvPr/>
        </p:nvPicPr>
        <p:blipFill>
          <a:blip r:embed="rId3" cstate="print">
            <a:alphaModFix amt="14000"/>
          </a:blip>
          <a:stretch>
            <a:fillRect/>
          </a:stretch>
        </p:blipFill>
        <p:spPr>
          <a:xfrm>
            <a:off x="2879650" y="579529"/>
            <a:ext cx="3384698" cy="3714183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E6832B"/>
            </a:outerShdw>
          </a:effectLst>
        </p:spPr>
      </p:pic>
      <p:sp>
        <p:nvSpPr>
          <p:cNvPr id="38" name="TextBox 8"/>
          <p:cNvSpPr txBox="1"/>
          <p:nvPr/>
        </p:nvSpPr>
        <p:spPr>
          <a:xfrm>
            <a:off x="477518" y="579529"/>
            <a:ext cx="8188961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FFFFFF"/>
                </a:solidFill>
              </a:defRPr>
            </a:lvl1pPr>
          </a:lstStyle>
          <a:p>
            <a:pPr algn="l"/>
            <a:r>
              <a:rPr lang="cs-CZ" sz="2800" dirty="0">
                <a:solidFill>
                  <a:schemeClr val="bg1"/>
                </a:solidFill>
              </a:rPr>
              <a:t>PŘÍPADOVÉ STUDIE</a:t>
            </a:r>
          </a:p>
          <a:p>
            <a:pPr algn="l"/>
            <a:endParaRPr lang="cs-CZ" sz="2400" b="0" dirty="0">
              <a:solidFill>
                <a:schemeClr val="bg1"/>
              </a:solidFill>
            </a:endParaRPr>
          </a:p>
          <a:p>
            <a:pPr algn="l"/>
            <a:r>
              <a:rPr lang="cs-CZ" sz="2400" b="0" dirty="0">
                <a:solidFill>
                  <a:schemeClr val="bg1"/>
                </a:solidFill>
              </a:rPr>
              <a:t>II / 229		Hředle Třeboc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FB0751-5748-AE42-BE09-BD7833BC8EB6}"/>
              </a:ext>
            </a:extLst>
          </p:cNvPr>
          <p:cNvSpPr txBox="1"/>
          <p:nvPr/>
        </p:nvSpPr>
        <p:spPr>
          <a:xfrm>
            <a:off x="4257616" y="2405925"/>
            <a:ext cx="3576775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3F403F"/>
                </a:solidFill>
                <a:effectLst/>
                <a:uFillTx/>
                <a:sym typeface="Calibri"/>
              </a:rPr>
              <a:t>Realizace  5/2021  Etapa 1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400" dirty="0"/>
              <a:t>ACP 16+	2 520 t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3F403F"/>
                </a:solidFill>
                <a:effectLst/>
                <a:uFillTx/>
                <a:sym typeface="Calibri"/>
              </a:rPr>
              <a:t>Realizace  6/2021  Etapa 2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400" dirty="0"/>
              <a:t>ACP 16+	2 520 t</a:t>
            </a: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3F403F"/>
                </a:solidFill>
                <a:effectLst/>
                <a:uFillTx/>
                <a:sym typeface="Calibri"/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BDBEE17-FA13-464D-B7CA-104599898417}"/>
                  </a:ext>
                </a:extLst>
              </p14:cNvPr>
              <p14:cNvContentPartPr/>
              <p14:nvPr/>
            </p14:nvContentPartPr>
            <p14:xfrm>
              <a:off x="4653783" y="834435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BDBEE17-FA13-464D-B7CA-10459989841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44783" y="82543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00E846A9-C5DA-AB48-905D-F242B65241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99" y="1984986"/>
            <a:ext cx="2340000" cy="2165152"/>
          </a:xfrm>
          <a:prstGeom prst="rect">
            <a:avLst/>
          </a:prstGeom>
        </p:spPr>
      </p:pic>
      <p:pic>
        <p:nvPicPr>
          <p:cNvPr id="22" name="Picture 6" descr="Picture 6">
            <a:extLst>
              <a:ext uri="{FF2B5EF4-FFF2-40B4-BE49-F238E27FC236}">
                <a16:creationId xmlns:a16="http://schemas.microsoft.com/office/drawing/2014/main" id="{56389F62-329B-A949-AB62-C2D6A5401B3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55547" y="346745"/>
            <a:ext cx="727327" cy="7273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78582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55324" y="4809883"/>
            <a:ext cx="233395" cy="2462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cs-CZ" smtClean="0"/>
              <a:pPr/>
              <a:t>21</a:t>
            </a:fld>
            <a:endParaRPr lang="cs-CZ" dirty="0"/>
          </a:p>
        </p:txBody>
      </p:sp>
      <p:sp>
        <p:nvSpPr>
          <p:cNvPr id="36" name="Rectangle 4"/>
          <p:cNvSpPr/>
          <p:nvPr/>
        </p:nvSpPr>
        <p:spPr>
          <a:xfrm>
            <a:off x="257224" y="291168"/>
            <a:ext cx="8495474" cy="4436363"/>
          </a:xfrm>
          <a:prstGeom prst="rect">
            <a:avLst/>
          </a:prstGeom>
          <a:noFill/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cs-CZ" dirty="0"/>
          </a:p>
        </p:txBody>
      </p:sp>
      <p:pic>
        <p:nvPicPr>
          <p:cNvPr id="37" name="Picture 5" descr="Picture 5"/>
          <p:cNvPicPr>
            <a:picLocks noChangeAspect="1"/>
          </p:cNvPicPr>
          <p:nvPr/>
        </p:nvPicPr>
        <p:blipFill>
          <a:blip r:embed="rId3" cstate="print">
            <a:alphaModFix amt="14000"/>
          </a:blip>
          <a:stretch>
            <a:fillRect/>
          </a:stretch>
        </p:blipFill>
        <p:spPr>
          <a:xfrm>
            <a:off x="2879650" y="579529"/>
            <a:ext cx="3384698" cy="3714183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E6832B"/>
            </a:outerShdw>
          </a:effectLst>
        </p:spPr>
      </p:pic>
      <p:sp>
        <p:nvSpPr>
          <p:cNvPr id="38" name="TextBox 8"/>
          <p:cNvSpPr txBox="1"/>
          <p:nvPr/>
        </p:nvSpPr>
        <p:spPr>
          <a:xfrm>
            <a:off x="477519" y="579529"/>
            <a:ext cx="5430122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800" b="1">
                <a:solidFill>
                  <a:srgbClr val="FFFFFF"/>
                </a:solidFill>
              </a:defRPr>
            </a:lvl1pPr>
          </a:lstStyle>
          <a:p>
            <a:pPr algn="l"/>
            <a:r>
              <a:rPr lang="cs-CZ" sz="2800" dirty="0">
                <a:solidFill>
                  <a:schemeClr val="bg1"/>
                </a:solidFill>
              </a:rPr>
              <a:t>PŘÍPADOVÉ STUDIE</a:t>
            </a:r>
          </a:p>
          <a:p>
            <a:pPr algn="l"/>
            <a:endParaRPr lang="cs-CZ" sz="2400" b="0" dirty="0">
              <a:solidFill>
                <a:schemeClr val="bg1"/>
              </a:solidFill>
            </a:endParaRPr>
          </a:p>
          <a:p>
            <a:pPr algn="l"/>
            <a:r>
              <a:rPr lang="cs-CZ" sz="2400" b="0" dirty="0">
                <a:solidFill>
                  <a:schemeClr val="bg1"/>
                </a:solidFill>
              </a:rPr>
              <a:t>II / 318		Častolovice Komenského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FB0751-5748-AE42-BE09-BD7833BC8EB6}"/>
              </a:ext>
            </a:extLst>
          </p:cNvPr>
          <p:cNvSpPr txBox="1"/>
          <p:nvPr/>
        </p:nvSpPr>
        <p:spPr>
          <a:xfrm>
            <a:off x="4257616" y="2405925"/>
            <a:ext cx="357677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3F403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Realizace 			4/2021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3F403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ACL</a:t>
            </a:r>
            <a:r>
              <a:rPr kumimoji="0" lang="cs-CZ" sz="2400" b="0" i="0" u="none" strike="noStrike" cap="none" spc="0" normalizeH="0" dirty="0">
                <a:ln>
                  <a:noFill/>
                </a:ln>
                <a:solidFill>
                  <a:srgbClr val="3F403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16 S PMB		1 505 t</a:t>
            </a:r>
            <a:endParaRPr kumimoji="0" lang="cs-CZ" sz="2400" b="0" i="0" u="none" strike="noStrike" cap="none" spc="0" normalizeH="0" baseline="0" dirty="0">
              <a:ln>
                <a:noFill/>
              </a:ln>
              <a:solidFill>
                <a:srgbClr val="3F403F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BDBEE17-FA13-464D-B7CA-104599898417}"/>
                  </a:ext>
                </a:extLst>
              </p14:cNvPr>
              <p14:cNvContentPartPr/>
              <p14:nvPr/>
            </p14:nvContentPartPr>
            <p14:xfrm>
              <a:off x="4653783" y="834435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BDBEE17-FA13-464D-B7CA-10459989841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44783" y="82543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Picture 6" descr="Picture 6">
            <a:extLst>
              <a:ext uri="{FF2B5EF4-FFF2-40B4-BE49-F238E27FC236}">
                <a16:creationId xmlns:a16="http://schemas.microsoft.com/office/drawing/2014/main" id="{56389F62-329B-A949-AB62-C2D6A5401B3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55547" y="346745"/>
            <a:ext cx="727327" cy="727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BA11E9-CA0A-DC47-9759-33A3E80CD8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471" y="2028762"/>
            <a:ext cx="1870179" cy="226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04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55324" y="4809883"/>
            <a:ext cx="233395" cy="2462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cs-CZ" smtClean="0"/>
              <a:pPr/>
              <a:t>22</a:t>
            </a:fld>
            <a:endParaRPr lang="cs-CZ" dirty="0"/>
          </a:p>
        </p:txBody>
      </p:sp>
      <p:sp>
        <p:nvSpPr>
          <p:cNvPr id="36" name="Rectangle 4"/>
          <p:cNvSpPr/>
          <p:nvPr/>
        </p:nvSpPr>
        <p:spPr>
          <a:xfrm>
            <a:off x="257224" y="291168"/>
            <a:ext cx="8495474" cy="4436363"/>
          </a:xfrm>
          <a:prstGeom prst="rect">
            <a:avLst/>
          </a:prstGeom>
          <a:noFill/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cs-CZ" dirty="0"/>
          </a:p>
        </p:txBody>
      </p:sp>
      <p:pic>
        <p:nvPicPr>
          <p:cNvPr id="37" name="Picture 5" descr="Picture 5"/>
          <p:cNvPicPr>
            <a:picLocks noChangeAspect="1"/>
          </p:cNvPicPr>
          <p:nvPr/>
        </p:nvPicPr>
        <p:blipFill>
          <a:blip r:embed="rId3" cstate="print">
            <a:alphaModFix amt="14000"/>
          </a:blip>
          <a:stretch>
            <a:fillRect/>
          </a:stretch>
        </p:blipFill>
        <p:spPr>
          <a:xfrm>
            <a:off x="2879650" y="579529"/>
            <a:ext cx="3384698" cy="3714183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E6832B"/>
            </a:outerShdw>
          </a:effectLst>
        </p:spPr>
      </p:pic>
      <p:sp>
        <p:nvSpPr>
          <p:cNvPr id="38" name="TextBox 8"/>
          <p:cNvSpPr txBox="1"/>
          <p:nvPr/>
        </p:nvSpPr>
        <p:spPr>
          <a:xfrm>
            <a:off x="477518" y="579529"/>
            <a:ext cx="8188961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FFFFFF"/>
                </a:solidFill>
              </a:defRPr>
            </a:lvl1pPr>
          </a:lstStyle>
          <a:p>
            <a:pPr algn="l"/>
            <a:r>
              <a:rPr lang="cs-CZ" sz="2800" dirty="0">
                <a:solidFill>
                  <a:schemeClr val="bg1"/>
                </a:solidFill>
              </a:rPr>
              <a:t>PŘÍPADOVÉ STUDIE</a:t>
            </a:r>
          </a:p>
          <a:p>
            <a:pPr algn="l"/>
            <a:endParaRPr lang="cs-CZ" sz="2400" b="0" dirty="0">
              <a:solidFill>
                <a:schemeClr val="bg1"/>
              </a:solidFill>
            </a:endParaRPr>
          </a:p>
          <a:p>
            <a:pPr algn="l"/>
            <a:r>
              <a:rPr lang="cs-CZ" sz="2400" b="0" dirty="0">
                <a:solidFill>
                  <a:schemeClr val="bg1"/>
                </a:solidFill>
              </a:rPr>
              <a:t>III / 03321		Kutná Hora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FB0751-5748-AE42-BE09-BD7833BC8EB6}"/>
              </a:ext>
            </a:extLst>
          </p:cNvPr>
          <p:cNvSpPr txBox="1"/>
          <p:nvPr/>
        </p:nvSpPr>
        <p:spPr>
          <a:xfrm>
            <a:off x="3850823" y="2413261"/>
            <a:ext cx="243685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3F403F"/>
                </a:solidFill>
                <a:effectLst/>
                <a:uFillTx/>
                <a:sym typeface="Calibri"/>
              </a:rPr>
              <a:t>Realizace  2014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400" dirty="0"/>
              <a:t>650 t</a:t>
            </a:r>
            <a:endParaRPr kumimoji="0" lang="cs-CZ" sz="2400" b="0" i="0" u="none" strike="noStrike" cap="none" spc="0" normalizeH="0" baseline="0" dirty="0">
              <a:ln>
                <a:noFill/>
              </a:ln>
              <a:solidFill>
                <a:srgbClr val="3F403F"/>
              </a:solidFill>
              <a:effectLst/>
              <a:uFillTx/>
              <a:sym typeface="Calibri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1279F02B-9F85-A44F-8094-A0BCE07D9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0" y="2205580"/>
            <a:ext cx="2350454" cy="2062768"/>
          </a:xfrm>
          <a:prstGeom prst="rect">
            <a:avLst/>
          </a:prstGeom>
        </p:spPr>
      </p:pic>
      <p:pic>
        <p:nvPicPr>
          <p:cNvPr id="9" name="Picture 6" descr="Picture 6">
            <a:extLst>
              <a:ext uri="{FF2B5EF4-FFF2-40B4-BE49-F238E27FC236}">
                <a16:creationId xmlns:a16="http://schemas.microsoft.com/office/drawing/2014/main" id="{4C58DCEE-7AD1-CA49-A4E6-8C55F413C56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2261" y="291168"/>
            <a:ext cx="727327" cy="7273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3029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uiExpand="1" build="allAtOnce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55324" y="4809883"/>
            <a:ext cx="233395" cy="24622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cs-CZ" smtClean="0"/>
              <a:pPr/>
              <a:t>23</a:t>
            </a:fld>
            <a:endParaRPr lang="cs-CZ" dirty="0"/>
          </a:p>
        </p:txBody>
      </p:sp>
      <p:sp>
        <p:nvSpPr>
          <p:cNvPr id="36" name="Rectangle 4"/>
          <p:cNvSpPr/>
          <p:nvPr/>
        </p:nvSpPr>
        <p:spPr>
          <a:xfrm>
            <a:off x="257224" y="291168"/>
            <a:ext cx="8495474" cy="4436363"/>
          </a:xfrm>
          <a:prstGeom prst="rect">
            <a:avLst/>
          </a:prstGeom>
          <a:noFill/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cs-CZ" dirty="0"/>
          </a:p>
        </p:txBody>
      </p:sp>
      <p:pic>
        <p:nvPicPr>
          <p:cNvPr id="37" name="Picture 5" descr="Picture 5"/>
          <p:cNvPicPr>
            <a:picLocks noChangeAspect="1"/>
          </p:cNvPicPr>
          <p:nvPr/>
        </p:nvPicPr>
        <p:blipFill>
          <a:blip r:embed="rId3" cstate="print">
            <a:alphaModFix amt="14000"/>
          </a:blip>
          <a:stretch>
            <a:fillRect/>
          </a:stretch>
        </p:blipFill>
        <p:spPr>
          <a:xfrm>
            <a:off x="2879650" y="579529"/>
            <a:ext cx="3384698" cy="3714183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E6832B"/>
            </a:outerShdw>
          </a:effectLst>
        </p:spPr>
      </p:pic>
      <p:sp>
        <p:nvSpPr>
          <p:cNvPr id="38" name="TextBox 8"/>
          <p:cNvSpPr txBox="1"/>
          <p:nvPr/>
        </p:nvSpPr>
        <p:spPr>
          <a:xfrm>
            <a:off x="477518" y="579529"/>
            <a:ext cx="8188961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FFFFFF"/>
                </a:solidFill>
              </a:defRPr>
            </a:lvl1pPr>
          </a:lstStyle>
          <a:p>
            <a:pPr algn="l"/>
            <a:r>
              <a:rPr lang="cs-CZ" sz="2800" dirty="0">
                <a:solidFill>
                  <a:schemeClr val="bg1"/>
                </a:solidFill>
              </a:rPr>
              <a:t>PŘÍPADOVÉ STUDIE</a:t>
            </a:r>
          </a:p>
          <a:p>
            <a:pPr algn="l"/>
            <a:endParaRPr lang="cs-CZ" sz="2400" b="0" dirty="0">
              <a:solidFill>
                <a:schemeClr val="bg1"/>
              </a:solidFill>
            </a:endParaRPr>
          </a:p>
          <a:p>
            <a:pPr algn="l"/>
            <a:r>
              <a:rPr lang="cs-CZ" sz="2400" b="0" dirty="0">
                <a:solidFill>
                  <a:schemeClr val="bg1"/>
                </a:solidFill>
              </a:rPr>
              <a:t>III / 3309		Třebestovice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FB0751-5748-AE42-BE09-BD7833BC8EB6}"/>
              </a:ext>
            </a:extLst>
          </p:cNvPr>
          <p:cNvSpPr txBox="1"/>
          <p:nvPr/>
        </p:nvSpPr>
        <p:spPr>
          <a:xfrm>
            <a:off x="4295324" y="2282733"/>
            <a:ext cx="2321376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3F403F"/>
                </a:solidFill>
                <a:effectLst/>
                <a:uFillTx/>
                <a:sym typeface="Calibri"/>
              </a:rPr>
              <a:t>Realizace  2014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400" dirty="0"/>
              <a:t>420 t</a:t>
            </a:r>
            <a:endParaRPr kumimoji="0" lang="cs-CZ" sz="2400" b="0" i="0" u="none" strike="noStrike" cap="none" spc="0" normalizeH="0" baseline="0" dirty="0">
              <a:ln>
                <a:noFill/>
              </a:ln>
              <a:solidFill>
                <a:srgbClr val="3F403F"/>
              </a:solidFill>
              <a:effectLst/>
              <a:uFillTx/>
              <a:sym typeface="Calibri"/>
            </a:endParaRPr>
          </a:p>
        </p:txBody>
      </p:sp>
      <p:pic>
        <p:nvPicPr>
          <p:cNvPr id="3" name="Picture 2" descr="Diagram, map&#10;&#10;Description automatically generated">
            <a:extLst>
              <a:ext uri="{FF2B5EF4-FFF2-40B4-BE49-F238E27FC236}">
                <a16:creationId xmlns:a16="http://schemas.microsoft.com/office/drawing/2014/main" id="{B22F3EBB-B8C7-8641-A2A8-9962632A2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92" y="2060184"/>
            <a:ext cx="2959987" cy="2448576"/>
          </a:xfrm>
          <a:prstGeom prst="rect">
            <a:avLst/>
          </a:prstGeom>
        </p:spPr>
      </p:pic>
      <p:pic>
        <p:nvPicPr>
          <p:cNvPr id="9" name="Picture 6" descr="Picture 6">
            <a:extLst>
              <a:ext uri="{FF2B5EF4-FFF2-40B4-BE49-F238E27FC236}">
                <a16:creationId xmlns:a16="http://schemas.microsoft.com/office/drawing/2014/main" id="{A3EE2676-44FF-D140-9F4D-2C0E75AEC3C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09839" y="309815"/>
            <a:ext cx="727327" cy="7273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95185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icture 5">
            <a:extLst>
              <a:ext uri="{FF2B5EF4-FFF2-40B4-BE49-F238E27FC236}">
                <a16:creationId xmlns:a16="http://schemas.microsoft.com/office/drawing/2014/main" id="{A8E8DA7A-D851-3A44-AAA3-EA629D8538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4000"/>
          </a:blip>
          <a:stretch>
            <a:fillRect/>
          </a:stretch>
        </p:blipFill>
        <p:spPr>
          <a:xfrm>
            <a:off x="2879650" y="579529"/>
            <a:ext cx="3384698" cy="3714183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E6832B"/>
            </a:outerShdw>
          </a:effectLst>
        </p:spPr>
      </p:pic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55324" y="4809883"/>
            <a:ext cx="233395" cy="2462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cs-CZ" smtClean="0"/>
              <a:pPr/>
              <a:t>24</a:t>
            </a:fld>
            <a:endParaRPr lang="cs-CZ" dirty="0"/>
          </a:p>
        </p:txBody>
      </p:sp>
      <p:sp>
        <p:nvSpPr>
          <p:cNvPr id="36" name="Rectangle 4"/>
          <p:cNvSpPr/>
          <p:nvPr/>
        </p:nvSpPr>
        <p:spPr>
          <a:xfrm>
            <a:off x="257224" y="291168"/>
            <a:ext cx="8495474" cy="4436363"/>
          </a:xfrm>
          <a:prstGeom prst="rect">
            <a:avLst/>
          </a:prstGeom>
          <a:noFill/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cs-CZ" dirty="0"/>
          </a:p>
        </p:txBody>
      </p:sp>
      <p:sp>
        <p:nvSpPr>
          <p:cNvPr id="38" name="TextBox 8"/>
          <p:cNvSpPr txBox="1"/>
          <p:nvPr/>
        </p:nvSpPr>
        <p:spPr>
          <a:xfrm>
            <a:off x="477519" y="579529"/>
            <a:ext cx="4094482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800" b="1">
                <a:solidFill>
                  <a:srgbClr val="FFFFFF"/>
                </a:solidFill>
              </a:defRPr>
            </a:lvl1pPr>
          </a:lstStyle>
          <a:p>
            <a:pPr algn="l"/>
            <a:r>
              <a:rPr lang="cs-CZ" sz="2800" dirty="0">
                <a:solidFill>
                  <a:schemeClr val="bg1"/>
                </a:solidFill>
              </a:rPr>
              <a:t>PŘÍPADOVÉ STUDIE</a:t>
            </a:r>
          </a:p>
          <a:p>
            <a:pPr algn="l"/>
            <a:endParaRPr lang="cs-CZ" sz="2400" b="0" dirty="0">
              <a:solidFill>
                <a:schemeClr val="bg1"/>
              </a:solidFill>
            </a:endParaRPr>
          </a:p>
          <a:p>
            <a:pPr algn="l"/>
            <a:r>
              <a:rPr lang="cs-CZ" sz="2400" b="0" dirty="0">
                <a:solidFill>
                  <a:schemeClr val="bg1"/>
                </a:solidFill>
              </a:rPr>
              <a:t>II/152		Hajany Želešice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FB0751-5748-AE42-BE09-BD7833BC8EB6}"/>
              </a:ext>
            </a:extLst>
          </p:cNvPr>
          <p:cNvSpPr txBox="1"/>
          <p:nvPr/>
        </p:nvSpPr>
        <p:spPr>
          <a:xfrm>
            <a:off x="3832261" y="2282733"/>
            <a:ext cx="3996647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3F403F"/>
                </a:solidFill>
                <a:effectLst/>
                <a:uFillTx/>
                <a:sym typeface="Calibri"/>
              </a:rPr>
              <a:t>Realizace - v projektu  5/2022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400" dirty="0"/>
              <a:t>V délce 1 178 m</a:t>
            </a:r>
            <a:endParaRPr kumimoji="0" lang="cs-CZ" sz="2400" b="0" i="0" u="none" strike="noStrike" cap="none" spc="0" normalizeH="0" baseline="0" dirty="0">
              <a:ln>
                <a:noFill/>
              </a:ln>
              <a:solidFill>
                <a:srgbClr val="3F403F"/>
              </a:solidFill>
              <a:effectLst/>
              <a:uFillTx/>
              <a:sym typeface="Calibri"/>
            </a:endParaRPr>
          </a:p>
        </p:txBody>
      </p:sp>
      <p:pic>
        <p:nvPicPr>
          <p:cNvPr id="9" name="Picture 6" descr="Picture 6">
            <a:extLst>
              <a:ext uri="{FF2B5EF4-FFF2-40B4-BE49-F238E27FC236}">
                <a16:creationId xmlns:a16="http://schemas.microsoft.com/office/drawing/2014/main" id="{A3EE2676-44FF-D140-9F4D-2C0E75AEC3C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9839" y="309815"/>
            <a:ext cx="727327" cy="727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0D048414-95BF-494A-AC4C-44F39E0222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59" y="1986652"/>
            <a:ext cx="2091926" cy="244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627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25</a:t>
            </a:fld>
            <a:endParaRPr/>
          </a:p>
        </p:txBody>
      </p:sp>
      <p:sp>
        <p:nvSpPr>
          <p:cNvPr id="36" name="Rectangle 4"/>
          <p:cNvSpPr/>
          <p:nvPr/>
        </p:nvSpPr>
        <p:spPr>
          <a:xfrm>
            <a:off x="257224" y="217170"/>
            <a:ext cx="8495474" cy="4510361"/>
          </a:xfrm>
          <a:prstGeom prst="rect">
            <a:avLst/>
          </a:prstGeom>
          <a:noFill/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7" name="Picture 5" descr="Picture 5"/>
          <p:cNvPicPr>
            <a:picLocks noChangeAspect="1"/>
          </p:cNvPicPr>
          <p:nvPr/>
        </p:nvPicPr>
        <p:blipFill>
          <a:blip r:embed="rId3" cstate="print">
            <a:alphaModFix amt="14000"/>
          </a:blip>
          <a:stretch>
            <a:fillRect/>
          </a:stretch>
        </p:blipFill>
        <p:spPr>
          <a:xfrm>
            <a:off x="2879650" y="579529"/>
            <a:ext cx="3384698" cy="3714183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E6832B"/>
            </a:outerShdw>
          </a:effectLst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CB6E9401-EFA8-9D4C-849C-2D3AD5DA86CF}"/>
              </a:ext>
            </a:extLst>
          </p:cNvPr>
          <p:cNvSpPr txBox="1"/>
          <p:nvPr/>
        </p:nvSpPr>
        <p:spPr>
          <a:xfrm>
            <a:off x="257224" y="1671763"/>
            <a:ext cx="8495474" cy="3093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274320" indent="-274320">
              <a:spcBef>
                <a:spcPts val="600"/>
              </a:spcBef>
              <a:buClr>
                <a:srgbClr val="E6832B"/>
              </a:buClr>
              <a:buSzPct val="100000"/>
              <a:buFont typeface="Courier New"/>
              <a:buChar char="o"/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000" dirty="0"/>
              <a:t>T = </a:t>
            </a:r>
            <a:r>
              <a:rPr lang="cs-CZ" sz="2000" dirty="0"/>
              <a:t>tloušťka vrstvy</a:t>
            </a:r>
            <a:r>
              <a:rPr sz="2000" dirty="0"/>
              <a:t>, </a:t>
            </a:r>
            <a:r>
              <a:rPr lang="cs-CZ" sz="2000" dirty="0"/>
              <a:t>m</a:t>
            </a:r>
            <a:endParaRPr sz="2000" dirty="0"/>
          </a:p>
          <a:p>
            <a:pPr marL="274320" indent="-274320">
              <a:spcBef>
                <a:spcPts val="600"/>
              </a:spcBef>
              <a:buClr>
                <a:srgbClr val="E6832B"/>
              </a:buClr>
              <a:buSzPct val="100000"/>
              <a:buFont typeface="Courier New"/>
              <a:buChar char="o"/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000" dirty="0"/>
              <a:t>W = </a:t>
            </a:r>
            <a:r>
              <a:rPr lang="cs-CZ" sz="2000" dirty="0"/>
              <a:t>šířka vozovky</a:t>
            </a:r>
            <a:r>
              <a:rPr sz="2000" dirty="0"/>
              <a:t>, </a:t>
            </a:r>
          </a:p>
          <a:p>
            <a:pPr marL="274320" indent="-274320">
              <a:spcBef>
                <a:spcPts val="600"/>
              </a:spcBef>
              <a:buClr>
                <a:srgbClr val="E6832B"/>
              </a:buClr>
              <a:buSzPct val="100000"/>
              <a:buFont typeface="Courier New"/>
              <a:buChar char="o"/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000" dirty="0" err="1"/>
              <a:t>Dn</a:t>
            </a:r>
            <a:r>
              <a:rPr sz="2000" dirty="0"/>
              <a:t> = </a:t>
            </a:r>
            <a:r>
              <a:rPr lang="cs-CZ" sz="2000" dirty="0"/>
              <a:t>hustota směsi</a:t>
            </a:r>
            <a:r>
              <a:rPr sz="2000" dirty="0"/>
              <a:t>, kg</a:t>
            </a:r>
            <a:r>
              <a:rPr lang="cs-CZ" sz="2000" dirty="0"/>
              <a:t> </a:t>
            </a:r>
            <a:r>
              <a:rPr sz="2000" dirty="0"/>
              <a:t>/</a:t>
            </a:r>
            <a:r>
              <a:rPr lang="cs-CZ" sz="2000"/>
              <a:t> </a:t>
            </a:r>
            <a:r>
              <a:rPr sz="2000"/>
              <a:t>m</a:t>
            </a:r>
            <a:r>
              <a:rPr sz="2000" baseline="30000"/>
              <a:t>3</a:t>
            </a:r>
            <a:endParaRPr sz="2000" baseline="30000" dirty="0"/>
          </a:p>
          <a:p>
            <a:pPr marL="274320" indent="-274320">
              <a:spcBef>
                <a:spcPts val="600"/>
              </a:spcBef>
              <a:buClr>
                <a:srgbClr val="E6832B"/>
              </a:buClr>
              <a:buSzPct val="100000"/>
              <a:buFont typeface="Courier New"/>
              <a:buChar char="o"/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000" dirty="0" err="1"/>
              <a:t>Pn</a:t>
            </a:r>
            <a:r>
              <a:rPr sz="2000" dirty="0"/>
              <a:t> = </a:t>
            </a:r>
            <a:r>
              <a:rPr lang="cs-CZ" sz="2000" dirty="0"/>
              <a:t>hodnota emisí při výrobě směsi</a:t>
            </a:r>
            <a:r>
              <a:rPr sz="2000" dirty="0"/>
              <a:t>, kg CO</a:t>
            </a:r>
            <a:r>
              <a:rPr sz="2000" baseline="-25000" dirty="0"/>
              <a:t>2</a:t>
            </a:r>
            <a:r>
              <a:rPr sz="2000" dirty="0"/>
              <a:t> Eq. /</a:t>
            </a:r>
            <a:r>
              <a:rPr lang="cs-CZ" sz="2000" dirty="0"/>
              <a:t> </a:t>
            </a:r>
            <a:r>
              <a:rPr sz="2000" dirty="0"/>
              <a:t>kg  </a:t>
            </a:r>
          </a:p>
          <a:p>
            <a:pPr marL="274320" indent="-274320">
              <a:spcBef>
                <a:spcPts val="600"/>
              </a:spcBef>
              <a:buClr>
                <a:srgbClr val="E6832B"/>
              </a:buClr>
              <a:buSzPct val="100000"/>
              <a:buFont typeface="Courier New"/>
              <a:buChar char="o"/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000" dirty="0"/>
              <a:t>Mn = </a:t>
            </a:r>
            <a:r>
              <a:rPr lang="cs-CZ" sz="2000" dirty="0"/>
              <a:t>hodnota emisí při pokládce</a:t>
            </a:r>
            <a:r>
              <a:rPr sz="2000" dirty="0"/>
              <a:t>, kg CO</a:t>
            </a:r>
            <a:r>
              <a:rPr sz="2000" baseline="-25000" dirty="0"/>
              <a:t>2</a:t>
            </a:r>
            <a:r>
              <a:rPr sz="2000" dirty="0"/>
              <a:t> Eq. /</a:t>
            </a:r>
            <a:r>
              <a:rPr lang="cs-CZ" sz="2000" dirty="0"/>
              <a:t> </a:t>
            </a:r>
            <a:r>
              <a:rPr sz="2000" dirty="0"/>
              <a:t>kg  </a:t>
            </a:r>
          </a:p>
          <a:p>
            <a:pPr marL="274320" indent="-274320">
              <a:spcBef>
                <a:spcPts val="600"/>
              </a:spcBef>
              <a:buClr>
                <a:srgbClr val="E6832B"/>
              </a:buClr>
              <a:buSzPct val="100000"/>
              <a:buFont typeface="Courier New"/>
              <a:buChar char="o"/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000" dirty="0"/>
              <a:t>Di = </a:t>
            </a:r>
            <a:r>
              <a:rPr lang="cs-CZ" sz="2000" dirty="0"/>
              <a:t>dojezdová vzdálenost obalovna – místo pokládky</a:t>
            </a:r>
            <a:r>
              <a:rPr sz="2000" dirty="0"/>
              <a:t>, km</a:t>
            </a:r>
          </a:p>
          <a:p>
            <a:pPr marL="274320" indent="-274320">
              <a:spcBef>
                <a:spcPts val="600"/>
              </a:spcBef>
              <a:buClr>
                <a:srgbClr val="E6832B"/>
              </a:buClr>
              <a:buSzPct val="100000"/>
              <a:buFont typeface="Courier New"/>
              <a:buChar char="o"/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000" dirty="0" err="1"/>
              <a:t>Tp</a:t>
            </a:r>
            <a:r>
              <a:rPr sz="2000" dirty="0"/>
              <a:t> = </a:t>
            </a:r>
            <a:r>
              <a:rPr lang="cs-CZ" sz="2000" dirty="0"/>
              <a:t>emise z dopravy na místo aplikace</a:t>
            </a:r>
            <a:r>
              <a:rPr sz="2000" dirty="0"/>
              <a:t>, kg CO</a:t>
            </a:r>
            <a:r>
              <a:rPr sz="2000" baseline="-25000" dirty="0"/>
              <a:t>2</a:t>
            </a:r>
            <a:r>
              <a:rPr sz="2000" dirty="0"/>
              <a:t> Eq. / kg material - km</a:t>
            </a:r>
          </a:p>
          <a:p>
            <a:pPr marL="274320" indent="-274320">
              <a:spcBef>
                <a:spcPts val="600"/>
              </a:spcBef>
              <a:buClr>
                <a:srgbClr val="E6832B"/>
              </a:buClr>
              <a:buSzPct val="100000"/>
              <a:buFont typeface="Courier New"/>
              <a:buChar char="o"/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000" dirty="0"/>
              <a:t>Y = </a:t>
            </a:r>
            <a:r>
              <a:rPr lang="cs-CZ" sz="2000" dirty="0"/>
              <a:t>životnost vozovky</a:t>
            </a:r>
            <a:r>
              <a:rPr sz="2000" dirty="0"/>
              <a:t>, </a:t>
            </a:r>
            <a:r>
              <a:rPr lang="cs-CZ" sz="2000" dirty="0"/>
              <a:t>roky</a:t>
            </a:r>
            <a:endParaRPr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4">
                <a:extLst>
                  <a:ext uri="{FF2B5EF4-FFF2-40B4-BE49-F238E27FC236}">
                    <a16:creationId xmlns:a16="http://schemas.microsoft.com/office/drawing/2014/main" id="{BFFC1E8C-90F3-EB46-8C18-956C0677209B}"/>
                  </a:ext>
                </a:extLst>
              </p:cNvPr>
              <p:cNvSpPr txBox="1"/>
              <p:nvPr/>
            </p:nvSpPr>
            <p:spPr>
              <a:xfrm>
                <a:off x="825034" y="840806"/>
                <a:ext cx="6519798" cy="75969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∗1000∗</m:t>
                              </m:r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𝐷𝑛</m:t>
                              </m:r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d>
                                <m:dPr>
                                  <m:ctrlPr>
                                    <a:rPr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𝑃𝑛</m:t>
                                      </m:r>
                                      <m:r>
                                        <a:rPr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𝑀𝑛</m:t>
                                      </m:r>
                                    </m:e>
                                  </m:d>
                                  <m:r>
                                    <a:rPr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d>
                                    <m:dPr>
                                      <m:ctrlPr>
                                        <a:rPr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𝐷𝑖</m:t>
                                      </m:r>
                                      <m:r>
                                        <a:rPr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  <m:r>
                                        <a:rPr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𝑇𝑝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num>
                        <m:den>
                          <m:r>
                            <a:rPr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𝒀</m:t>
                          </m:r>
                        </m:den>
                      </m:f>
                    </m:oMath>
                  </m:oMathPara>
                </a14:m>
                <a:endParaRPr sz="2400" dirty="0"/>
              </a:p>
            </p:txBody>
          </p:sp>
        </mc:Choice>
        <mc:Fallback xmlns="">
          <p:sp>
            <p:nvSpPr>
              <p:cNvPr id="8" name="TextovéPole 4">
                <a:extLst>
                  <a:ext uri="{FF2B5EF4-FFF2-40B4-BE49-F238E27FC236}">
                    <a16:creationId xmlns:a16="http://schemas.microsoft.com/office/drawing/2014/main" id="{BFFC1E8C-90F3-EB46-8C18-956C067720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034" y="840806"/>
                <a:ext cx="6519798" cy="759695"/>
              </a:xfrm>
              <a:prstGeom prst="rect">
                <a:avLst/>
              </a:prstGeom>
              <a:blipFill>
                <a:blip r:embed="rId4"/>
                <a:stretch>
                  <a:fillRect l="-971" b="-1147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63BD8EA-97EC-1146-AA75-13DBAA130541}"/>
              </a:ext>
            </a:extLst>
          </p:cNvPr>
          <p:cNvSpPr txBox="1"/>
          <p:nvPr/>
        </p:nvSpPr>
        <p:spPr>
          <a:xfrm>
            <a:off x="825034" y="267379"/>
            <a:ext cx="694934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Z" sz="2800" b="1" i="0" u="none" strike="noStrike" cap="none" spc="0" normalizeH="0" baseline="0" dirty="0">
                <a:ln>
                  <a:noFill/>
                </a:ln>
                <a:solidFill>
                  <a:srgbClr val="3F403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ŽIVOTNÍ PROSTŘEDÍ – OMEZENÍ EMISÍ</a:t>
            </a:r>
          </a:p>
        </p:txBody>
      </p:sp>
      <p:pic>
        <p:nvPicPr>
          <p:cNvPr id="9" name="Picture 6" descr="Picture 6">
            <a:extLst>
              <a:ext uri="{FF2B5EF4-FFF2-40B4-BE49-F238E27FC236}">
                <a16:creationId xmlns:a16="http://schemas.microsoft.com/office/drawing/2014/main" id="{7197A45F-74B5-CB47-893F-FA9D52D1525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55300" y="215865"/>
            <a:ext cx="727327" cy="7273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514500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Rectangle 4"/>
          <p:cNvSpPr/>
          <p:nvPr/>
        </p:nvSpPr>
        <p:spPr>
          <a:xfrm>
            <a:off x="329652" y="319024"/>
            <a:ext cx="8495474" cy="3852358"/>
          </a:xfrm>
          <a:prstGeom prst="rect">
            <a:avLst/>
          </a:prstGeom>
          <a:solidFill>
            <a:srgbClr val="E6832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87" name="Picture 5" descr="Picture 5"/>
          <p:cNvPicPr>
            <a:picLocks noChangeAspect="1"/>
          </p:cNvPicPr>
          <p:nvPr/>
        </p:nvPicPr>
        <p:blipFill>
          <a:blip r:embed="rId3" cstate="print">
            <a:alphaModFix amt="14000"/>
          </a:blip>
          <a:stretch>
            <a:fillRect/>
          </a:stretch>
        </p:blipFill>
        <p:spPr>
          <a:xfrm>
            <a:off x="2885040" y="388113"/>
            <a:ext cx="3384698" cy="3714182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TextBox 8"/>
          <p:cNvSpPr txBox="1"/>
          <p:nvPr/>
        </p:nvSpPr>
        <p:spPr>
          <a:xfrm>
            <a:off x="477519" y="2422516"/>
            <a:ext cx="818896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5400" b="1">
                <a:solidFill>
                  <a:srgbClr val="FFFFFF"/>
                </a:solidFill>
              </a:defRPr>
            </a:lvl1pPr>
          </a:lstStyle>
          <a:p>
            <a:r>
              <a:rPr lang="cs-CZ" dirty="0"/>
              <a:t>DĚKUJI ZA POZORNOST !</a:t>
            </a:r>
            <a:endParaRPr dirty="0"/>
          </a:p>
        </p:txBody>
      </p:sp>
      <p:sp>
        <p:nvSpPr>
          <p:cNvPr id="389" name="TextBox 2"/>
          <p:cNvSpPr txBox="1"/>
          <p:nvPr/>
        </p:nvSpPr>
        <p:spPr>
          <a:xfrm>
            <a:off x="6808493" y="4244006"/>
            <a:ext cx="1289306" cy="819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1200"/>
            </a:pPr>
            <a:r>
              <a:t>EMZET S.R.O.</a:t>
            </a:r>
          </a:p>
          <a:p>
            <a:pPr algn="r">
              <a:defRPr sz="1200"/>
            </a:pPr>
            <a:r>
              <a:t>EVROPSKÁ 112</a:t>
            </a:r>
          </a:p>
          <a:p>
            <a:pPr algn="r">
              <a:defRPr sz="1200"/>
            </a:pPr>
            <a:r>
              <a:t>PRAHA 6</a:t>
            </a:r>
          </a:p>
          <a:p>
            <a:pPr algn="r">
              <a:defRPr sz="1200" b="1"/>
            </a:pPr>
            <a:r>
              <a:t>WWW.EMZET.CZ</a:t>
            </a:r>
          </a:p>
        </p:txBody>
      </p:sp>
      <p:pic>
        <p:nvPicPr>
          <p:cNvPr id="390" name="Picture 6" descr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43519" y="4295842"/>
            <a:ext cx="727327" cy="727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Picture 12" descr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3155" y="4171381"/>
            <a:ext cx="1883195" cy="941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Picture 7" descr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96327" y="4163069"/>
            <a:ext cx="1916447" cy="95822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A20D20-5965-D027-AE98-41616ED6E4A7}"/>
              </a:ext>
            </a:extLst>
          </p:cNvPr>
          <p:cNvSpPr txBox="1"/>
          <p:nvPr/>
        </p:nvSpPr>
        <p:spPr>
          <a:xfrm>
            <a:off x="1013552" y="972118"/>
            <a:ext cx="6334699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Z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www.emzet.cz</a:t>
            </a:r>
            <a:endParaRPr kumimoji="0" lang="en-CZ" sz="5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</a:t>
            </a:fld>
            <a:endParaRPr/>
          </a:p>
        </p:txBody>
      </p:sp>
      <p:sp>
        <p:nvSpPr>
          <p:cNvPr id="36" name="Rectangle 4"/>
          <p:cNvSpPr/>
          <p:nvPr/>
        </p:nvSpPr>
        <p:spPr>
          <a:xfrm>
            <a:off x="248170" y="356930"/>
            <a:ext cx="8495474" cy="4436363"/>
          </a:xfrm>
          <a:prstGeom prst="rect">
            <a:avLst/>
          </a:prstGeom>
          <a:noFill/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7" name="Picture 5" descr="Picture 5"/>
          <p:cNvPicPr>
            <a:picLocks noChangeAspect="1"/>
          </p:cNvPicPr>
          <p:nvPr/>
        </p:nvPicPr>
        <p:blipFill>
          <a:blip r:embed="rId3" cstate="print">
            <a:alphaModFix amt="14000"/>
          </a:blip>
          <a:stretch>
            <a:fillRect/>
          </a:stretch>
        </p:blipFill>
        <p:spPr>
          <a:xfrm>
            <a:off x="2879650" y="579529"/>
            <a:ext cx="3384698" cy="3714183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E6832B"/>
            </a:outerShdw>
          </a:effectLst>
        </p:spPr>
      </p:pic>
      <p:sp>
        <p:nvSpPr>
          <p:cNvPr id="38" name="TextBox 8"/>
          <p:cNvSpPr txBox="1"/>
          <p:nvPr/>
        </p:nvSpPr>
        <p:spPr>
          <a:xfrm>
            <a:off x="248170" y="323394"/>
            <a:ext cx="8188961" cy="3754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FFFFFF"/>
                </a:solidFill>
              </a:defRPr>
            </a:lvl1pPr>
          </a:lstStyle>
          <a:p>
            <a:pPr algn="l"/>
            <a:r>
              <a:rPr lang="cs-CZ" sz="2800" dirty="0">
                <a:solidFill>
                  <a:schemeClr val="bg1"/>
                </a:solidFill>
              </a:rPr>
              <a:t>	ŘEŠENÍ PROBLÉMŮ</a:t>
            </a:r>
          </a:p>
          <a:p>
            <a:pPr algn="l"/>
            <a:endParaRPr lang="cs-CZ" sz="2800" dirty="0">
              <a:solidFill>
                <a:schemeClr val="bg1"/>
              </a:solidFill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Modifikovaná pojiva / modifikace směsi</a:t>
            </a:r>
          </a:p>
          <a:p>
            <a:pPr algn="l"/>
            <a:endParaRPr lang="cs-CZ" sz="1400" dirty="0">
              <a:solidFill>
                <a:schemeClr val="bg1"/>
              </a:solidFill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Vyztužení asfaltových směsí</a:t>
            </a:r>
          </a:p>
          <a:p>
            <a:pPr algn="l"/>
            <a:endParaRPr lang="cs-CZ" sz="2800" dirty="0">
              <a:solidFill>
                <a:schemeClr val="bg1"/>
              </a:solidFill>
            </a:endParaRPr>
          </a:p>
          <a:p>
            <a:pPr marL="457200" indent="-9525" algn="l">
              <a:buFont typeface="Arial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 2D</a:t>
            </a:r>
          </a:p>
          <a:p>
            <a:pPr marL="447675" algn="l"/>
            <a:endParaRPr lang="cs-CZ" sz="2800" dirty="0">
              <a:solidFill>
                <a:schemeClr val="bg1"/>
              </a:solidFill>
            </a:endParaRPr>
          </a:p>
          <a:p>
            <a:pPr marL="457200" indent="-9525" algn="l">
              <a:buFont typeface="Arial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 3D</a:t>
            </a:r>
            <a:endParaRPr lang="cs-CZ" dirty="0"/>
          </a:p>
        </p:txBody>
      </p:sp>
      <p:pic>
        <p:nvPicPr>
          <p:cNvPr id="6" name="Picture 6" descr="Picture 6">
            <a:extLst>
              <a:ext uri="{FF2B5EF4-FFF2-40B4-BE49-F238E27FC236}">
                <a16:creationId xmlns:a16="http://schemas.microsoft.com/office/drawing/2014/main" id="{EB36BB62-33F1-B343-A877-DD0FA58395E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16317" y="356930"/>
            <a:ext cx="727327" cy="7273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836926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</a:t>
            </a:fld>
            <a:endParaRPr/>
          </a:p>
        </p:txBody>
      </p:sp>
      <p:sp>
        <p:nvSpPr>
          <p:cNvPr id="36" name="Rectangle 4"/>
          <p:cNvSpPr/>
          <p:nvPr/>
        </p:nvSpPr>
        <p:spPr>
          <a:xfrm>
            <a:off x="312732" y="270314"/>
            <a:ext cx="8495474" cy="4436363"/>
          </a:xfrm>
          <a:prstGeom prst="rect">
            <a:avLst/>
          </a:prstGeom>
          <a:noFill/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37" name="Picture 5" descr="Picture 5"/>
          <p:cNvPicPr>
            <a:picLocks noChangeAspect="1"/>
          </p:cNvPicPr>
          <p:nvPr/>
        </p:nvPicPr>
        <p:blipFill>
          <a:blip r:embed="rId3" cstate="print">
            <a:alphaModFix amt="14000"/>
          </a:blip>
          <a:stretch>
            <a:fillRect/>
          </a:stretch>
        </p:blipFill>
        <p:spPr>
          <a:xfrm>
            <a:off x="2879650" y="579529"/>
            <a:ext cx="3384698" cy="3714183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E6832B"/>
            </a:outerShdw>
          </a:effectLst>
        </p:spPr>
      </p:pic>
      <p:sp>
        <p:nvSpPr>
          <p:cNvPr id="38" name="TextBox 8"/>
          <p:cNvSpPr txBox="1"/>
          <p:nvPr/>
        </p:nvSpPr>
        <p:spPr>
          <a:xfrm>
            <a:off x="312732" y="436823"/>
            <a:ext cx="8188961" cy="3847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FFFFFF"/>
                </a:solidFill>
              </a:defRPr>
            </a:lvl1pPr>
          </a:lstStyle>
          <a:p>
            <a:pPr algn="l"/>
            <a:endParaRPr lang="cs-CZ" sz="2800" dirty="0">
              <a:solidFill>
                <a:schemeClr val="bg1"/>
              </a:solidFill>
            </a:endParaRPr>
          </a:p>
          <a:p>
            <a:pPr algn="l"/>
            <a:r>
              <a:rPr lang="cs-CZ" sz="2800" dirty="0">
                <a:solidFill>
                  <a:schemeClr val="bg1"/>
                </a:solidFill>
              </a:rPr>
              <a:t>	VYZTUŽENÍ ASFALTOVÝCH SMĚSÍ</a:t>
            </a:r>
          </a:p>
          <a:p>
            <a:pPr algn="l"/>
            <a:endParaRPr lang="cs-CZ" sz="2800" dirty="0">
              <a:solidFill>
                <a:schemeClr val="bg1"/>
              </a:solidFill>
            </a:endParaRPr>
          </a:p>
          <a:p>
            <a:pPr marL="457200" indent="-9525" algn="l">
              <a:buFont typeface="Arial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 2D</a:t>
            </a:r>
          </a:p>
          <a:p>
            <a:pPr marL="1079500" algn="l">
              <a:buFont typeface="Arial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 </a:t>
            </a:r>
            <a:r>
              <a:rPr lang="cs-CZ" sz="2800" dirty="0" err="1">
                <a:solidFill>
                  <a:schemeClr val="bg1"/>
                </a:solidFill>
              </a:rPr>
              <a:t>Geomříže</a:t>
            </a:r>
            <a:endParaRPr lang="cs-CZ" sz="2800" dirty="0">
              <a:solidFill>
                <a:schemeClr val="bg1"/>
              </a:solidFill>
            </a:endParaRPr>
          </a:p>
          <a:p>
            <a:pPr marL="457200" indent="-9525" algn="l">
              <a:buFont typeface="Arial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 3D</a:t>
            </a:r>
          </a:p>
          <a:p>
            <a:pPr marL="1079500" algn="l">
              <a:buFont typeface="Arial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 Prostorově rozptýlená vlákna</a:t>
            </a:r>
          </a:p>
          <a:p>
            <a:pPr marL="1079500" algn="l">
              <a:buFont typeface="Arial" charset="0"/>
              <a:buChar char="•"/>
            </a:pPr>
            <a:endParaRPr dirty="0"/>
          </a:p>
        </p:txBody>
      </p:sp>
      <p:pic>
        <p:nvPicPr>
          <p:cNvPr id="6" name="Picture 6" descr="Picture 6">
            <a:extLst>
              <a:ext uri="{FF2B5EF4-FFF2-40B4-BE49-F238E27FC236}">
                <a16:creationId xmlns:a16="http://schemas.microsoft.com/office/drawing/2014/main" id="{AC348C9F-CEA7-454B-A062-74DBF6844C2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5426" y="416645"/>
            <a:ext cx="727327" cy="7273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88482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</a:t>
            </a:fld>
            <a:endParaRPr/>
          </a:p>
        </p:txBody>
      </p:sp>
      <p:sp>
        <p:nvSpPr>
          <p:cNvPr id="36" name="Rectangle 4"/>
          <p:cNvSpPr/>
          <p:nvPr/>
        </p:nvSpPr>
        <p:spPr>
          <a:xfrm>
            <a:off x="257223" y="291168"/>
            <a:ext cx="8731495" cy="4436363"/>
          </a:xfrm>
          <a:prstGeom prst="rect">
            <a:avLst/>
          </a:prstGeom>
          <a:noFill/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7" name="Picture 5" descr="Picture 5"/>
          <p:cNvPicPr>
            <a:picLocks noChangeAspect="1"/>
          </p:cNvPicPr>
          <p:nvPr/>
        </p:nvPicPr>
        <p:blipFill>
          <a:blip r:embed="rId3" cstate="print">
            <a:alphaModFix amt="14000"/>
          </a:blip>
          <a:stretch>
            <a:fillRect/>
          </a:stretch>
        </p:blipFill>
        <p:spPr>
          <a:xfrm>
            <a:off x="2879650" y="579529"/>
            <a:ext cx="3384698" cy="3714183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E6832B"/>
            </a:outerShdw>
          </a:effectLst>
        </p:spPr>
      </p:pic>
      <p:pic>
        <p:nvPicPr>
          <p:cNvPr id="6" name="Picture 6" descr="Picture 6">
            <a:extLst>
              <a:ext uri="{FF2B5EF4-FFF2-40B4-BE49-F238E27FC236}">
                <a16:creationId xmlns:a16="http://schemas.microsoft.com/office/drawing/2014/main" id="{DC44CC60-ABFC-9B4D-90F4-E80EF19F027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61391" y="346884"/>
            <a:ext cx="727327" cy="727327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TextBox 8"/>
          <p:cNvSpPr txBox="1"/>
          <p:nvPr/>
        </p:nvSpPr>
        <p:spPr>
          <a:xfrm>
            <a:off x="429698" y="585745"/>
            <a:ext cx="8731495" cy="3847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800" b="1">
                <a:solidFill>
                  <a:srgbClr val="FFFFFF"/>
                </a:solidFill>
              </a:defRPr>
            </a:lvl1pPr>
          </a:lstStyle>
          <a:p>
            <a:pPr algn="l"/>
            <a:r>
              <a:rPr lang="en-GB" sz="2800" dirty="0">
                <a:solidFill>
                  <a:schemeClr val="bg1"/>
                </a:solidFill>
              </a:rPr>
              <a:t>	3D vs. 2D </a:t>
            </a:r>
            <a:r>
              <a:rPr lang="cs-CZ" sz="2800" dirty="0">
                <a:solidFill>
                  <a:schemeClr val="bg1"/>
                </a:solidFill>
              </a:rPr>
              <a:t>výztuž</a:t>
            </a:r>
          </a:p>
          <a:p>
            <a:pPr algn="l"/>
            <a:endParaRPr lang="cs-CZ" sz="2800" dirty="0">
              <a:solidFill>
                <a:schemeClr val="bg1"/>
              </a:solidFill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Působení prostorové  - plošné</a:t>
            </a:r>
          </a:p>
          <a:p>
            <a:pPr marL="457200" indent="-457200" algn="l">
              <a:buFont typeface="Arial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Všesměrové přenášení sil - přenášení vodorovných sil</a:t>
            </a:r>
          </a:p>
          <a:p>
            <a:pPr marL="457200" indent="-457200" algn="l">
              <a:buFont typeface="Arial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V celém průřezu vrstvy – pouze v rovině uložení</a:t>
            </a:r>
          </a:p>
          <a:p>
            <a:pPr marL="457200" indent="-457200" algn="l">
              <a:buFont typeface="Arial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Jednoduchá a bezchybná aplikace</a:t>
            </a:r>
          </a:p>
          <a:p>
            <a:pPr marL="457200" indent="-457200" algn="l">
              <a:buFont typeface="Arial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Propojení vrstev - separátor</a:t>
            </a:r>
            <a:endParaRPr lang="en-GB" sz="2800" dirty="0">
              <a:solidFill>
                <a:schemeClr val="bg1"/>
              </a:solidFill>
            </a:endParaRP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4905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</a:t>
            </a:fld>
            <a:endParaRPr/>
          </a:p>
        </p:txBody>
      </p:sp>
      <p:sp>
        <p:nvSpPr>
          <p:cNvPr id="36" name="Rectangle 4"/>
          <p:cNvSpPr/>
          <p:nvPr/>
        </p:nvSpPr>
        <p:spPr>
          <a:xfrm>
            <a:off x="257223" y="291168"/>
            <a:ext cx="8731495" cy="4436363"/>
          </a:xfrm>
          <a:prstGeom prst="rect">
            <a:avLst/>
          </a:prstGeom>
          <a:noFill/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7" name="Picture 5" descr="Picture 5"/>
          <p:cNvPicPr>
            <a:picLocks noChangeAspect="1"/>
          </p:cNvPicPr>
          <p:nvPr/>
        </p:nvPicPr>
        <p:blipFill>
          <a:blip r:embed="rId3" cstate="print">
            <a:alphaModFix amt="14000"/>
          </a:blip>
          <a:stretch>
            <a:fillRect/>
          </a:stretch>
        </p:blipFill>
        <p:spPr>
          <a:xfrm>
            <a:off x="2879650" y="579529"/>
            <a:ext cx="3384698" cy="3714183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E6832B"/>
            </a:outerShdw>
          </a:effectLst>
        </p:spPr>
      </p:pic>
      <p:sp>
        <p:nvSpPr>
          <p:cNvPr id="38" name="TextBox 8"/>
          <p:cNvSpPr txBox="1"/>
          <p:nvPr/>
        </p:nvSpPr>
        <p:spPr>
          <a:xfrm>
            <a:off x="257224" y="585745"/>
            <a:ext cx="8731495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800" b="1">
                <a:solidFill>
                  <a:srgbClr val="FFFFFF"/>
                </a:solidFill>
              </a:defRPr>
            </a:lvl1pPr>
          </a:lstStyle>
          <a:p>
            <a:pPr algn="l"/>
            <a:r>
              <a:rPr lang="en-GB" sz="2800" dirty="0">
                <a:solidFill>
                  <a:schemeClr val="bg1"/>
                </a:solidFill>
              </a:rPr>
              <a:t>	</a:t>
            </a:r>
            <a:r>
              <a:rPr lang="cs-CZ" sz="2800" dirty="0">
                <a:solidFill>
                  <a:schemeClr val="bg1"/>
                </a:solidFill>
              </a:rPr>
              <a:t>VHODNÝ MATERIÁL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AB7353F-0759-2A42-B94E-0F0A4BE2C8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262859"/>
              </p:ext>
            </p:extLst>
          </p:nvPr>
        </p:nvGraphicFramePr>
        <p:xfrm>
          <a:off x="792417" y="1413712"/>
          <a:ext cx="7213193" cy="298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35113">
                  <a:extLst>
                    <a:ext uri="{9D8B030D-6E8A-4147-A177-3AD203B41FA5}">
                      <a16:colId xmlns:a16="http://schemas.microsoft.com/office/drawing/2014/main" val="2319939842"/>
                    </a:ext>
                  </a:extLst>
                </a:gridCol>
                <a:gridCol w="1689040">
                  <a:extLst>
                    <a:ext uri="{9D8B030D-6E8A-4147-A177-3AD203B41FA5}">
                      <a16:colId xmlns:a16="http://schemas.microsoft.com/office/drawing/2014/main" val="1271507875"/>
                    </a:ext>
                  </a:extLst>
                </a:gridCol>
                <a:gridCol w="1689040">
                  <a:extLst>
                    <a:ext uri="{9D8B030D-6E8A-4147-A177-3AD203B41FA5}">
                      <a16:colId xmlns:a16="http://schemas.microsoft.com/office/drawing/2014/main" val="2941089310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l"/>
                      <a:r>
                        <a:rPr lang="en-CZ" sz="2400" b="1" dirty="0">
                          <a:latin typeface="+mj-lt"/>
                        </a:rPr>
                        <a:t>Ocelové drátky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 sz="2400" dirty="0">
                          <a:latin typeface="+mj-lt"/>
                          <a:ea typeface="+mj-ea"/>
                        </a:rPr>
                        <a:t>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 sz="2400" dirty="0">
                          <a:latin typeface="+mj-lt"/>
                          <a:ea typeface="+mj-ea"/>
                        </a:rPr>
                        <a:t>Koroze, bezpečnost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106151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/>
                      <a:r>
                        <a:rPr lang="en-CZ" sz="2400" b="1" dirty="0">
                          <a:latin typeface="+mj-lt"/>
                        </a:rPr>
                        <a:t>Polypropylen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 sz="2400" dirty="0">
                          <a:latin typeface="+mj-lt"/>
                        </a:rPr>
                        <a:t>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j-lt"/>
                        </a:rPr>
                        <a:t>T</a:t>
                      </a:r>
                      <a:r>
                        <a:rPr lang="en-CZ" sz="2400" dirty="0">
                          <a:latin typeface="+mj-lt"/>
                        </a:rPr>
                        <a:t>eplota tání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238630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/>
                      <a:r>
                        <a:rPr lang="en-CZ" sz="2400" b="1" dirty="0">
                          <a:latin typeface="+mj-lt"/>
                        </a:rPr>
                        <a:t>Karbonové vlákno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 sz="2400" dirty="0">
                          <a:solidFill>
                            <a:srgbClr val="FF0000"/>
                          </a:solidFill>
                          <a:latin typeface="+mj-lt"/>
                        </a:rPr>
                        <a:t>✔️</a:t>
                      </a:r>
                      <a:r>
                        <a:rPr lang="en-CZ" sz="2400" dirty="0">
                          <a:solidFill>
                            <a:srgbClr val="00B050"/>
                          </a:solidFill>
                          <a:latin typeface="+mj-lt"/>
                        </a:rPr>
                        <a:t>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00"/>
                          </a:solidFill>
                          <a:latin typeface="+mj-lt"/>
                        </a:rPr>
                        <a:t>C</a:t>
                      </a:r>
                      <a:r>
                        <a:rPr lang="en-CZ" sz="2800" b="1" dirty="0">
                          <a:solidFill>
                            <a:srgbClr val="FF0000"/>
                          </a:solidFill>
                          <a:latin typeface="+mj-lt"/>
                        </a:rPr>
                        <a:t>ena  !!!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528281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/>
                      <a:r>
                        <a:rPr lang="en-CZ" sz="2800" b="1" dirty="0">
                          <a:solidFill>
                            <a:srgbClr val="FF0000"/>
                          </a:solidFill>
                          <a:latin typeface="+mj-lt"/>
                        </a:rPr>
                        <a:t>ARAMID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 sz="2400" dirty="0">
                          <a:solidFill>
                            <a:srgbClr val="FF0000"/>
                          </a:solidFill>
                          <a:latin typeface="+mj-lt"/>
                        </a:rPr>
                        <a:t>✔️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Z" sz="2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5634228"/>
                  </a:ext>
                </a:extLst>
              </a:tr>
            </a:tbl>
          </a:graphicData>
        </a:graphic>
      </p:graphicFrame>
      <p:pic>
        <p:nvPicPr>
          <p:cNvPr id="9" name="Picture 6" descr="Picture 6">
            <a:extLst>
              <a:ext uri="{FF2B5EF4-FFF2-40B4-BE49-F238E27FC236}">
                <a16:creationId xmlns:a16="http://schemas.microsoft.com/office/drawing/2014/main" id="{015D9930-B383-554D-97BD-EC32141CADB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9447" y="291168"/>
            <a:ext cx="727327" cy="7273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66300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Picture 5">
            <a:extLst>
              <a:ext uri="{FF2B5EF4-FFF2-40B4-BE49-F238E27FC236}">
                <a16:creationId xmlns:a16="http://schemas.microsoft.com/office/drawing/2014/main" id="{17AF0268-36B6-A44F-8516-9C2808F657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4000"/>
          </a:blip>
          <a:stretch>
            <a:fillRect/>
          </a:stretch>
        </p:blipFill>
        <p:spPr>
          <a:xfrm>
            <a:off x="2879650" y="579529"/>
            <a:ext cx="3384698" cy="3714183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E6832B"/>
            </a:outerShdw>
          </a:effectLst>
        </p:spPr>
      </p:pic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7</a:t>
            </a:fld>
            <a:endParaRPr/>
          </a:p>
        </p:txBody>
      </p:sp>
      <p:sp>
        <p:nvSpPr>
          <p:cNvPr id="36" name="Rectangle 4"/>
          <p:cNvSpPr/>
          <p:nvPr/>
        </p:nvSpPr>
        <p:spPr>
          <a:xfrm>
            <a:off x="257224" y="291168"/>
            <a:ext cx="8495474" cy="4436363"/>
          </a:xfrm>
          <a:prstGeom prst="rect">
            <a:avLst/>
          </a:prstGeom>
          <a:noFill/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7" name="Picture 5" descr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 amt="20000"/>
          </a:blip>
          <a:stretch>
            <a:fillRect/>
          </a:stretch>
        </p:blipFill>
        <p:spPr>
          <a:xfrm>
            <a:off x="2879651" y="551131"/>
            <a:ext cx="3384698" cy="3714183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TextBox 8"/>
          <p:cNvSpPr txBox="1"/>
          <p:nvPr/>
        </p:nvSpPr>
        <p:spPr>
          <a:xfrm>
            <a:off x="352732" y="329784"/>
            <a:ext cx="5488510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800" b="1">
                <a:solidFill>
                  <a:srgbClr val="FFFFFF"/>
                </a:solidFill>
              </a:defRPr>
            </a:lvl1pPr>
          </a:lstStyle>
          <a:p>
            <a:pPr algn="l"/>
            <a:r>
              <a:rPr lang="en-GB" sz="2800" dirty="0">
                <a:solidFill>
                  <a:schemeClr val="bg1"/>
                </a:solidFill>
              </a:rPr>
              <a:t>ARAMID / KEVLAR</a:t>
            </a:r>
          </a:p>
          <a:p>
            <a:pPr algn="l"/>
            <a:r>
              <a:rPr lang="en-GB" sz="2800" dirty="0">
                <a:solidFill>
                  <a:schemeClr val="bg1"/>
                </a:solidFill>
              </a:rPr>
              <a:t>UNIVERZÁLNÍ VÝZTUŽNÝ MATERIAL</a:t>
            </a:r>
            <a:endParaRPr lang="cs-CZ" sz="2800" dirty="0">
              <a:solidFill>
                <a:schemeClr val="bg1"/>
              </a:solidFill>
            </a:endParaRPr>
          </a:p>
          <a:p>
            <a:pPr algn="l"/>
            <a:r>
              <a:rPr lang="cs-CZ" sz="2400" b="0" dirty="0">
                <a:solidFill>
                  <a:schemeClr val="bg1"/>
                </a:solidFill>
              </a:rPr>
              <a:t>Tahová pevnost aramidu je cca </a:t>
            </a:r>
            <a:r>
              <a:rPr lang="x-none" sz="2400" b="0">
                <a:solidFill>
                  <a:schemeClr val="bg1"/>
                </a:solidFill>
              </a:rPr>
              <a:t> </a:t>
            </a:r>
            <a:r>
              <a:rPr lang="x-none" sz="2400">
                <a:solidFill>
                  <a:schemeClr val="bg1"/>
                </a:solidFill>
              </a:rPr>
              <a:t>3,620 </a:t>
            </a:r>
            <a:r>
              <a:rPr lang="cs-CZ" sz="2400" dirty="0" err="1">
                <a:solidFill>
                  <a:schemeClr val="bg1"/>
                </a:solidFill>
              </a:rPr>
              <a:t>MPa</a:t>
            </a:r>
            <a:r>
              <a:rPr lang="cs-CZ" sz="2400" dirty="0">
                <a:solidFill>
                  <a:schemeClr val="bg1"/>
                </a:solidFill>
              </a:rPr>
              <a:t> (5x vyšší než ocel)</a:t>
            </a:r>
          </a:p>
          <a:p>
            <a:pPr algn="l"/>
            <a:r>
              <a:rPr lang="cs-CZ" sz="2400" b="0" dirty="0">
                <a:solidFill>
                  <a:schemeClr val="bg1"/>
                </a:solidFill>
              </a:rPr>
              <a:t>Standardní použití v balistické ochraně</a:t>
            </a:r>
            <a:endParaRPr lang="x-none" sz="2400" b="0" dirty="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headdress, clothing, helmet&#10;&#10;Description automatically generated">
            <a:extLst>
              <a:ext uri="{FF2B5EF4-FFF2-40B4-BE49-F238E27FC236}">
                <a16:creationId xmlns:a16="http://schemas.microsoft.com/office/drawing/2014/main" id="{03A94B76-2509-BD4E-80C0-26E02714A4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4"/>
          <a:stretch/>
        </p:blipFill>
        <p:spPr>
          <a:xfrm>
            <a:off x="449813" y="2854104"/>
            <a:ext cx="1800718" cy="1720158"/>
          </a:xfrm>
          <a:prstGeom prst="rect">
            <a:avLst/>
          </a:prstGeom>
        </p:spPr>
      </p:pic>
      <p:pic>
        <p:nvPicPr>
          <p:cNvPr id="7" name="Picture 6" descr="A military tank driving down a dirt road&#10;&#10;Description automatically generated with medium confidence">
            <a:extLst>
              <a:ext uri="{FF2B5EF4-FFF2-40B4-BE49-F238E27FC236}">
                <a16:creationId xmlns:a16="http://schemas.microsoft.com/office/drawing/2014/main" id="{2D27F156-65D0-F04B-B47E-D5C0131C9C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2" t="5661" b="16435"/>
          <a:stretch/>
        </p:blipFill>
        <p:spPr>
          <a:xfrm>
            <a:off x="5231089" y="2363446"/>
            <a:ext cx="3247575" cy="236408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774" y="2288534"/>
            <a:ext cx="1667108" cy="2476846"/>
          </a:xfrm>
          <a:prstGeom prst="rect">
            <a:avLst/>
          </a:prstGeom>
        </p:spPr>
      </p:pic>
      <p:pic>
        <p:nvPicPr>
          <p:cNvPr id="9" name="Picture 6" descr="Picture 6">
            <a:extLst>
              <a:ext uri="{FF2B5EF4-FFF2-40B4-BE49-F238E27FC236}">
                <a16:creationId xmlns:a16="http://schemas.microsoft.com/office/drawing/2014/main" id="{740109A2-DF8D-6045-8E23-B54941AC77C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55711" y="366298"/>
            <a:ext cx="727327" cy="7273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779122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669D6876-E9EE-B94E-AE24-D48F1549E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12" y="1533636"/>
            <a:ext cx="7996845" cy="3318696"/>
          </a:xfrm>
          <a:prstGeom prst="rect">
            <a:avLst/>
          </a:prstGeom>
        </p:spPr>
      </p:pic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</a:t>
            </a:fld>
            <a:endParaRPr/>
          </a:p>
        </p:txBody>
      </p:sp>
      <p:sp>
        <p:nvSpPr>
          <p:cNvPr id="36" name="Rectangle 4"/>
          <p:cNvSpPr/>
          <p:nvPr/>
        </p:nvSpPr>
        <p:spPr>
          <a:xfrm>
            <a:off x="172863" y="250837"/>
            <a:ext cx="8519942" cy="4641825"/>
          </a:xfrm>
          <a:prstGeom prst="rect">
            <a:avLst/>
          </a:prstGeom>
          <a:noFill/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7" name="Picture 5" descr="Picture 5"/>
          <p:cNvPicPr>
            <a:picLocks noChangeAspect="1"/>
          </p:cNvPicPr>
          <p:nvPr/>
        </p:nvPicPr>
        <p:blipFill>
          <a:blip r:embed="rId4" cstate="print">
            <a:alphaModFix amt="14000"/>
          </a:blip>
          <a:stretch>
            <a:fillRect/>
          </a:stretch>
        </p:blipFill>
        <p:spPr>
          <a:xfrm>
            <a:off x="2879650" y="579529"/>
            <a:ext cx="3384698" cy="3714183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E6832B"/>
            </a:outerShdw>
          </a:effectLst>
        </p:spPr>
      </p:pic>
      <p:sp>
        <p:nvSpPr>
          <p:cNvPr id="38" name="TextBox 8"/>
          <p:cNvSpPr txBox="1"/>
          <p:nvPr/>
        </p:nvSpPr>
        <p:spPr>
          <a:xfrm>
            <a:off x="391302" y="579529"/>
            <a:ext cx="8318286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800" b="1">
                <a:solidFill>
                  <a:srgbClr val="FFFFFF"/>
                </a:solidFill>
              </a:defRPr>
            </a:lvl1pPr>
          </a:lstStyle>
          <a:p>
            <a:r>
              <a:rPr lang="cs-CZ" sz="2800" dirty="0">
                <a:solidFill>
                  <a:schemeClr val="bg1"/>
                </a:solidFill>
              </a:rPr>
              <a:t>FORTA FI</a:t>
            </a:r>
          </a:p>
          <a:p>
            <a:r>
              <a:rPr lang="cs-CZ" sz="2800" dirty="0">
                <a:solidFill>
                  <a:schemeClr val="bg1"/>
                </a:solidFill>
              </a:rPr>
              <a:t>ARAMIDOVÉ VLÁKNO DO ASFALTOVÝCH SMĚSÍ</a:t>
            </a:r>
          </a:p>
        </p:txBody>
      </p:sp>
      <p:pic>
        <p:nvPicPr>
          <p:cNvPr id="7" name="Picture 6" descr="Picture 6">
            <a:extLst>
              <a:ext uri="{FF2B5EF4-FFF2-40B4-BE49-F238E27FC236}">
                <a16:creationId xmlns:a16="http://schemas.microsoft.com/office/drawing/2014/main" id="{CBBC3022-D15C-AD40-A904-A0DE9E99750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03816" y="313913"/>
            <a:ext cx="727327" cy="7273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68229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</a:t>
            </a:fld>
            <a:endParaRPr/>
          </a:p>
        </p:txBody>
      </p:sp>
      <p:sp>
        <p:nvSpPr>
          <p:cNvPr id="36" name="Rectangle 4"/>
          <p:cNvSpPr/>
          <p:nvPr/>
        </p:nvSpPr>
        <p:spPr>
          <a:xfrm>
            <a:off x="257224" y="291168"/>
            <a:ext cx="8495474" cy="4436363"/>
          </a:xfrm>
          <a:prstGeom prst="rect">
            <a:avLst/>
          </a:prstGeom>
          <a:noFill/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7" name="Picture 5" descr="Picture 5"/>
          <p:cNvPicPr>
            <a:picLocks noChangeAspect="1"/>
          </p:cNvPicPr>
          <p:nvPr/>
        </p:nvPicPr>
        <p:blipFill>
          <a:blip r:embed="rId3" cstate="print">
            <a:alphaModFix amt="14000"/>
          </a:blip>
          <a:stretch>
            <a:fillRect/>
          </a:stretch>
        </p:blipFill>
        <p:spPr>
          <a:xfrm>
            <a:off x="2879650" y="579529"/>
            <a:ext cx="3384698" cy="3714183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E6832B"/>
            </a:outerShdw>
          </a:effectLst>
        </p:spPr>
      </p:pic>
      <p:sp>
        <p:nvSpPr>
          <p:cNvPr id="38" name="TextBox 8"/>
          <p:cNvSpPr txBox="1"/>
          <p:nvPr/>
        </p:nvSpPr>
        <p:spPr>
          <a:xfrm>
            <a:off x="477518" y="849788"/>
            <a:ext cx="8188961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FFFFFF"/>
                </a:solidFill>
              </a:defRPr>
            </a:lvl1pPr>
          </a:lstStyle>
          <a:p>
            <a:pPr algn="l"/>
            <a:endParaRPr lang="en-GB" sz="1400" dirty="0">
              <a:solidFill>
                <a:schemeClr val="bg1"/>
              </a:solidFill>
            </a:endParaRPr>
          </a:p>
          <a:p>
            <a:pPr algn="l"/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9" name="Picture 6" descr="Picture 6">
            <a:extLst>
              <a:ext uri="{FF2B5EF4-FFF2-40B4-BE49-F238E27FC236}">
                <a16:creationId xmlns:a16="http://schemas.microsoft.com/office/drawing/2014/main" id="{2060BFDB-97DA-144C-9C26-6872F27FEB4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5371" y="313102"/>
            <a:ext cx="727327" cy="72732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D081A7-02B5-664E-81E5-B05DE114DBEE}"/>
              </a:ext>
            </a:extLst>
          </p:cNvPr>
          <p:cNvSpPr/>
          <p:nvPr/>
        </p:nvSpPr>
        <p:spPr>
          <a:xfrm>
            <a:off x="257224" y="1756021"/>
            <a:ext cx="84954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343434"/>
                </a:solidFill>
                <a:latin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43434"/>
                </a:solidFill>
                <a:latin typeface="Arial" panose="020B0604020202020204" pitchFamily="34" charset="0"/>
              </a:rPr>
              <a:t>Vysoká</a:t>
            </a:r>
            <a:r>
              <a:rPr lang="en-GB" sz="2400" dirty="0">
                <a:solidFill>
                  <a:srgbClr val="343434"/>
                </a:solidFill>
                <a:latin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43434"/>
                </a:solidFill>
                <a:latin typeface="Arial" panose="020B0604020202020204" pitchFamily="34" charset="0"/>
              </a:rPr>
              <a:t>pevnost</a:t>
            </a:r>
            <a:endParaRPr lang="en-GB" sz="2400" dirty="0">
              <a:solidFill>
                <a:srgbClr val="343434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343434"/>
                </a:solidFill>
                <a:latin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43434"/>
                </a:solidFill>
                <a:latin typeface="Arial" panose="020B0604020202020204" pitchFamily="34" charset="0"/>
              </a:rPr>
              <a:t>Dobrá</a:t>
            </a:r>
            <a:r>
              <a:rPr lang="en-GB" sz="2400" dirty="0">
                <a:solidFill>
                  <a:srgbClr val="343434"/>
                </a:solidFill>
                <a:latin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43434"/>
                </a:solidFill>
                <a:latin typeface="Arial" panose="020B0604020202020204" pitchFamily="34" charset="0"/>
              </a:rPr>
              <a:t>odolnost</a:t>
            </a:r>
            <a:r>
              <a:rPr lang="en-GB" sz="2400" dirty="0">
                <a:solidFill>
                  <a:srgbClr val="343434"/>
                </a:solidFill>
                <a:latin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43434"/>
                </a:solidFill>
                <a:latin typeface="Arial" panose="020B0604020202020204" pitchFamily="34" charset="0"/>
              </a:rPr>
              <a:t>proti</a:t>
            </a:r>
            <a:r>
              <a:rPr lang="en-GB" sz="2400" dirty="0">
                <a:solidFill>
                  <a:srgbClr val="343434"/>
                </a:solidFill>
                <a:latin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43434"/>
                </a:solidFill>
                <a:latin typeface="Arial" panose="020B0604020202020204" pitchFamily="34" charset="0"/>
              </a:rPr>
              <a:t>obrusu</a:t>
            </a:r>
            <a:endParaRPr lang="en-GB" sz="2400" dirty="0">
              <a:solidFill>
                <a:srgbClr val="343434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343434"/>
                </a:solidFill>
                <a:latin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43434"/>
                </a:solidFill>
                <a:latin typeface="Arial" panose="020B0604020202020204" pitchFamily="34" charset="0"/>
              </a:rPr>
              <a:t>Odolnost</a:t>
            </a:r>
            <a:r>
              <a:rPr lang="en-GB" sz="2400" dirty="0">
                <a:solidFill>
                  <a:srgbClr val="343434"/>
                </a:solidFill>
                <a:latin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43434"/>
                </a:solidFill>
                <a:latin typeface="Arial" panose="020B0604020202020204" pitchFamily="34" charset="0"/>
              </a:rPr>
              <a:t>proti</a:t>
            </a:r>
            <a:r>
              <a:rPr lang="en-GB" sz="2400" dirty="0">
                <a:solidFill>
                  <a:srgbClr val="343434"/>
                </a:solidFill>
                <a:latin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43434"/>
                </a:solidFill>
                <a:latin typeface="Arial" panose="020B0604020202020204" pitchFamily="34" charset="0"/>
              </a:rPr>
              <a:t>organickým</a:t>
            </a:r>
            <a:r>
              <a:rPr lang="en-GB" sz="2400" dirty="0">
                <a:solidFill>
                  <a:srgbClr val="343434"/>
                </a:solidFill>
                <a:latin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43434"/>
                </a:solidFill>
                <a:latin typeface="Arial" panose="020B0604020202020204" pitchFamily="34" charset="0"/>
              </a:rPr>
              <a:t>rozpouštědlům</a:t>
            </a:r>
            <a:endParaRPr lang="en-GB" sz="2400" dirty="0">
              <a:solidFill>
                <a:srgbClr val="343434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343434"/>
                </a:solidFill>
                <a:latin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43434"/>
                </a:solidFill>
                <a:latin typeface="Arial" panose="020B0604020202020204" pitchFamily="34" charset="0"/>
              </a:rPr>
              <a:t>Nevodivý</a:t>
            </a:r>
            <a:endParaRPr lang="en-GB" sz="2400" dirty="0">
              <a:solidFill>
                <a:srgbClr val="343434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343434"/>
                </a:solidFill>
                <a:latin typeface="Arial" panose="020B0604020202020204" pitchFamily="34" charset="0"/>
              </a:rPr>
              <a:t> Bod </a:t>
            </a:r>
            <a:r>
              <a:rPr lang="en-GB" sz="2400" dirty="0" err="1">
                <a:solidFill>
                  <a:srgbClr val="343434"/>
                </a:solidFill>
                <a:latin typeface="Arial" panose="020B0604020202020204" pitchFamily="34" charset="0"/>
              </a:rPr>
              <a:t>tání</a:t>
            </a:r>
            <a:r>
              <a:rPr lang="en-GB" sz="2400" dirty="0">
                <a:solidFill>
                  <a:srgbClr val="343434"/>
                </a:solidFill>
                <a:latin typeface="Arial" panose="020B0604020202020204" pitchFamily="34" charset="0"/>
              </a:rPr>
              <a:t> </a:t>
            </a:r>
            <a:r>
              <a:rPr lang="en-GB" sz="2400">
                <a:solidFill>
                  <a:srgbClr val="343434"/>
                </a:solidFill>
                <a:latin typeface="Arial" panose="020B0604020202020204" pitchFamily="34" charset="0"/>
              </a:rPr>
              <a:t>&gt; 500 C </a:t>
            </a:r>
            <a:endParaRPr lang="en-GB" sz="2400" dirty="0">
              <a:solidFill>
                <a:srgbClr val="343434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343434"/>
                </a:solidFill>
                <a:latin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43434"/>
                </a:solidFill>
                <a:latin typeface="Arial" panose="020B0604020202020204" pitchFamily="34" charset="0"/>
              </a:rPr>
              <a:t>Nízká</a:t>
            </a:r>
            <a:r>
              <a:rPr lang="en-GB" sz="2400" dirty="0">
                <a:solidFill>
                  <a:srgbClr val="343434"/>
                </a:solidFill>
                <a:latin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43434"/>
                </a:solidFill>
                <a:latin typeface="Arial" panose="020B0604020202020204" pitchFamily="34" charset="0"/>
              </a:rPr>
              <a:t>hořlavost</a:t>
            </a:r>
            <a:endParaRPr lang="en-GB" sz="2400" dirty="0">
              <a:solidFill>
                <a:srgbClr val="343434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343434"/>
                </a:solidFill>
                <a:latin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43434"/>
                </a:solidFill>
                <a:latin typeface="Arial" panose="020B0604020202020204" pitchFamily="34" charset="0"/>
              </a:rPr>
              <a:t>Vysoká</a:t>
            </a:r>
            <a:r>
              <a:rPr lang="en-GB" sz="2400" dirty="0">
                <a:solidFill>
                  <a:srgbClr val="343434"/>
                </a:solidFill>
                <a:latin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43434"/>
                </a:solidFill>
                <a:latin typeface="Arial" panose="020B0604020202020204" pitchFamily="34" charset="0"/>
              </a:rPr>
              <a:t>pevnost</a:t>
            </a:r>
            <a:r>
              <a:rPr lang="en-GB" sz="2400" dirty="0">
                <a:solidFill>
                  <a:srgbClr val="343434"/>
                </a:solidFill>
                <a:latin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43434"/>
                </a:solidFill>
                <a:latin typeface="Arial" panose="020B0604020202020204" pitchFamily="34" charset="0"/>
              </a:rPr>
              <a:t>při</a:t>
            </a:r>
            <a:r>
              <a:rPr lang="en-GB" sz="2400" dirty="0">
                <a:solidFill>
                  <a:srgbClr val="343434"/>
                </a:solidFill>
                <a:latin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43434"/>
                </a:solidFill>
                <a:latin typeface="Arial" panose="020B0604020202020204" pitchFamily="34" charset="0"/>
              </a:rPr>
              <a:t>vysokých</a:t>
            </a:r>
            <a:r>
              <a:rPr lang="en-GB" sz="2400" dirty="0">
                <a:solidFill>
                  <a:srgbClr val="343434"/>
                </a:solidFill>
                <a:latin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43434"/>
                </a:solidFill>
                <a:latin typeface="Arial" panose="020B0604020202020204" pitchFamily="34" charset="0"/>
              </a:rPr>
              <a:t>teplotách</a:t>
            </a:r>
            <a:endParaRPr lang="en-GB" sz="2400" dirty="0">
              <a:solidFill>
                <a:srgbClr val="343434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BA085B-4E82-A444-8E35-A30AC102127E}"/>
              </a:ext>
            </a:extLst>
          </p:cNvPr>
          <p:cNvSpPr txBox="1"/>
          <p:nvPr/>
        </p:nvSpPr>
        <p:spPr>
          <a:xfrm>
            <a:off x="391299" y="470446"/>
            <a:ext cx="5871911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Z" sz="2800" b="1" i="0" u="none" strike="noStrike" cap="none" spc="0" normalizeH="0" baseline="0" dirty="0">
                <a:ln>
                  <a:noFill/>
                </a:ln>
                <a:solidFill>
                  <a:srgbClr val="3F403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Vlastnosti aramidu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Z" sz="2800" b="0" i="0" u="none" strike="noStrike" cap="none" spc="0" normalizeH="0" baseline="0" dirty="0">
                <a:ln>
                  <a:noFill/>
                </a:ln>
                <a:solidFill>
                  <a:srgbClr val="3F403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rozdíl proti jiným syntetickým vláknům</a:t>
            </a:r>
          </a:p>
        </p:txBody>
      </p:sp>
    </p:spTree>
    <p:extLst>
      <p:ext uri="{BB962C8B-B14F-4D97-AF65-F5344CB8AC3E}">
        <p14:creationId xmlns:p14="http://schemas.microsoft.com/office/powerpoint/2010/main" val="439981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AsphaltTraining">
  <a:themeElements>
    <a:clrScheme name="AsphaltTraining">
      <a:dk1>
        <a:srgbClr val="3F403F"/>
      </a:dk1>
      <a:lt1>
        <a:srgbClr val="400140"/>
      </a:lt1>
      <a:dk2>
        <a:srgbClr val="A7A7A7"/>
      </a:dk2>
      <a:lt2>
        <a:srgbClr val="535353"/>
      </a:lt2>
      <a:accent1>
        <a:srgbClr val="E59237"/>
      </a:accent1>
      <a:accent2>
        <a:srgbClr val="AA6C29"/>
      </a:accent2>
      <a:accent3>
        <a:srgbClr val="1B1818"/>
      </a:accent3>
      <a:accent4>
        <a:srgbClr val="747574"/>
      </a:accent4>
      <a:accent5>
        <a:srgbClr val="424242"/>
      </a:accent5>
      <a:accent6>
        <a:srgbClr val="80521F"/>
      </a:accent6>
      <a:hlink>
        <a:srgbClr val="0000FF"/>
      </a:hlink>
      <a:folHlink>
        <a:srgbClr val="FF00FF"/>
      </a:folHlink>
    </a:clrScheme>
    <a:fontScheme name="AsphaltTraining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AsphaltTraini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F403F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F403F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AsphaltTraining">
  <a:themeElements>
    <a:clrScheme name="AsphaltTraining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59237"/>
      </a:accent1>
      <a:accent2>
        <a:srgbClr val="AA6C29"/>
      </a:accent2>
      <a:accent3>
        <a:srgbClr val="1B1818"/>
      </a:accent3>
      <a:accent4>
        <a:srgbClr val="747574"/>
      </a:accent4>
      <a:accent5>
        <a:srgbClr val="424242"/>
      </a:accent5>
      <a:accent6>
        <a:srgbClr val="80521F"/>
      </a:accent6>
      <a:hlink>
        <a:srgbClr val="0000FF"/>
      </a:hlink>
      <a:folHlink>
        <a:srgbClr val="FF00FF"/>
      </a:folHlink>
    </a:clrScheme>
    <a:fontScheme name="AsphaltTraining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AsphaltTraini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F403F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F403F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1448</Words>
  <Application>Microsoft Macintosh PowerPoint</Application>
  <PresentationFormat>On-screen Show (16:9)</PresentationFormat>
  <Paragraphs>238</Paragraphs>
  <Slides>26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Cambria Math</vt:lpstr>
      <vt:lpstr>Courier New</vt:lpstr>
      <vt:lpstr>Frutiger 55 Roman</vt:lpstr>
      <vt:lpstr>Helvetica Neue</vt:lpstr>
      <vt:lpstr>Times New Roman</vt:lpstr>
      <vt:lpstr>AsphaltTraining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Jiří Zedníček</dc:creator>
  <cp:lastModifiedBy>Ing. Jiří Zedníček</cp:lastModifiedBy>
  <cp:revision>87</cp:revision>
  <dcterms:modified xsi:type="dcterms:W3CDTF">2022-05-04T05:15:55Z</dcterms:modified>
</cp:coreProperties>
</file>