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1" r:id="rId3"/>
    <p:sldId id="323" r:id="rId4"/>
    <p:sldId id="315" r:id="rId5"/>
    <p:sldId id="316" r:id="rId6"/>
    <p:sldId id="324" r:id="rId7"/>
    <p:sldId id="325" r:id="rId8"/>
    <p:sldId id="319" r:id="rId9"/>
    <p:sldId id="326" r:id="rId10"/>
    <p:sldId id="328" r:id="rId11"/>
    <p:sldId id="320" r:id="rId12"/>
    <p:sldId id="327" r:id="rId13"/>
    <p:sldId id="322" r:id="rId14"/>
    <p:sldId id="329" r:id="rId15"/>
    <p:sldId id="331" r:id="rId16"/>
    <p:sldId id="332" r:id="rId17"/>
    <p:sldId id="29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341"/>
    <a:srgbClr val="F8612C"/>
    <a:srgbClr val="FFFFCC"/>
    <a:srgbClr val="F0D510"/>
    <a:srgbClr val="F97A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Tmavý sty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48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tx1">
                <a:lumMod val="95000"/>
              </a:schemeClr>
            </a:gs>
            <a:gs pos="98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6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45" y="1415845"/>
            <a:ext cx="9996312" cy="160218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E71009-FF60-490B-8815-30E44684A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882" y="3839966"/>
            <a:ext cx="6800236" cy="2110686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Ing. Václav Valentin</a:t>
            </a:r>
          </a:p>
          <a:p>
            <a:r>
              <a:rPr lang="cs-CZ" sz="32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Václav CSc.</a:t>
            </a:r>
          </a:p>
          <a:p>
            <a:pPr algn="r"/>
            <a:r>
              <a:rPr lang="cs-CZ" sz="24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VIAKONTROL, spol. s r.o.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1097844" y="6440557"/>
            <a:ext cx="9996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>
                <a:latin typeface="Arial Narrow" panose="020B0606020202030204" pitchFamily="34" charset="0"/>
              </a:rPr>
              <a:t>Aktuální otázky správy a údržby</a:t>
            </a:r>
            <a:r>
              <a:rPr lang="cs-CZ" sz="1200">
                <a:latin typeface="Arial Narrow" panose="020B0606020202030204" pitchFamily="34" charset="0"/>
              </a:rPr>
              <a:t> </a:t>
            </a:r>
            <a:r>
              <a:rPr lang="cs-CZ" sz="1200" b="1">
                <a:latin typeface="Arial Narrow" panose="020B0606020202030204" pitchFamily="34" charset="0"/>
              </a:rPr>
              <a:t>pozemních komunikací</a:t>
            </a:r>
            <a:r>
              <a:rPr lang="cs-CZ" sz="1200">
                <a:latin typeface="Arial Narrow" panose="020B0606020202030204" pitchFamily="34" charset="0"/>
              </a:rPr>
              <a:t> </a:t>
            </a:r>
            <a:r>
              <a:rPr lang="cs-CZ" sz="1200" b="1">
                <a:latin typeface="Arial Narrow" panose="020B0606020202030204" pitchFamily="34" charset="0"/>
              </a:rPr>
              <a:t>a</a:t>
            </a:r>
            <a:r>
              <a:rPr lang="cs-CZ" sz="1200">
                <a:latin typeface="Arial Narrow" panose="020B0606020202030204" pitchFamily="34" charset="0"/>
              </a:rPr>
              <a:t> </a:t>
            </a:r>
            <a:r>
              <a:rPr lang="cs-CZ" sz="1200" b="1">
                <a:latin typeface="Arial Narrow" panose="020B0606020202030204" pitchFamily="34" charset="0"/>
              </a:rPr>
              <a:t>dopravní značení na pozemních</a:t>
            </a:r>
            <a:r>
              <a:rPr lang="cs-CZ" sz="1200">
                <a:latin typeface="Arial Narrow" panose="020B0606020202030204" pitchFamily="34" charset="0"/>
              </a:rPr>
              <a:t> </a:t>
            </a:r>
            <a:r>
              <a:rPr lang="cs-CZ" sz="1200" b="1">
                <a:latin typeface="Arial Narrow" panose="020B0606020202030204" pitchFamily="34" charset="0"/>
                <a:cs typeface="Arial" panose="020B0604020202020204" pitchFamily="34" charset="0"/>
              </a:rPr>
              <a:t>komunikacích</a:t>
            </a:r>
            <a:r>
              <a:rPr lang="cs-CZ" sz="1200">
                <a:latin typeface="Arial Narrow" panose="020B0606020202030204" pitchFamily="34" charset="0"/>
              </a:rPr>
              <a:t> </a:t>
            </a:r>
            <a:r>
              <a:rPr lang="cs-CZ" sz="1200" b="1">
                <a:latin typeface="Arial Narrow" panose="020B0606020202030204" pitchFamily="34" charset="0"/>
              </a:rPr>
              <a:t>2022</a:t>
            </a:r>
            <a:endParaRPr lang="cs-CZ" sz="1200">
              <a:latin typeface="Arial Narrow" panose="020B0606020202030204" pitchFamily="34" charset="0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A677B19-E480-427F-A0E0-8EB18500C16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esetiúhelník 8">
            <a:extLst>
              <a:ext uri="{FF2B5EF4-FFF2-40B4-BE49-F238E27FC236}">
                <a16:creationId xmlns:a16="http://schemas.microsoft.com/office/drawing/2014/main" id="{578271B4-EB3D-499F-B4B2-05DD68A7B100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>
                <a:solidFill>
                  <a:srgbClr val="002060"/>
                </a:solidFill>
                <a:latin typeface="Arial Narrow" panose="020B0606020202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8492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8242618" cy="61592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Stroje používané pro realizaci obou technologií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32870" y="6199833"/>
            <a:ext cx="454813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15" name="Bildplatzhalter 1">
            <a:extLst>
              <a:ext uri="{FF2B5EF4-FFF2-40B4-BE49-F238E27FC236}">
                <a16:creationId xmlns:a16="http://schemas.microsoft.com/office/drawing/2014/main" id="{C71DF109-A4F2-FF47-ACCF-D62C53C4D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688123"/>
            <a:ext cx="4699318" cy="4197233"/>
          </a:xfrm>
          <a:prstGeom prst="rect">
            <a:avLst/>
          </a:prstGeom>
        </p:spPr>
      </p:pic>
      <p:pic>
        <p:nvPicPr>
          <p:cNvPr id="17" name="Grafik 5">
            <a:extLst>
              <a:ext uri="{FF2B5EF4-FFF2-40B4-BE49-F238E27FC236}">
                <a16:creationId xmlns:a16="http://schemas.microsoft.com/office/drawing/2014/main" id="{F7013F1D-4E04-B448-8E43-0580F7766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90" y="1688123"/>
            <a:ext cx="5160474" cy="41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1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8242618" cy="61592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Stroje používané pro realizaci regeneračního postřiku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32870" y="6199833"/>
            <a:ext cx="454813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</a:t>
            </a:r>
          </a:p>
        </p:txBody>
      </p:sp>
      <p:pic>
        <p:nvPicPr>
          <p:cNvPr id="14" name="Obrázek 13" descr="Obsah obrázku silnice, exteriér, doprava, vlak&#10;&#10;Popis byl vytvořen automaticky">
            <a:extLst>
              <a:ext uri="{FF2B5EF4-FFF2-40B4-BE49-F238E27FC236}">
                <a16:creationId xmlns:a16="http://schemas.microsoft.com/office/drawing/2014/main" id="{FB749328-E0FA-BE4E-9856-569701C9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78" y="2334964"/>
            <a:ext cx="3451873" cy="3192659"/>
          </a:xfrm>
          <a:prstGeom prst="rect">
            <a:avLst/>
          </a:prstGeom>
        </p:spPr>
      </p:pic>
      <p:pic>
        <p:nvPicPr>
          <p:cNvPr id="16" name="Obrázek 15" descr="Obsah obrázku silnice, exteriér, směr, makadam&#10;&#10;Popis byl vytvořen automaticky">
            <a:extLst>
              <a:ext uri="{FF2B5EF4-FFF2-40B4-BE49-F238E27FC236}">
                <a16:creationId xmlns:a16="http://schemas.microsoft.com/office/drawing/2014/main" id="{4A6B1781-315D-2249-99B8-C33ECC8F9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343" y="3321956"/>
            <a:ext cx="3257537" cy="2857115"/>
          </a:xfrm>
          <a:prstGeom prst="rect">
            <a:avLst/>
          </a:prstGeom>
        </p:spPr>
      </p:pic>
      <p:pic>
        <p:nvPicPr>
          <p:cNvPr id="18" name="Obrázek 17" descr="Obsah obrázku obloha, exteriér, silnice, směr&#10;&#10;Popis byl vytvořen automaticky">
            <a:extLst>
              <a:ext uri="{FF2B5EF4-FFF2-40B4-BE49-F238E27FC236}">
                <a16:creationId xmlns:a16="http://schemas.microsoft.com/office/drawing/2014/main" id="{AD12197A-3DAB-BA4C-B439-4B23FED4D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1688124"/>
            <a:ext cx="3451874" cy="2897401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E94D9626-7A90-7648-8428-CAEF9C8774BF}"/>
              </a:ext>
            </a:extLst>
          </p:cNvPr>
          <p:cNvSpPr txBox="1"/>
          <p:nvPr/>
        </p:nvSpPr>
        <p:spPr>
          <a:xfrm rot="20388663">
            <a:off x="924862" y="3762017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>
                <a:solidFill>
                  <a:srgbClr val="FFFF00"/>
                </a:solidFill>
              </a:rPr>
              <a:t>KAE C 35 B4-PR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B7D22AD-979D-7949-A3EA-AC27A76588A4}"/>
              </a:ext>
            </a:extLst>
          </p:cNvPr>
          <p:cNvSpPr txBox="1"/>
          <p:nvPr/>
        </p:nvSpPr>
        <p:spPr>
          <a:xfrm rot="20138154">
            <a:off x="4683594" y="4568380"/>
            <a:ext cx="2824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>
                <a:solidFill>
                  <a:srgbClr val="FFFF00"/>
                </a:solidFill>
              </a:rPr>
              <a:t>KAE </a:t>
            </a:r>
            <a:r>
              <a:rPr lang="de-AT" sz="1600" b="1" err="1">
                <a:solidFill>
                  <a:srgbClr val="FFFF00"/>
                </a:solidFill>
              </a:rPr>
              <a:t>malténová</a:t>
            </a:r>
            <a:r>
              <a:rPr lang="de-AT" sz="1600" b="1">
                <a:solidFill>
                  <a:srgbClr val="FFFF00"/>
                </a:solidFill>
              </a:rPr>
              <a:t> C 60 B5-PR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22A6B86-E8F7-DC44-B07B-8AA1E4BC35CA}"/>
              </a:ext>
            </a:extLst>
          </p:cNvPr>
          <p:cNvSpPr txBox="1"/>
          <p:nvPr/>
        </p:nvSpPr>
        <p:spPr>
          <a:xfrm rot="20477240">
            <a:off x="8853074" y="5062156"/>
            <a:ext cx="243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err="1">
                <a:solidFill>
                  <a:srgbClr val="FFFF00"/>
                </a:solidFill>
              </a:rPr>
              <a:t>Posyp</a:t>
            </a:r>
            <a:r>
              <a:rPr lang="de-AT" sz="1600" b="1">
                <a:solidFill>
                  <a:srgbClr val="FFFF00"/>
                </a:solidFill>
              </a:rPr>
              <a:t>  C 60 B5-PR</a:t>
            </a:r>
          </a:p>
          <a:p>
            <a:r>
              <a:rPr lang="de-AT" sz="1600" b="1" err="1">
                <a:solidFill>
                  <a:srgbClr val="FFFF00"/>
                </a:solidFill>
              </a:rPr>
              <a:t>lehčeným</a:t>
            </a:r>
            <a:r>
              <a:rPr lang="de-AT" sz="1600" b="1">
                <a:solidFill>
                  <a:srgbClr val="FFFF00"/>
                </a:solidFill>
              </a:rPr>
              <a:t> </a:t>
            </a:r>
            <a:r>
              <a:rPr lang="de-AT" sz="1600" b="1" err="1">
                <a:solidFill>
                  <a:srgbClr val="FFFF00"/>
                </a:solidFill>
              </a:rPr>
              <a:t>kamenivem</a:t>
            </a:r>
            <a:endParaRPr lang="de-AT" sz="1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0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8242618" cy="61592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Stroje používané pro realizaci konzervačního postřiku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32870" y="6199833"/>
            <a:ext cx="454813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>
                <a:solidFill>
                  <a:srgbClr val="002060"/>
                </a:solidFill>
                <a:latin typeface="Arial Narrow" panose="020B0606020202030204" pitchFamily="34" charset="0"/>
              </a:rPr>
              <a:t>12</a:t>
            </a: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Obrázek 4" descr="Obsah obrázku obloha, silnice, nákladní auto, exteriér&#10;&#10;Popis byl vytvořen automaticky">
            <a:extLst>
              <a:ext uri="{FF2B5EF4-FFF2-40B4-BE49-F238E27FC236}">
                <a16:creationId xmlns:a16="http://schemas.microsoft.com/office/drawing/2014/main" id="{D9D244B3-C953-1E49-A84B-82A41ED6F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688124"/>
            <a:ext cx="3451861" cy="3034564"/>
          </a:xfrm>
          <a:prstGeom prst="rect">
            <a:avLst/>
          </a:prstGeom>
        </p:spPr>
      </p:pic>
      <p:pic>
        <p:nvPicPr>
          <p:cNvPr id="17" name="196B328B-5502-43AD-BA57-79BA270C20FB">
            <a:extLst>
              <a:ext uri="{FF2B5EF4-FFF2-40B4-BE49-F238E27FC236}">
                <a16:creationId xmlns:a16="http://schemas.microsoft.com/office/drawing/2014/main" id="{E732E667-8D65-0444-B8BD-1B67CCB5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69" y="2947335"/>
            <a:ext cx="3451861" cy="284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9EFEC7B8-135D-4034-9325-11C3CF261CB5">
            <a:extLst>
              <a:ext uri="{FF2B5EF4-FFF2-40B4-BE49-F238E27FC236}">
                <a16:creationId xmlns:a16="http://schemas.microsoft.com/office/drawing/2014/main" id="{1A22933A-DBEB-554B-A8F7-22368F05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91" y="2926573"/>
            <a:ext cx="3272874" cy="287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C6CA752-0322-AF4C-9D13-E92789BCAF8C}"/>
              </a:ext>
            </a:extLst>
          </p:cNvPr>
          <p:cNvSpPr txBox="1"/>
          <p:nvPr/>
        </p:nvSpPr>
        <p:spPr>
          <a:xfrm rot="20462075">
            <a:off x="2690447" y="4020931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err="1">
                <a:solidFill>
                  <a:srgbClr val="FFFF00"/>
                </a:solidFill>
              </a:rPr>
              <a:t>Integrované</a:t>
            </a:r>
            <a:endParaRPr lang="de-AT" sz="1600" b="1">
              <a:solidFill>
                <a:srgbClr val="FFFF0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BBE7D75-3863-5541-B1F0-52003D32A185}"/>
              </a:ext>
            </a:extLst>
          </p:cNvPr>
          <p:cNvSpPr txBox="1"/>
          <p:nvPr/>
        </p:nvSpPr>
        <p:spPr>
          <a:xfrm rot="20305276">
            <a:off x="6652260" y="4993833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err="1">
                <a:solidFill>
                  <a:srgbClr val="FFFF00"/>
                </a:solidFill>
              </a:rPr>
              <a:t>Dělené</a:t>
            </a:r>
            <a:endParaRPr lang="de-AT" sz="1600" b="1">
              <a:solidFill>
                <a:srgbClr val="FFFF0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0829E69-EC3F-7044-8F72-405F45993ED7}"/>
              </a:ext>
            </a:extLst>
          </p:cNvPr>
          <p:cNvSpPr txBox="1"/>
          <p:nvPr/>
        </p:nvSpPr>
        <p:spPr>
          <a:xfrm rot="20358598">
            <a:off x="10101367" y="5025324"/>
            <a:ext cx="8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err="1">
                <a:solidFill>
                  <a:srgbClr val="FFFF00"/>
                </a:solidFill>
              </a:rPr>
              <a:t>Dělené</a:t>
            </a:r>
            <a:endParaRPr lang="de-AT" sz="1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5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6400800" cy="61592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Příklady realizací – dálnice D 1, km 7,9 – 7,1 (2019)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10010" y="6199833"/>
            <a:ext cx="477673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>
                <a:solidFill>
                  <a:srgbClr val="002060"/>
                </a:solidFill>
                <a:latin typeface="Arial Narrow" panose="020B0606020202030204" pitchFamily="34" charset="0"/>
              </a:rPr>
              <a:t>13</a:t>
            </a: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Obrázek 13" descr="Obsah obrázku silnice, směr, scéna, obloha&#10;&#10;Popis byl vytvořen automaticky">
            <a:extLst>
              <a:ext uri="{FF2B5EF4-FFF2-40B4-BE49-F238E27FC236}">
                <a16:creationId xmlns:a16="http://schemas.microsoft.com/office/drawing/2014/main" id="{50A492FA-C5CC-5640-9949-B8ACE1D6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518174"/>
            <a:ext cx="3659187" cy="2482322"/>
          </a:xfrm>
          <a:prstGeom prst="rect">
            <a:avLst/>
          </a:prstGeom>
        </p:spPr>
      </p:pic>
      <p:pic>
        <p:nvPicPr>
          <p:cNvPr id="16" name="Obrázek 15" descr="Obsah obrázku silnice, exteriér, směr, scéna&#10;&#10;Popis byl vytvořen automaticky">
            <a:extLst>
              <a:ext uri="{FF2B5EF4-FFF2-40B4-BE49-F238E27FC236}">
                <a16:creationId xmlns:a16="http://schemas.microsoft.com/office/drawing/2014/main" id="{A5CA2D10-EDC8-3040-A023-FF94337B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630" y="1518174"/>
            <a:ext cx="3789057" cy="248232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AB19E28-B8FB-8545-B9E5-87A152282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67" y="4172561"/>
            <a:ext cx="2420022" cy="2095930"/>
          </a:xfrm>
          <a:prstGeom prst="rect">
            <a:avLst/>
          </a:prstGeom>
        </p:spPr>
      </p:pic>
      <p:pic>
        <p:nvPicPr>
          <p:cNvPr id="20" name="Obrázek 19" descr="Obsah obrázku země, exteriér, směr&#10;&#10;Popis byl vytvořen automaticky">
            <a:extLst>
              <a:ext uri="{FF2B5EF4-FFF2-40B4-BE49-F238E27FC236}">
                <a16:creationId xmlns:a16="http://schemas.microsoft.com/office/drawing/2014/main" id="{083D2F7E-B987-FA4C-91C7-78E15D75E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607" y="4172562"/>
            <a:ext cx="2245411" cy="209593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B8787D12-C2CA-1D49-BACE-759E31D36109}"/>
              </a:ext>
            </a:extLst>
          </p:cNvPr>
          <p:cNvSpPr txBox="1"/>
          <p:nvPr/>
        </p:nvSpPr>
        <p:spPr>
          <a:xfrm>
            <a:off x="4708129" y="2195827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 err="1">
                <a:solidFill>
                  <a:srgbClr val="002060"/>
                </a:solidFill>
              </a:rPr>
              <a:t>Regenerační</a:t>
            </a:r>
            <a:r>
              <a:rPr lang="de-AT" sz="1600" b="1">
                <a:solidFill>
                  <a:srgbClr val="002060"/>
                </a:solidFill>
              </a:rPr>
              <a:t> </a:t>
            </a:r>
            <a:r>
              <a:rPr lang="de-AT" sz="1600" b="1" err="1">
                <a:solidFill>
                  <a:srgbClr val="002060"/>
                </a:solidFill>
              </a:rPr>
              <a:t>postřik</a:t>
            </a:r>
            <a:r>
              <a:rPr lang="de-AT" sz="1600" b="1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KAE C 35 B4-PR</a:t>
            </a:r>
            <a:endParaRPr lang="de-AT" sz="1600" b="1">
              <a:solidFill>
                <a:srgbClr val="FFFF00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0D7D1F7-A091-B741-9962-C1EB1AEF7304}"/>
              </a:ext>
            </a:extLst>
          </p:cNvPr>
          <p:cNvSpPr txBox="1"/>
          <p:nvPr/>
        </p:nvSpPr>
        <p:spPr>
          <a:xfrm>
            <a:off x="1081815" y="5220526"/>
            <a:ext cx="174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KAE C 35 B4-PR </a:t>
            </a:r>
          </a:p>
          <a:p>
            <a:pPr algn="ctr"/>
            <a:r>
              <a:rPr lang="de-AT" sz="1600" b="1" err="1">
                <a:solidFill>
                  <a:srgbClr val="002060"/>
                </a:solidFill>
              </a:rPr>
              <a:t>po</a:t>
            </a:r>
            <a:r>
              <a:rPr lang="de-AT" sz="1600" b="1">
                <a:solidFill>
                  <a:srgbClr val="002060"/>
                </a:solidFill>
              </a:rPr>
              <a:t> </a:t>
            </a:r>
            <a:r>
              <a:rPr lang="de-AT" sz="1600" b="1" err="1">
                <a:solidFill>
                  <a:srgbClr val="002060"/>
                </a:solidFill>
              </a:rPr>
              <a:t>nástřiku</a:t>
            </a:r>
            <a:r>
              <a:rPr lang="de-AT" sz="1600" b="1">
                <a:solidFill>
                  <a:srgbClr val="002060"/>
                </a:solidFill>
              </a:rPr>
              <a:t> ...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EFDF6C5-C654-EC43-8515-874BD7CE47F2}"/>
              </a:ext>
            </a:extLst>
          </p:cNvPr>
          <p:cNvSpPr txBox="1"/>
          <p:nvPr/>
        </p:nvSpPr>
        <p:spPr>
          <a:xfrm>
            <a:off x="8915175" y="5466747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>
                <a:solidFill>
                  <a:srgbClr val="002060"/>
                </a:solidFill>
              </a:rPr>
              <a:t>... a </a:t>
            </a:r>
            <a:r>
              <a:rPr lang="de-AT" sz="1600" b="1" err="1">
                <a:solidFill>
                  <a:srgbClr val="002060"/>
                </a:solidFill>
              </a:rPr>
              <a:t>po</a:t>
            </a:r>
            <a:r>
              <a:rPr lang="de-AT" sz="1600" b="1">
                <a:solidFill>
                  <a:srgbClr val="002060"/>
                </a:solidFill>
              </a:rPr>
              <a:t> </a:t>
            </a:r>
            <a:r>
              <a:rPr lang="de-AT" sz="1600" b="1" err="1">
                <a:solidFill>
                  <a:srgbClr val="002060"/>
                </a:solidFill>
              </a:rPr>
              <a:t>vyštěpení</a:t>
            </a:r>
            <a:endParaRPr lang="de-AT" sz="1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35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6400800" cy="615926"/>
          </a:xfrm>
        </p:spPr>
        <p:txBody>
          <a:bodyPr>
            <a:normAutofit fontScale="92500"/>
          </a:bodyPr>
          <a:lstStyle/>
          <a:p>
            <a:r>
              <a:rPr lang="cs-CZ" b="1">
                <a:solidFill>
                  <a:srgbClr val="F13341"/>
                </a:solidFill>
              </a:rPr>
              <a:t>Příklady realizací – dálnice D 1, km 7,9 – 7,1 (2019)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498580" y="6199833"/>
            <a:ext cx="489103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11" name="Obrázek 10" descr="Obsah obrázku silnice, exteriér, směr, ulice&#10;&#10;Popis byl vytvořen automaticky">
            <a:extLst>
              <a:ext uri="{FF2B5EF4-FFF2-40B4-BE49-F238E27FC236}">
                <a16:creationId xmlns:a16="http://schemas.microsoft.com/office/drawing/2014/main" id="{74E17A2B-C90A-FC4F-B5FD-5C12EB38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581876"/>
            <a:ext cx="3842067" cy="2430054"/>
          </a:xfrm>
          <a:prstGeom prst="rect">
            <a:avLst/>
          </a:prstGeom>
        </p:spPr>
      </p:pic>
      <p:pic>
        <p:nvPicPr>
          <p:cNvPr id="13" name="Obrázek 12" descr="Obsah obrázku země, exteriér, směr&#10;&#10;Popis byl vytvořen automaticky">
            <a:extLst>
              <a:ext uri="{FF2B5EF4-FFF2-40B4-BE49-F238E27FC236}">
                <a16:creationId xmlns:a16="http://schemas.microsoft.com/office/drawing/2014/main" id="{6BE767C0-7E61-694A-97B4-9FDBC2BA4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27" y="4116751"/>
            <a:ext cx="2777511" cy="2264400"/>
          </a:xfrm>
          <a:prstGeom prst="rect">
            <a:avLst/>
          </a:prstGeom>
        </p:spPr>
      </p:pic>
      <p:pic>
        <p:nvPicPr>
          <p:cNvPr id="17" name="Obrázek 16" descr="Obsah obrázku silnice, exteriér, ulice, směr&#10;&#10;Popis byl vytvořen automaticky">
            <a:extLst>
              <a:ext uri="{FF2B5EF4-FFF2-40B4-BE49-F238E27FC236}">
                <a16:creationId xmlns:a16="http://schemas.microsoft.com/office/drawing/2014/main" id="{FE2BAC9C-992A-6041-AD82-7D0B4F6D5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012" y="1488507"/>
            <a:ext cx="4108852" cy="2523417"/>
          </a:xfrm>
          <a:prstGeom prst="rect">
            <a:avLst/>
          </a:prstGeom>
        </p:spPr>
      </p:pic>
      <p:pic>
        <p:nvPicPr>
          <p:cNvPr id="19" name="Obrázek 18" descr="Obsah obrázku exteriér, země, pobřeží&#10;&#10;Popis byl vytvořen automaticky">
            <a:extLst>
              <a:ext uri="{FF2B5EF4-FFF2-40B4-BE49-F238E27FC236}">
                <a16:creationId xmlns:a16="http://schemas.microsoft.com/office/drawing/2014/main" id="{2347F0C6-DA2C-1B46-98F7-99A532AE7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680" y="4116750"/>
            <a:ext cx="2675394" cy="2264397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606DFB-58A5-F143-8A56-F88245CED230}"/>
              </a:ext>
            </a:extLst>
          </p:cNvPr>
          <p:cNvSpPr txBox="1"/>
          <p:nvPr/>
        </p:nvSpPr>
        <p:spPr>
          <a:xfrm>
            <a:off x="4568769" y="1964201"/>
            <a:ext cx="24737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Regenerační postřik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malténovou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 KAE C 60 B5-PR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a následným posypem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 kamenivem LIAPOR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EA05776-FF3E-FC40-9640-1379F585C9F9}"/>
              </a:ext>
            </a:extLst>
          </p:cNvPr>
          <p:cNvSpPr txBox="1"/>
          <p:nvPr/>
        </p:nvSpPr>
        <p:spPr>
          <a:xfrm>
            <a:off x="280175" y="5062155"/>
            <a:ext cx="2874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Malténová KAE C 60 B5-PR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po nástřiku ...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E5F1ED3-B6AF-0E41-8AA6-8CA1EB731438}"/>
              </a:ext>
            </a:extLst>
          </p:cNvPr>
          <p:cNvSpPr txBox="1"/>
          <p:nvPr/>
        </p:nvSpPr>
        <p:spPr>
          <a:xfrm>
            <a:off x="9072771" y="5062154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... a po částečném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vyštěpení</a:t>
            </a:r>
          </a:p>
        </p:txBody>
      </p:sp>
    </p:spTree>
    <p:extLst>
      <p:ext uri="{BB962C8B-B14F-4D97-AF65-F5344CB8AC3E}">
        <p14:creationId xmlns:p14="http://schemas.microsoft.com/office/powerpoint/2010/main" val="2844168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6400800" cy="615926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13341"/>
                </a:solidFill>
              </a:rPr>
              <a:t>Příklady realizací – sil. I/43 - Lažany (2018)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498580" y="6199833"/>
            <a:ext cx="489103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606DFB-58A5-F143-8A56-F88245CED230}"/>
              </a:ext>
            </a:extLst>
          </p:cNvPr>
          <p:cNvSpPr txBox="1"/>
          <p:nvPr/>
        </p:nvSpPr>
        <p:spPr>
          <a:xfrm>
            <a:off x="4780016" y="2055848"/>
            <a:ext cx="2231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Regenerační postřik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KAE C 35 B4-PR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EA05776-FF3E-FC40-9640-1379F585C9F9}"/>
              </a:ext>
            </a:extLst>
          </p:cNvPr>
          <p:cNvSpPr txBox="1"/>
          <p:nvPr/>
        </p:nvSpPr>
        <p:spPr>
          <a:xfrm>
            <a:off x="225139" y="4793540"/>
            <a:ext cx="2962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Vhodný stav obrusné vrstvy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pro provedení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regeneračního postřiku ...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E5F1ED3-B6AF-0E41-8AA6-8CA1EB731438}"/>
              </a:ext>
            </a:extLst>
          </p:cNvPr>
          <p:cNvSpPr txBox="1"/>
          <p:nvPr/>
        </p:nvSpPr>
        <p:spPr>
          <a:xfrm>
            <a:off x="8730472" y="5285983"/>
            <a:ext cx="1854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... včetně detailu</a:t>
            </a:r>
          </a:p>
        </p:txBody>
      </p:sp>
      <p:pic>
        <p:nvPicPr>
          <p:cNvPr id="5" name="Obrázek 4" descr="Obsah obrázku strom, silnice, exteriér, oranžová&#10;&#10;Popis byl vytvořen automaticky">
            <a:extLst>
              <a:ext uri="{FF2B5EF4-FFF2-40B4-BE49-F238E27FC236}">
                <a16:creationId xmlns:a16="http://schemas.microsoft.com/office/drawing/2014/main" id="{EAD4DC73-A57E-6945-8206-27D4ABEB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523" y="1390299"/>
            <a:ext cx="4054919" cy="2364728"/>
          </a:xfrm>
          <a:prstGeom prst="rect">
            <a:avLst/>
          </a:prstGeom>
        </p:spPr>
      </p:pic>
      <p:pic>
        <p:nvPicPr>
          <p:cNvPr id="12" name="Obrázek 11" descr="Obsah obrázku strom, silnice, exteriér, scéna&#10;&#10;Popis byl vytvořen automaticky">
            <a:extLst>
              <a:ext uri="{FF2B5EF4-FFF2-40B4-BE49-F238E27FC236}">
                <a16:creationId xmlns:a16="http://schemas.microsoft.com/office/drawing/2014/main" id="{51606770-D77D-7541-9C0E-5576ADB9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66" y="1455128"/>
            <a:ext cx="4012430" cy="2299899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ADC1296F-D945-3748-82A1-C952C7ED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7811" y="4073126"/>
            <a:ext cx="2834902" cy="2182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F548D69-C09F-2045-8773-C7AA77EB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08" y="4073128"/>
            <a:ext cx="2528402" cy="21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3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6400800" cy="61592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Příklady realizací – konzervační postřiky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498580" y="6199833"/>
            <a:ext cx="489103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606DFB-58A5-F143-8A56-F88245CED230}"/>
              </a:ext>
            </a:extLst>
          </p:cNvPr>
          <p:cNvSpPr txBox="1"/>
          <p:nvPr/>
        </p:nvSpPr>
        <p:spPr>
          <a:xfrm>
            <a:off x="5176517" y="2129510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600" b="1">
                <a:solidFill>
                  <a:srgbClr val="002060"/>
                </a:solidFill>
              </a:rPr>
              <a:t>D 1, km 7,9 – 7,1 </a:t>
            </a:r>
          </a:p>
          <a:p>
            <a:pPr algn="ctr"/>
            <a:r>
              <a:rPr lang="de-AT" sz="1600" b="1">
                <a:solidFill>
                  <a:srgbClr val="002060"/>
                </a:solidFill>
              </a:rPr>
              <a:t>(2019)</a:t>
            </a:r>
          </a:p>
        </p:txBody>
      </p:sp>
      <p:pic>
        <p:nvPicPr>
          <p:cNvPr id="9" name="Obrázek 8" descr="Obsah obrázku text, obloha, exteriér, směr&#10;&#10;Popis byl vytvořen automaticky">
            <a:extLst>
              <a:ext uri="{FF2B5EF4-FFF2-40B4-BE49-F238E27FC236}">
                <a16:creationId xmlns:a16="http://schemas.microsoft.com/office/drawing/2014/main" id="{3233A656-2E69-E549-BB3F-1AD9FFB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3858472"/>
            <a:ext cx="3375744" cy="2397418"/>
          </a:xfrm>
          <a:prstGeom prst="rect">
            <a:avLst/>
          </a:prstGeom>
        </p:spPr>
      </p:pic>
      <p:pic>
        <p:nvPicPr>
          <p:cNvPr id="17" name="Obrázek 16" descr="Obsah obrázku strom, exteriér, obloha, směr&#10;&#10;Popis byl vytvořen automaticky">
            <a:extLst>
              <a:ext uri="{FF2B5EF4-FFF2-40B4-BE49-F238E27FC236}">
                <a16:creationId xmlns:a16="http://schemas.microsoft.com/office/drawing/2014/main" id="{A6123A15-041D-8948-A3C4-19F1FAB19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3765252"/>
            <a:ext cx="3375744" cy="2490638"/>
          </a:xfrm>
          <a:prstGeom prst="rect">
            <a:avLst/>
          </a:prstGeom>
        </p:spPr>
      </p:pic>
      <p:pic>
        <p:nvPicPr>
          <p:cNvPr id="13" name="Obrázek 12" descr="Obsah obrázku text, silnice, obloha, exteriér&#10;&#10;Popis byl vytvořen automaticky">
            <a:extLst>
              <a:ext uri="{FF2B5EF4-FFF2-40B4-BE49-F238E27FC236}">
                <a16:creationId xmlns:a16="http://schemas.microsoft.com/office/drawing/2014/main" id="{C6FEC372-FBCE-C74D-B6A9-F4FDEBCAE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1493414"/>
            <a:ext cx="4116388" cy="2176330"/>
          </a:xfrm>
          <a:prstGeom prst="rect">
            <a:avLst/>
          </a:prstGeom>
        </p:spPr>
      </p:pic>
      <p:pic>
        <p:nvPicPr>
          <p:cNvPr id="15" name="Obrázek 14" descr="Obsah obrázku země, exteriér, směr, chodník&#10;&#10;Popis byl vytvořen automaticky">
            <a:extLst>
              <a:ext uri="{FF2B5EF4-FFF2-40B4-BE49-F238E27FC236}">
                <a16:creationId xmlns:a16="http://schemas.microsoft.com/office/drawing/2014/main" id="{26186EFC-5EFC-E341-9FD5-2076C9B86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974" y="1173200"/>
            <a:ext cx="4005982" cy="2496545"/>
          </a:xfrm>
          <a:prstGeom prst="rect">
            <a:avLst/>
          </a:prstGeom>
        </p:spPr>
      </p:pic>
      <p:pic>
        <p:nvPicPr>
          <p:cNvPr id="23" name="Obrázek 22" descr="Obsah obrázku osoba, interiér, ruka&#10;&#10;Popis byl vytvořen automaticky">
            <a:extLst>
              <a:ext uri="{FF2B5EF4-FFF2-40B4-BE49-F238E27FC236}">
                <a16:creationId xmlns:a16="http://schemas.microsoft.com/office/drawing/2014/main" id="{A24DF2EF-969E-9149-811C-468DB884D6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t="7072" r="16234" b="10608"/>
          <a:stretch/>
        </p:blipFill>
        <p:spPr bwMode="auto">
          <a:xfrm>
            <a:off x="5043862" y="4857749"/>
            <a:ext cx="1887855" cy="1473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9D9B10C-468D-6B41-A12C-F2FAA6BDC995}"/>
              </a:ext>
            </a:extLst>
          </p:cNvPr>
          <p:cNvSpPr txBox="1"/>
          <p:nvPr/>
        </p:nvSpPr>
        <p:spPr>
          <a:xfrm>
            <a:off x="4402258" y="3921683"/>
            <a:ext cx="3331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>
                <a:solidFill>
                  <a:srgbClr val="002060"/>
                </a:solidFill>
              </a:rPr>
              <a:t>Příklady realizace v Německu </a:t>
            </a:r>
          </a:p>
          <a:p>
            <a:r>
              <a:rPr lang="de-AT" sz="1600" b="1">
                <a:solidFill>
                  <a:srgbClr val="002060"/>
                </a:solidFill>
              </a:rPr>
              <a:t>vč. vzorku kameniva frakce 1-2</a:t>
            </a:r>
          </a:p>
        </p:txBody>
      </p:sp>
    </p:spTree>
    <p:extLst>
      <p:ext uri="{BB962C8B-B14F-4D97-AF65-F5344CB8AC3E}">
        <p14:creationId xmlns:p14="http://schemas.microsoft.com/office/powerpoint/2010/main" val="3673187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42036" y="6486722"/>
            <a:ext cx="6907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3" y="1173200"/>
            <a:ext cx="10517188" cy="1047741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</a:p>
          <a:p>
            <a:pPr algn="ctr"/>
            <a:endParaRPr lang="cs-CZ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474094" y="6199761"/>
            <a:ext cx="513590" cy="369332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3BC6140-5F23-4088-B410-B1FF463477D5}"/>
              </a:ext>
            </a:extLst>
          </p:cNvPr>
          <p:cNvSpPr txBox="1"/>
          <p:nvPr/>
        </p:nvSpPr>
        <p:spPr>
          <a:xfrm>
            <a:off x="492643" y="5023484"/>
            <a:ext cx="10892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rgbClr val="F133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Využívání údržbových technologií je spojeno více s rozumem, znalostmi a zkušenostmi, než s pocity a emocemi.</a:t>
            </a:r>
          </a:p>
        </p:txBody>
      </p:sp>
      <p:pic>
        <p:nvPicPr>
          <p:cNvPr id="5" name="Obrázek 4" descr="Obsah obrázku strom, exteriér, směr, les&#10;&#10;Popis byl vytvořen automaticky">
            <a:extLst>
              <a:ext uri="{FF2B5EF4-FFF2-40B4-BE49-F238E27FC236}">
                <a16:creationId xmlns:a16="http://schemas.microsoft.com/office/drawing/2014/main" id="{EA66C4C1-82CB-8245-8E32-AF895511A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8" y="2340909"/>
            <a:ext cx="3886200" cy="248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7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10642918" cy="615926"/>
          </a:xfrm>
        </p:spPr>
        <p:txBody>
          <a:bodyPr>
            <a:no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Aktuální předpisová základna pro regenerační a konzervační postřiky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>
                <a:solidFill>
                  <a:srgbClr val="002060"/>
                </a:solidFill>
                <a:latin typeface="Arial Narrow" panose="020B0606020202030204" pitchFamily="34" charset="0"/>
              </a:rPr>
              <a:t>2</a:t>
            </a: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688124"/>
            <a:ext cx="10509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cs-CZ" dirty="0">
                <a:solidFill>
                  <a:srgbClr val="002060"/>
                </a:solidFill>
              </a:rPr>
              <a:t>Pro postřiky platí obecně ČSN 73 6129 a TKP 26</a:t>
            </a:r>
          </a:p>
          <a:p>
            <a:pPr algn="just"/>
            <a:endParaRPr lang="cs-CZ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 dirty="0">
                <a:solidFill>
                  <a:srgbClr val="002060"/>
                </a:solidFill>
              </a:rPr>
              <a:t>Současně platí ustanovení ČSN 73 6132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cs-CZ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 dirty="0">
                <a:solidFill>
                  <a:srgbClr val="002060"/>
                </a:solidFill>
              </a:rPr>
              <a:t>Stavebně-technické osvědčení (STO)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8996508-89F8-D345-8712-5E754392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60000">
            <a:off x="1049315" y="3426711"/>
            <a:ext cx="4467447" cy="244098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ADFCBC5-BE41-364A-AD12-8AC5572E2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871">
            <a:off x="6108795" y="2636192"/>
            <a:ext cx="4408233" cy="2447075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sp>
        <p:nvSpPr>
          <p:cNvPr id="9" name="Prstenec 8">
            <a:extLst>
              <a:ext uri="{FF2B5EF4-FFF2-40B4-BE49-F238E27FC236}">
                <a16:creationId xmlns:a16="http://schemas.microsoft.com/office/drawing/2014/main" id="{7280EE17-DF2E-F344-AB58-CCA5252EFE4C}"/>
              </a:ext>
            </a:extLst>
          </p:cNvPr>
          <p:cNvSpPr>
            <a:spLocks/>
          </p:cNvSpPr>
          <p:nvPr/>
        </p:nvSpPr>
        <p:spPr>
          <a:xfrm rot="21352358">
            <a:off x="3843884" y="3616779"/>
            <a:ext cx="1557189" cy="914400"/>
          </a:xfrm>
          <a:prstGeom prst="donut">
            <a:avLst>
              <a:gd name="adj" fmla="val 7475"/>
            </a:avLst>
          </a:prstGeom>
          <a:solidFill>
            <a:srgbClr val="F13341"/>
          </a:solidFill>
          <a:ln w="3175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6" name="Prstenec 15">
            <a:extLst>
              <a:ext uri="{FF2B5EF4-FFF2-40B4-BE49-F238E27FC236}">
                <a16:creationId xmlns:a16="http://schemas.microsoft.com/office/drawing/2014/main" id="{FA919673-9BEC-F345-A998-58D8F8C254B3}"/>
              </a:ext>
            </a:extLst>
          </p:cNvPr>
          <p:cNvSpPr>
            <a:spLocks/>
          </p:cNvSpPr>
          <p:nvPr/>
        </p:nvSpPr>
        <p:spPr>
          <a:xfrm rot="21352358">
            <a:off x="8903971" y="3175815"/>
            <a:ext cx="1557189" cy="914400"/>
          </a:xfrm>
          <a:prstGeom prst="donut">
            <a:avLst>
              <a:gd name="adj" fmla="val 7475"/>
            </a:avLst>
          </a:prstGeom>
          <a:solidFill>
            <a:srgbClr val="F13341"/>
          </a:solidFill>
          <a:ln w="3175" cmpd="sng"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10642918" cy="615926"/>
          </a:xfrm>
        </p:spPr>
        <p:txBody>
          <a:bodyPr>
            <a:no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Aktuální předpisová základna pro regenerační a konzervační postřiky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352769"/>
            <a:ext cx="105096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>
                <a:solidFill>
                  <a:srgbClr val="002060"/>
                </a:solidFill>
              </a:rPr>
              <a:t>Oba předpisy však zmiňují pouze technologii regenerace       </a:t>
            </a:r>
            <a:r>
              <a:rPr lang="cs-CZ" i="1">
                <a:solidFill>
                  <a:srgbClr val="002060"/>
                </a:solidFill>
              </a:rPr>
              <a:t>technologie konzervace povrchů je v ČR poměrně nová!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>
                <a:solidFill>
                  <a:srgbClr val="002060"/>
                </a:solidFill>
              </a:rPr>
              <a:t>ŘSD ČR zadalo zpracování technologického předpisu pro obě technologie v roce 2021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>
                <a:solidFill>
                  <a:srgbClr val="002060"/>
                </a:solidFill>
              </a:rPr>
              <a:t>Podkladem byly dosavadní zkušenosti tuzemské i zahraniční a výsledky ze zkušebních úseků, realizovaných na dálnici D1 v roce 2019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>
                <a:solidFill>
                  <a:srgbClr val="002060"/>
                </a:solidFill>
              </a:rPr>
              <a:t>Návrh předpisu je aktuálně v interním připomínkovém řízení ŘSD ČR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cs-CZ">
              <a:solidFill>
                <a:srgbClr val="002060"/>
              </a:solidFill>
            </a:endParaRPr>
          </a:p>
          <a:p>
            <a:pPr algn="just"/>
            <a:r>
              <a:rPr lang="cs-CZ" sz="2000" b="1" i="1">
                <a:solidFill>
                  <a:srgbClr val="FF0000"/>
                </a:solidFill>
              </a:rPr>
              <a:t>Přínosy využití obou technologií</a:t>
            </a:r>
          </a:p>
          <a:p>
            <a:pPr algn="just"/>
            <a:endParaRPr lang="cs-CZ" b="1" i="1">
              <a:solidFill>
                <a:srgbClr val="FF0000"/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cs-CZ" i="1">
                <a:solidFill>
                  <a:srgbClr val="F13341"/>
                </a:solidFill>
              </a:rPr>
              <a:t>prodloužení životnosti stávajících asfaltových obrusných vrstev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cs-CZ" i="1">
                <a:solidFill>
                  <a:srgbClr val="F13341"/>
                </a:solidFill>
              </a:rPr>
              <a:t>snížení nákladů na opravy a rekonstrukce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cs-CZ" i="1">
                <a:solidFill>
                  <a:srgbClr val="F13341"/>
                </a:solidFill>
              </a:rPr>
              <a:t>snížení negativních dopadů na životní prostředí a ochrana zdrojů nerostných surovin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</p:txBody>
      </p:sp>
      <p:sp>
        <p:nvSpPr>
          <p:cNvPr id="12" name="Šipka: doprava 10">
            <a:extLst>
              <a:ext uri="{FF2B5EF4-FFF2-40B4-BE49-F238E27FC236}">
                <a16:creationId xmlns:a16="http://schemas.microsoft.com/office/drawing/2014/main" id="{07C48DFB-C008-D246-A920-0F402174E163}"/>
              </a:ext>
            </a:extLst>
          </p:cNvPr>
          <p:cNvSpPr/>
          <p:nvPr/>
        </p:nvSpPr>
        <p:spPr>
          <a:xfrm>
            <a:off x="7884410" y="1745577"/>
            <a:ext cx="246491" cy="1492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1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6400800" cy="61592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Co je regenerační postřik, jaký je jeho přínos?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>
                <a:solidFill>
                  <a:srgbClr val="002060"/>
                </a:solidFill>
                <a:latin typeface="Arial Narrow" panose="020B0606020202030204" pitchFamily="34" charset="0"/>
              </a:rPr>
              <a:t>4</a:t>
            </a: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473617"/>
            <a:ext cx="10509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Preventivní opatření pro zamezení vzniku plošných poruch v důsledku stárnutí asfaltového pojiva (dopravního zatížení, klimatické vlivy, UV záření atd.),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Stárnutí pojiva je přirozený proces         nelze mu zabránit, lze proces pouze zpomalit,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Nanesením vhodného regeneračního prostředku (tj. speciálních typů KAE) dochází k oživení a obohacení stávajícího asfaltového pojiva a tím k prodloužení jeho výkonnosti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Aplikací nedochází k negativnímu ovlivnění povrchových vlastností obrusné vrstvy!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CC1F96A-2B5C-E94C-80C7-B85143485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6" y="3348993"/>
            <a:ext cx="6397016" cy="290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F122222-5439-CD48-A81D-4BF2C8A1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29" y="3412610"/>
            <a:ext cx="3544835" cy="28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ipka vpravo 8">
            <a:extLst>
              <a:ext uri="{FF2B5EF4-FFF2-40B4-BE49-F238E27FC236}">
                <a16:creationId xmlns:a16="http://schemas.microsoft.com/office/drawing/2014/main" id="{4FE01716-44F6-3B48-B910-F6CF81D0285C}"/>
              </a:ext>
            </a:extLst>
          </p:cNvPr>
          <p:cNvSpPr/>
          <p:nvPr/>
        </p:nvSpPr>
        <p:spPr>
          <a:xfrm>
            <a:off x="4949190" y="2138556"/>
            <a:ext cx="297180" cy="129023"/>
          </a:xfrm>
          <a:prstGeom prst="rightArrow">
            <a:avLst/>
          </a:prstGeom>
          <a:solidFill>
            <a:srgbClr val="F86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3859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6400800" cy="61592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Co je konzervační postřik, jaký je jeho přínos?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>
                <a:solidFill>
                  <a:srgbClr val="002060"/>
                </a:solidFill>
                <a:latin typeface="Arial Narrow" panose="020B0606020202030204" pitchFamily="34" charset="0"/>
              </a:rPr>
              <a:t>5</a:t>
            </a: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479017"/>
            <a:ext cx="10509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Preventivní opatření pro zpomalení procesu stárnutí asfaltového pojiva v obrusné vrstvě v důsledku oxidačních procesů a UV záření,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Nanesením postřiku speciálního pojiva na bázi přírodního asfaltu dochází k uzavření stávajícího povrchu, zamezení pronikání povrchové vody do konstrukce vozovky a tím ke zpomalení procesu stárnutí,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Konzervační postřik nemá žádný vliv na vlastnosti stávajícího pojiva,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Aplikací nedochází k negativnímu ovlivnění povrchových vlastností obrusné vrstvy!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0986AA9-45F7-4341-ADAF-27E222EE1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3570518"/>
            <a:ext cx="6400800" cy="268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Obsah obrázku země, exteriér, směr, chodník&#10;&#10;Popis byl vytvořen automaticky">
            <a:extLst>
              <a:ext uri="{FF2B5EF4-FFF2-40B4-BE49-F238E27FC236}">
                <a16:creationId xmlns:a16="http://schemas.microsoft.com/office/drawing/2014/main" id="{A2D3A0A7-0243-3740-8CF7-32321FD45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186" y="3570517"/>
            <a:ext cx="3656678" cy="26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10071418" cy="615926"/>
          </a:xfrm>
        </p:spPr>
        <p:txBody>
          <a:bodyPr>
            <a:no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Podmínky pro provádění regeneračního postřiku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688124"/>
            <a:ext cx="105096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Postřik lze provádět na čistý, </a:t>
            </a:r>
            <a:r>
              <a:rPr lang="cs-CZ" b="1">
                <a:solidFill>
                  <a:srgbClr val="002060"/>
                </a:solidFill>
              </a:rPr>
              <a:t>suchý nebo vlhký</a:t>
            </a:r>
            <a:r>
              <a:rPr lang="cs-CZ">
                <a:solidFill>
                  <a:srgbClr val="002060"/>
                </a:solidFill>
              </a:rPr>
              <a:t> povrch při teplotě ＞+15 °C,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Povrch nesmí vykazovat žádné výrazné poruchy (výtluky, trhliny apod.), ani žádné výrazné trvalé deformace,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Přípustné jsou mikrotrhliny nebo mírná ztráta mastixové malty na povrchu,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Stávající povrch musí vykazovat protismykové vlastnosti podle požadavků ČSN 73 6129,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Regenerační postřik lze provést i opakovaně,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Optimální načasování provedení regeneračního postřiku: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r>
              <a:rPr lang="cs-CZ">
                <a:solidFill>
                  <a:srgbClr val="002060"/>
                </a:solidFill>
              </a:rPr>
              <a:t> 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>
              <a:solidFill>
                <a:srgbClr val="002060"/>
              </a:solidFill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2DB3BA2-9875-004C-916C-61B552E6F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609116"/>
              </p:ext>
            </p:extLst>
          </p:nvPr>
        </p:nvGraphicFramePr>
        <p:xfrm>
          <a:off x="1314450" y="3851910"/>
          <a:ext cx="8256296" cy="193389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32308">
                  <a:extLst>
                    <a:ext uri="{9D8B030D-6E8A-4147-A177-3AD203B41FA5}">
                      <a16:colId xmlns:a16="http://schemas.microsoft.com/office/drawing/2014/main" val="3366760153"/>
                    </a:ext>
                  </a:extLst>
                </a:gridCol>
                <a:gridCol w="2061994">
                  <a:extLst>
                    <a:ext uri="{9D8B030D-6E8A-4147-A177-3AD203B41FA5}">
                      <a16:colId xmlns:a16="http://schemas.microsoft.com/office/drawing/2014/main" val="3515018182"/>
                    </a:ext>
                  </a:extLst>
                </a:gridCol>
                <a:gridCol w="2061994">
                  <a:extLst>
                    <a:ext uri="{9D8B030D-6E8A-4147-A177-3AD203B41FA5}">
                      <a16:colId xmlns:a16="http://schemas.microsoft.com/office/drawing/2014/main" val="1070238299"/>
                    </a:ext>
                  </a:extLst>
                </a:gridCol>
              </a:tblGrid>
              <a:tr h="720207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Stávající asfaltová vrstva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První regenerační postřik 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Druhý regenerační postřik 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854171"/>
                  </a:ext>
                </a:extLst>
              </a:tr>
              <a:tr h="360105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AC (uzavřené typy asfaltové směsi)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2 – 3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5 – 6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32352"/>
                  </a:ext>
                </a:extLst>
              </a:tr>
              <a:tr h="853580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SMA, BBTM, NH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(otevřené typy asfaltové směsí)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1,5 – 2,5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4 – 5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6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64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10071418" cy="615926"/>
          </a:xfrm>
        </p:spPr>
        <p:txBody>
          <a:bodyPr>
            <a:no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Materiály pro provádění regeneračního postřiku a jejich dávkování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>
                <a:solidFill>
                  <a:srgbClr val="002060"/>
                </a:solidFill>
                <a:latin typeface="Arial Narrow" panose="020B0606020202030204" pitchFamily="34" charset="0"/>
              </a:rPr>
              <a:t>7</a:t>
            </a: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688124"/>
            <a:ext cx="10509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KAE pro regenerační postřiky s obsahem asfaltu 35 nebo 40 % a štěpitelností třídy 4 nebo 5 (např. C 35 B4 - PR),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KAE speciální z </a:t>
            </a:r>
            <a:r>
              <a:rPr lang="cs-CZ" err="1">
                <a:solidFill>
                  <a:srgbClr val="002060"/>
                </a:solidFill>
              </a:rPr>
              <a:t>deasfaltovaného</a:t>
            </a:r>
            <a:r>
              <a:rPr lang="cs-CZ">
                <a:solidFill>
                  <a:srgbClr val="002060"/>
                </a:solidFill>
              </a:rPr>
              <a:t> vakuového zbytku s obsahem asfaltu 60 nebo 65 % a štěpitelností třídy 5 (např. C 60 B5 – PR). Před aplikací nutno zředit vodou 1:1, po aplikaci je nutné podrcení (přebytek </a:t>
            </a:r>
            <a:r>
              <a:rPr lang="cs-CZ" err="1">
                <a:solidFill>
                  <a:srgbClr val="002060"/>
                </a:solidFill>
              </a:rPr>
              <a:t>malténové</a:t>
            </a:r>
            <a:r>
              <a:rPr lang="cs-CZ">
                <a:solidFill>
                  <a:srgbClr val="002060"/>
                </a:solidFill>
              </a:rPr>
              <a:t>/olejové složky). </a:t>
            </a:r>
            <a:r>
              <a:rPr lang="cs-CZ" b="1">
                <a:solidFill>
                  <a:srgbClr val="002060"/>
                </a:solidFill>
              </a:rPr>
              <a:t>Pro tuto KAE je nezbytné STO</a:t>
            </a:r>
            <a:r>
              <a:rPr lang="cs-CZ">
                <a:solidFill>
                  <a:srgbClr val="002060"/>
                </a:solidFill>
              </a:rPr>
              <a:t>!,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Kamenivo lehčené s vysokou pórovitostí a nasákavostí frakce D ≤ 4 mm. Kamenivo je nutné po </a:t>
            </a:r>
            <a:r>
              <a:rPr lang="cs-CZ" err="1">
                <a:solidFill>
                  <a:srgbClr val="002060"/>
                </a:solidFill>
              </a:rPr>
              <a:t>vyštěpení</a:t>
            </a:r>
            <a:r>
              <a:rPr lang="cs-CZ">
                <a:solidFill>
                  <a:srgbClr val="002060"/>
                </a:solidFill>
              </a:rPr>
              <a:t> KAE odstranit zametením,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Orientační dávkování složek při provádění regeneračního postřiku: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r>
              <a:rPr lang="cs-CZ">
                <a:solidFill>
                  <a:srgbClr val="002060"/>
                </a:solidFill>
              </a:rPr>
              <a:t> 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>
              <a:solidFill>
                <a:srgbClr val="002060"/>
              </a:solidFill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2DB3BA2-9875-004C-916C-61B552E6F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14431"/>
              </p:ext>
            </p:extLst>
          </p:nvPr>
        </p:nvGraphicFramePr>
        <p:xfrm>
          <a:off x="1413361" y="4105172"/>
          <a:ext cx="9365278" cy="195536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231688">
                  <a:extLst>
                    <a:ext uri="{9D8B030D-6E8A-4147-A177-3AD203B41FA5}">
                      <a16:colId xmlns:a16="http://schemas.microsoft.com/office/drawing/2014/main" val="3366760153"/>
                    </a:ext>
                  </a:extLst>
                </a:gridCol>
                <a:gridCol w="1788795">
                  <a:extLst>
                    <a:ext uri="{9D8B030D-6E8A-4147-A177-3AD203B41FA5}">
                      <a16:colId xmlns:a16="http://schemas.microsoft.com/office/drawing/2014/main" val="3515018182"/>
                    </a:ext>
                  </a:extLst>
                </a:gridCol>
                <a:gridCol w="1788795">
                  <a:extLst>
                    <a:ext uri="{9D8B030D-6E8A-4147-A177-3AD203B41FA5}">
                      <a16:colId xmlns:a16="http://schemas.microsoft.com/office/drawing/2014/main" val="1070238299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819887397"/>
                    </a:ext>
                  </a:extLst>
                </a:gridCol>
              </a:tblGrid>
              <a:tr h="720207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Stávající asfaltová vrstva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KAE  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(platí pro C 35 !)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cs-CZ" sz="1400" baseline="300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400" baseline="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KAE </a:t>
                      </a:r>
                      <a:r>
                        <a:rPr lang="cs-CZ" sz="1400" err="1">
                          <a:solidFill>
                            <a:srgbClr val="F13341"/>
                          </a:solidFill>
                          <a:effectLst/>
                        </a:rPr>
                        <a:t>malténová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 (platí pro C 60 !)</a:t>
                      </a: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cs-CZ" sz="1400" baseline="300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400" baseline="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Posyp KAE </a:t>
                      </a:r>
                      <a:r>
                        <a:rPr lang="cs-CZ" sz="140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malténové</a:t>
                      </a:r>
                      <a:r>
                        <a:rPr lang="cs-CZ" sz="14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lehčeným kamenivem D </a:t>
                      </a:r>
                      <a:r>
                        <a:rPr lang="cs-CZ" sz="1400">
                          <a:solidFill>
                            <a:srgbClr val="FF0000"/>
                          </a:solidFill>
                          <a:latin typeface="+mn-lt"/>
                        </a:rPr>
                        <a:t>≤ 4 </a:t>
                      </a: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cs-CZ" sz="1400" baseline="300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400" baseline="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854171"/>
                  </a:ext>
                </a:extLst>
              </a:tr>
              <a:tr h="360105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AC (uzavřené typy asfaltové směsi)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0,20 – 0,30 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0,35 – 0,50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 – 0,2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32352"/>
                  </a:ext>
                </a:extLst>
              </a:tr>
              <a:tr h="853580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SMA, BBTM, NH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(otevřené typy asfaltové směsí)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0,30 – 0,40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0,45 – 0,60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 – 0,3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6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44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10071418" cy="615926"/>
          </a:xfrm>
        </p:spPr>
        <p:txBody>
          <a:bodyPr>
            <a:no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Podmínky pro provádění konzervačního postřiku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688124"/>
            <a:ext cx="11002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Postřik lze provádět na čistý, </a:t>
            </a:r>
            <a:r>
              <a:rPr lang="cs-CZ" b="1">
                <a:solidFill>
                  <a:srgbClr val="002060"/>
                </a:solidFill>
              </a:rPr>
              <a:t>suchý </a:t>
            </a:r>
            <a:r>
              <a:rPr lang="cs-CZ">
                <a:solidFill>
                  <a:srgbClr val="002060"/>
                </a:solidFill>
              </a:rPr>
              <a:t>povrch při teplotě ＞+10 °C,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Povrch nesmí vykazovat žádné výrazné poruchy (výtluky, trhliny apod.), ani žádné výrazné trvalé deformace. Případné spáry nebo trhliny musí být ošetřeny v souladu s TP 115,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Optimální je provedení prvního konzervačního postřiku před vznikem výraznějších poruch nebo deformací (ca 2 – 3 roky před nutností provést opravu jinou technologií – např. EMK, nebo výměna asfaltové vrstvy),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Konzervační postřik lze provést opakovaně, příp. po předchozí úpravě regeneračním postřikem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Optimální načasování provedení konzervačního postřiku: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r>
              <a:rPr lang="cs-CZ">
                <a:solidFill>
                  <a:srgbClr val="002060"/>
                </a:solidFill>
              </a:rPr>
              <a:t> 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>
              <a:solidFill>
                <a:srgbClr val="002060"/>
              </a:solidFill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2DB3BA2-9875-004C-916C-61B552E6F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919765"/>
              </p:ext>
            </p:extLst>
          </p:nvPr>
        </p:nvGraphicFramePr>
        <p:xfrm>
          <a:off x="994410" y="4103381"/>
          <a:ext cx="9761220" cy="21625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909210">
                  <a:extLst>
                    <a:ext uri="{9D8B030D-6E8A-4147-A177-3AD203B41FA5}">
                      <a16:colId xmlns:a16="http://schemas.microsoft.com/office/drawing/2014/main" val="3366760153"/>
                    </a:ext>
                  </a:extLst>
                </a:gridCol>
                <a:gridCol w="1950670">
                  <a:extLst>
                    <a:ext uri="{9D8B030D-6E8A-4147-A177-3AD203B41FA5}">
                      <a16:colId xmlns:a16="http://schemas.microsoft.com/office/drawing/2014/main" val="3515018182"/>
                    </a:ext>
                  </a:extLst>
                </a:gridCol>
                <a:gridCol w="1950670">
                  <a:extLst>
                    <a:ext uri="{9D8B030D-6E8A-4147-A177-3AD203B41FA5}">
                      <a16:colId xmlns:a16="http://schemas.microsoft.com/office/drawing/2014/main" val="1070238299"/>
                    </a:ext>
                  </a:extLst>
                </a:gridCol>
                <a:gridCol w="1950670">
                  <a:extLst>
                    <a:ext uri="{9D8B030D-6E8A-4147-A177-3AD203B41FA5}">
                      <a16:colId xmlns:a16="http://schemas.microsoft.com/office/drawing/2014/main" val="3267390340"/>
                    </a:ext>
                  </a:extLst>
                </a:gridCol>
              </a:tblGrid>
              <a:tr h="800089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Stávající asfaltová vrstva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První konzervační postřik 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Druhý konzervační postřik 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Konzervační postřik po předchozím regeneračním postřiku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854171"/>
                  </a:ext>
                </a:extLst>
              </a:tr>
              <a:tr h="388424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AC (uzavřené typy asfaltové směsi)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3 – 4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7 – 8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 8 – 10 letech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32352"/>
                  </a:ext>
                </a:extLst>
              </a:tr>
              <a:tr h="920706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SMA, BBTM, NH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(otevřené typy asfaltové směsí)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2 – 3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po 6 – 8 letech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 8 – 9 letech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6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11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715BD-C29A-4283-938E-B81616B97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99" y="232778"/>
            <a:ext cx="9382139" cy="369332"/>
          </a:xfrm>
        </p:spPr>
        <p:txBody>
          <a:bodyPr>
            <a:normAutofit/>
          </a:bodyPr>
          <a:lstStyle/>
          <a:p>
            <a:r>
              <a:rPr lang="cs-CZ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Regenerační a konzervační postřiky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5699DE-FBD2-4EBE-BABE-7F48DB98EFDA}"/>
              </a:ext>
            </a:extLst>
          </p:cNvPr>
          <p:cNvSpPr txBox="1"/>
          <p:nvPr/>
        </p:nvSpPr>
        <p:spPr>
          <a:xfrm>
            <a:off x="2621254" y="6461320"/>
            <a:ext cx="6949492" cy="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Aktuální otázky správy a údržby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pozemních komunikací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dopravní značení na pozemních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komunikacích</a:t>
            </a: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1302A857-AB66-4341-BD6B-061C39C39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072198"/>
            <a:ext cx="10071418" cy="615926"/>
          </a:xfrm>
        </p:spPr>
        <p:txBody>
          <a:bodyPr>
            <a:noAutofit/>
          </a:bodyPr>
          <a:lstStyle/>
          <a:p>
            <a:r>
              <a:rPr lang="cs-CZ" sz="2000" b="1">
                <a:solidFill>
                  <a:srgbClr val="F13341"/>
                </a:solidFill>
              </a:rPr>
              <a:t>Materiály pro provádění konzervačního postřiku a jejich dávkování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4464785-D545-4CAA-8AF1-05EB53D52CA3}"/>
              </a:ext>
            </a:extLst>
          </p:cNvPr>
          <p:cNvSpPr/>
          <p:nvPr/>
        </p:nvSpPr>
        <p:spPr>
          <a:xfrm>
            <a:off x="684212" y="602110"/>
            <a:ext cx="10509652" cy="2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8F3AFC-3A81-41A0-B32D-4D505DF39D5E}"/>
              </a:ext>
            </a:extLst>
          </p:cNvPr>
          <p:cNvCxnSpPr>
            <a:cxnSpLocks/>
          </p:cNvCxnSpPr>
          <p:nvPr/>
        </p:nvCxnSpPr>
        <p:spPr>
          <a:xfrm>
            <a:off x="130629" y="6440557"/>
            <a:ext cx="1100294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setiúhelník 7">
            <a:extLst>
              <a:ext uri="{FF2B5EF4-FFF2-40B4-BE49-F238E27FC236}">
                <a16:creationId xmlns:a16="http://schemas.microsoft.com/office/drawing/2014/main" id="{A353E246-3BB1-4032-A07B-8E462A23362B}"/>
              </a:ext>
            </a:extLst>
          </p:cNvPr>
          <p:cNvSpPr/>
          <p:nvPr/>
        </p:nvSpPr>
        <p:spPr>
          <a:xfrm>
            <a:off x="11585748" y="6199833"/>
            <a:ext cx="401935" cy="369259"/>
          </a:xfrm>
          <a:prstGeom prst="dec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B7EF91-8E2F-488C-BE67-515C8C74DFA3}"/>
              </a:ext>
            </a:extLst>
          </p:cNvPr>
          <p:cNvSpPr txBox="1"/>
          <p:nvPr/>
        </p:nvSpPr>
        <p:spPr>
          <a:xfrm>
            <a:off x="684212" y="1688124"/>
            <a:ext cx="10509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Speciální pojivo na bázi přírodního asfaltu s vysokým obsahem uhlovodíků a minimálním množstvím minerálních nečistot (optimální GILSONITE</a:t>
            </a:r>
            <a:r>
              <a:rPr lang="cs-CZ" baseline="30000">
                <a:solidFill>
                  <a:srgbClr val="002060"/>
                </a:solidFill>
              </a:rPr>
              <a:t>® </a:t>
            </a:r>
            <a:r>
              <a:rPr lang="cs-CZ">
                <a:solidFill>
                  <a:srgbClr val="002060"/>
                </a:solidFill>
              </a:rPr>
              <a:t>/ Utah s přísadou speciálních aditiv). Pojivo má vysoký bod měknutí ( ≥ 80 °C,) a penetraci v rozsahu 0 – 10 mm</a:t>
            </a:r>
            <a:r>
              <a:rPr lang="cs-CZ" baseline="30000">
                <a:solidFill>
                  <a:srgbClr val="002060"/>
                </a:solidFill>
              </a:rPr>
              <a:t>-1. </a:t>
            </a:r>
            <a:r>
              <a:rPr lang="cs-CZ" b="1">
                <a:solidFill>
                  <a:srgbClr val="002060"/>
                </a:solidFill>
              </a:rPr>
              <a:t>Pro toto pojivo je nezbytné STO</a:t>
            </a:r>
            <a:r>
              <a:rPr lang="cs-CZ">
                <a:solidFill>
                  <a:srgbClr val="002060"/>
                </a:solidFill>
              </a:rPr>
              <a:t>!,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Po nanesení pojiva je nezbytné ihned provést posyp speciálním kamenivem pro zajištění prvotní drsnosti povrchu. Kamenivo se následně neodstraňuje!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Optimální je </a:t>
            </a:r>
            <a:r>
              <a:rPr lang="cs-CZ" err="1">
                <a:solidFill>
                  <a:srgbClr val="002060"/>
                </a:solidFill>
              </a:rPr>
              <a:t>aluminiosilikátové</a:t>
            </a:r>
            <a:r>
              <a:rPr lang="cs-CZ">
                <a:solidFill>
                  <a:srgbClr val="002060"/>
                </a:solidFill>
              </a:rPr>
              <a:t> kamenivo s vysokou pevností, D ≤ 4 mm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2060"/>
                </a:solidFill>
              </a:rPr>
              <a:t>Orientační dávkování složek při provádění konzervačního postřiku: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algn="just"/>
            <a:r>
              <a:rPr lang="cs-CZ">
                <a:solidFill>
                  <a:srgbClr val="002060"/>
                </a:solidFill>
              </a:rPr>
              <a:t> </a:t>
            </a:r>
          </a:p>
          <a:p>
            <a:pPr algn="just"/>
            <a:endParaRPr lang="cs-CZ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>
              <a:solidFill>
                <a:srgbClr val="002060"/>
              </a:solidFill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2DB3BA2-9875-004C-916C-61B552E6F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067601"/>
              </p:ext>
            </p:extLst>
          </p:nvPr>
        </p:nvGraphicFramePr>
        <p:xfrm>
          <a:off x="1595331" y="4116602"/>
          <a:ext cx="8073539" cy="193389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443703">
                  <a:extLst>
                    <a:ext uri="{9D8B030D-6E8A-4147-A177-3AD203B41FA5}">
                      <a16:colId xmlns:a16="http://schemas.microsoft.com/office/drawing/2014/main" val="3366760153"/>
                    </a:ext>
                  </a:extLst>
                </a:gridCol>
                <a:gridCol w="2314918">
                  <a:extLst>
                    <a:ext uri="{9D8B030D-6E8A-4147-A177-3AD203B41FA5}">
                      <a16:colId xmlns:a16="http://schemas.microsoft.com/office/drawing/2014/main" val="3515018182"/>
                    </a:ext>
                  </a:extLst>
                </a:gridCol>
                <a:gridCol w="2314918">
                  <a:extLst>
                    <a:ext uri="{9D8B030D-6E8A-4147-A177-3AD203B41FA5}">
                      <a16:colId xmlns:a16="http://schemas.microsoft.com/office/drawing/2014/main" val="819887397"/>
                    </a:ext>
                  </a:extLst>
                </a:gridCol>
              </a:tblGrid>
              <a:tr h="720207"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Stávající asfaltová vrstva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Speciální asfaltové pojivo 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cs-CZ" sz="1400" baseline="300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400" baseline="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Posyp speciálním kamenivem D </a:t>
                      </a:r>
                      <a:r>
                        <a:rPr lang="cs-CZ" sz="1400">
                          <a:solidFill>
                            <a:srgbClr val="FF0000"/>
                          </a:solidFill>
                          <a:latin typeface="+mn-lt"/>
                        </a:rPr>
                        <a:t>≤ 4       </a:t>
                      </a: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(kg/m</a:t>
                      </a:r>
                      <a:r>
                        <a:rPr lang="cs-CZ" sz="1400" baseline="300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400" baseline="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854171"/>
                  </a:ext>
                </a:extLst>
              </a:tr>
              <a:tr h="360105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AC (uzavřené typy asfaltové směsi)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0,20 – 0,40 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0,15 – 0,25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32352"/>
                  </a:ext>
                </a:extLst>
              </a:tr>
              <a:tr h="853580">
                <a:tc>
                  <a:txBody>
                    <a:bodyPr/>
                    <a:lstStyle/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SMA, BBTM, NH </a:t>
                      </a:r>
                    </a:p>
                    <a:p>
                      <a:pPr algn="just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(otevřené typy asfaltové směsí)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</a:rPr>
                        <a:t>0,25 – 0,55</a:t>
                      </a:r>
                      <a:endParaRPr lang="cs-CZ" sz="1400">
                        <a:solidFill>
                          <a:srgbClr val="F1334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400"/>
                        </a:spcAft>
                      </a:pPr>
                      <a:r>
                        <a:rPr lang="cs-CZ" sz="1400">
                          <a:solidFill>
                            <a:srgbClr val="F1334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 – 0,40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6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09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19655</TotalTime>
  <Words>1453</Words>
  <Application>Microsoft Macintosh PowerPoint</Application>
  <PresentationFormat>Širokoúhlá obrazovka</PresentationFormat>
  <Paragraphs>223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Century Gothic</vt:lpstr>
      <vt:lpstr>Wingdings</vt:lpstr>
      <vt:lpstr>Wingdings 3</vt:lpstr>
      <vt:lpstr>Řez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  <vt:lpstr>Regenerační a konzervační postřiky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Problematika silničních asfaltů a emulzí</dc:title>
  <dc:creator>Ing. Václav Neuvirt, CSc.</dc:creator>
  <cp:lastModifiedBy>Václav Valentin</cp:lastModifiedBy>
  <cp:revision>134</cp:revision>
  <cp:lastPrinted>2022-04-06T08:52:28Z</cp:lastPrinted>
  <dcterms:created xsi:type="dcterms:W3CDTF">2020-02-03T13:53:30Z</dcterms:created>
  <dcterms:modified xsi:type="dcterms:W3CDTF">2022-04-19T06:46:44Z</dcterms:modified>
</cp:coreProperties>
</file>