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1"/>
  </p:notesMasterIdLst>
  <p:sldIdLst>
    <p:sldId id="304" r:id="rId2"/>
    <p:sldId id="336" r:id="rId3"/>
    <p:sldId id="337" r:id="rId4"/>
    <p:sldId id="382" r:id="rId5"/>
    <p:sldId id="363" r:id="rId6"/>
    <p:sldId id="383" r:id="rId7"/>
    <p:sldId id="366" r:id="rId8"/>
    <p:sldId id="367" r:id="rId9"/>
    <p:sldId id="384" r:id="rId10"/>
    <p:sldId id="355" r:id="rId11"/>
    <p:sldId id="376" r:id="rId12"/>
    <p:sldId id="385" r:id="rId13"/>
    <p:sldId id="388" r:id="rId14"/>
    <p:sldId id="386" r:id="rId15"/>
    <p:sldId id="389" r:id="rId16"/>
    <p:sldId id="390" r:id="rId17"/>
    <p:sldId id="391" r:id="rId18"/>
    <p:sldId id="392" r:id="rId19"/>
    <p:sldId id="30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sek" initials="G" lastIdx="1" clrIdx="0"/>
  <p:cmAuthor id="1" name="Josef Stryk" initials="J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>
      <p:cViewPr varScale="1">
        <p:scale>
          <a:sx n="63" d="100"/>
          <a:sy n="63" d="100"/>
        </p:scale>
        <p:origin x="122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A40C-2D4A-443F-8F3F-D82BB290C9AE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AEA2-16D4-4F93-858F-482BC69957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6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33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0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85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80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82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88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418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96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81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33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08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6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65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7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0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1A97D-75E9-4F73-8517-6CE809DD4F4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2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-7334" y="446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1" dirty="0"/>
              <a:t>   </a:t>
            </a:r>
            <a:r>
              <a:rPr lang="cs-CZ" b="1" noProof="0" dirty="0"/>
              <a:t>Aktuální otázky správy a údržby PK	                </a:t>
            </a:r>
            <a:r>
              <a:rPr lang="sk-SK" b="1" noProof="0" dirty="0"/>
              <a:t>5</a:t>
            </a:r>
            <a:r>
              <a:rPr lang="sk-SK" b="1" dirty="0"/>
              <a:t>. 5. 2022  </a:t>
            </a:r>
            <a:r>
              <a:rPr lang="sk-SK" b="1" dirty="0" err="1"/>
              <a:t>Hnanice</a:t>
            </a:r>
            <a:endParaRPr lang="sk-SK" b="1" dirty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179512" y="6669360"/>
            <a:ext cx="8784976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179512" y="476672"/>
            <a:ext cx="7920880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19" y="5566"/>
            <a:ext cx="1827227" cy="4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77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66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287588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FF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77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35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42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22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00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65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24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5363-BC70-4507-81BB-F227A1DDB7FD}" type="datetimeFigureOut">
              <a:rPr lang="cs-CZ" smtClean="0"/>
              <a:t>04.05.2022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E196-3BF9-4E2A-9AFC-CB1195774B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06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5363-BC70-4507-81BB-F227A1DDB7FD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E196-3BF9-4E2A-9AFC-CB1195774B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tacr.cz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hopcdv.cz/cs/metodika-hlavni-prohlidky-P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s://www.cdv.cz/laborator-centra-dopravniho-vyzkum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v.cz/produkty-a-sluzby/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cdv.cz/akreditovane-stanoveni-polycyklickych-aromatickych-uhlovodiku-pau-v-asfaltovych-smesich-dle-vyhlasky-c-130-2019-sb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cdv.cz/nabidka-pro-mesta-a-obce/diagnosticky-pruzkum-a-navrh-opravy-nebo-rekonstrukce-vozovky/" TargetMode="Externa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r.cz/" TargetMode="External"/><Relationship Id="rId3" Type="http://schemas.openxmlformats.org/officeDocument/2006/relationships/hyperlink" Target="mailto:cdv@cdv.cz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josef.stryk@cdv.cz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cdv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pk.cz/opravneni-zarizeni-pro-mereni-povrchovych-vla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jpk.cz/opravneni-k-provadeni-prohlidek-tunelu/" TargetMode="External"/><Relationship Id="rId5" Type="http://schemas.openxmlformats.org/officeDocument/2006/relationships/hyperlink" Target="https://www.divypbrno.cz/" TargetMode="External"/><Relationship Id="rId4" Type="http://schemas.openxmlformats.org/officeDocument/2006/relationships/hyperlink" Target="http://www.pjpk.cz/diagnosticky-pruzkum-konstrukci-vozove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0" y="1852950"/>
            <a:ext cx="9144000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cs-CZ" sz="1000" u="sng" dirty="0">
              <a:solidFill>
                <a:srgbClr val="31859C"/>
              </a:solidFill>
              <a:latin typeface="Helvetica" pitchFamily="34" charset="0"/>
            </a:endParaRPr>
          </a:p>
          <a:p>
            <a:pPr algn="ctr"/>
            <a:r>
              <a:rPr lang="cs-CZ" sz="4400" b="1" cap="al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Zkušenosti s prováděním hlavních prohlídek a diagnostikou stavu PK</a:t>
            </a:r>
            <a:endParaRPr lang="cs-CZ" sz="4400" cap="al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cs-CZ" sz="2000" dirty="0"/>
          </a:p>
          <a:p>
            <a:pPr algn="ctr"/>
            <a:r>
              <a:rPr lang="cs-CZ" sz="2200" dirty="0"/>
              <a:t>Ing. Josef Stryk, Ph.D.</a:t>
            </a:r>
          </a:p>
          <a:p>
            <a:pPr algn="ctr"/>
            <a:r>
              <a:rPr lang="cs-CZ" sz="2200" dirty="0"/>
              <a:t>Ing. Michal Janků. Ph.D.</a:t>
            </a:r>
          </a:p>
          <a:p>
            <a:pPr algn="ctr"/>
            <a:r>
              <a:rPr lang="cs-CZ" sz="2200" dirty="0"/>
              <a:t>Ing. Jiří Grošek, Ph.D. a kol.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1" y="5764867"/>
            <a:ext cx="954410" cy="954410"/>
          </a:xfrm>
          <a:prstGeom prst="rect">
            <a:avLst/>
          </a:prstGeom>
        </p:spPr>
      </p:pic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302"/>
            <a:ext cx="3760063" cy="9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3DB36C-A046-4A62-960D-A568C0628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5" y="6213973"/>
            <a:ext cx="4572000" cy="5657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40182A6-EE83-43DA-BA3E-536D1E99512E}"/>
              </a:ext>
            </a:extLst>
          </p:cNvPr>
          <p:cNvSpPr txBox="1"/>
          <p:nvPr/>
        </p:nvSpPr>
        <p:spPr>
          <a:xfrm>
            <a:off x="6099189" y="6334568"/>
            <a:ext cx="13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www.tacr.cz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8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79512" y="548680"/>
            <a:ext cx="8928992" cy="6009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Pojmy: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 hlediska záznamů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vizuální posouzení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značí, že nemusí být pořízeny záznamy z prohlídky a stačí vyvodit závěry z provedených pozorování; preferuje se alespoň dokumentace zjištěných zásadnějších poruch a nedostatků ve funkčnosti,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vyhodnocení záznamů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značí, že musí být pořízeny záznamy z prohlídky a ne pouze vyvozeny závěry z provedených pozorování, 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 hlediska provádění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místní šetření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podrobná prohlídka provedená fyzicky na místě; zahrnuje také prohlídku míst, které nejsou/by nebyly ze záznamu pořízeného z vozidla patrné nebo dostatečné,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vozidlo se záznamem obrazu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vozidlo osazené kamerami zajišťujícími foto (v nastaveném kroku), nebo video záznam; vyžadován je minimálně čelní pohled ve směru jízdy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vozidlo s 3D záznamem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vozidlo osazené zařízením zajišťujícím 3D záznam okolí (laserové skenování, fotogrammetrie, panoramatická kamera)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měřicí vozidlo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vozidlo osazené systémy pro měření proměnných parametrů vozovek, nebo dalších parametrů jako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retroreflexe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vodorovného dopravního značení</a:t>
            </a:r>
            <a:r>
              <a:rPr lang="cs-CZ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cs-CZ" baseline="30000" dirty="0"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cs-CZ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vozidla mohou fungovat jako multifunkční, provádějící záznamy a různá měření současně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3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E673E3-7138-4431-8310-E3D6C60B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8" y="548680"/>
            <a:ext cx="8743950" cy="6238875"/>
          </a:xfrm>
          <a:prstGeom prst="rect">
            <a:avLst/>
          </a:prstGeom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7328624" y="404664"/>
            <a:ext cx="1728192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Příklady:</a:t>
            </a:r>
            <a:endParaRPr lang="cs-CZ" sz="1500" dirty="0">
              <a:latin typeface="+mn-lt"/>
              <a:cs typeface="Helvetica" panose="020B0604020202020204" pitchFamily="34" charset="0"/>
            </a:endParaRPr>
          </a:p>
          <a:p>
            <a:pPr eaLnBrk="1" hangingPunct="1">
              <a:defRPr/>
            </a:pPr>
            <a:endParaRPr lang="cs-CZ" sz="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561634-F22F-4745-B733-471E2F45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0" y="2042304"/>
            <a:ext cx="2016224" cy="11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2EDFF9A-083A-4633-BF70-C5EDB3209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8" y="548680"/>
            <a:ext cx="9043486" cy="4536504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52EC5EF7-598D-4024-A858-354D1137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624" y="404664"/>
            <a:ext cx="1728192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Příklady:</a:t>
            </a:r>
            <a:endParaRPr lang="cs-CZ" sz="1500" dirty="0">
              <a:latin typeface="+mn-lt"/>
              <a:cs typeface="Helvetica" panose="020B0604020202020204" pitchFamily="34" charset="0"/>
            </a:endParaRPr>
          </a:p>
          <a:p>
            <a:pPr eaLnBrk="1" hangingPunct="1">
              <a:defRPr/>
            </a:pPr>
            <a:endParaRPr lang="cs-CZ" sz="6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5FADB4-BD07-4694-8910-1ED7ECC7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7" y="5120640"/>
            <a:ext cx="9041983" cy="1713840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59D96A30-4B94-4FFC-9AF0-1A892BAFE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7"/>
          <a:stretch/>
        </p:blipFill>
        <p:spPr bwMode="auto">
          <a:xfrm>
            <a:off x="159192" y="2708920"/>
            <a:ext cx="2125990" cy="98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CBBD3F3-8B2C-4DA9-A71A-2B865FDA18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5"/>
          <a:stretch/>
        </p:blipFill>
        <p:spPr bwMode="auto">
          <a:xfrm>
            <a:off x="162961" y="3695526"/>
            <a:ext cx="2125991" cy="990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1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DEC69ED-02BC-4352-9003-8B382B9F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" y="531304"/>
            <a:ext cx="8967369" cy="3401752"/>
          </a:xfrm>
          <a:prstGeom prst="rect">
            <a:avLst/>
          </a:prstGeom>
        </p:spPr>
      </p:pic>
      <p:sp>
        <p:nvSpPr>
          <p:cNvPr id="7" name="TextovéPole 2">
            <a:extLst>
              <a:ext uri="{FF2B5EF4-FFF2-40B4-BE49-F238E27FC236}">
                <a16:creationId xmlns:a16="http://schemas.microsoft.com/office/drawing/2014/main" id="{52EC5EF7-598D-4024-A858-354D1137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624" y="404664"/>
            <a:ext cx="1728192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Příklady:</a:t>
            </a:r>
            <a:endParaRPr lang="cs-CZ" sz="1500" dirty="0">
              <a:latin typeface="+mn-lt"/>
              <a:cs typeface="Helvetica" panose="020B0604020202020204" pitchFamily="34" charset="0"/>
            </a:endParaRPr>
          </a:p>
          <a:p>
            <a:pPr eaLnBrk="1" hangingPunct="1">
              <a:defRPr/>
            </a:pPr>
            <a:endParaRPr lang="cs-CZ" sz="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A356FD-7E2E-4248-B60B-12FB2AEA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" y="3902576"/>
            <a:ext cx="8923769" cy="2987565"/>
          </a:xfrm>
          <a:prstGeom prst="rect">
            <a:avLst/>
          </a:prstGeom>
        </p:spPr>
      </p:pic>
      <p:pic>
        <p:nvPicPr>
          <p:cNvPr id="13" name="Obrázek 12" descr="Obsah obrázku text, tmavé, noční obloha&#10;&#10;Popis byl vytvořen automaticky">
            <a:extLst>
              <a:ext uri="{FF2B5EF4-FFF2-40B4-BE49-F238E27FC236}">
                <a16:creationId xmlns:a16="http://schemas.microsoft.com/office/drawing/2014/main" id="{0A079DA5-5254-4AAA-B9D7-D8435192D1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1" t="38678"/>
          <a:stretch/>
        </p:blipFill>
        <p:spPr bwMode="auto">
          <a:xfrm>
            <a:off x="186120" y="1556792"/>
            <a:ext cx="1967644" cy="1587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759BB1A-2212-419A-88DA-6F1EAA5F5D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t="39128" r="23036" b="2577"/>
          <a:stretch/>
        </p:blipFill>
        <p:spPr bwMode="auto">
          <a:xfrm>
            <a:off x="179512" y="3163569"/>
            <a:ext cx="1944216" cy="645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34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79512" y="548680"/>
            <a:ext cx="8928992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Zpráva z hlavní prohlídky PK 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doporučené členění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údaje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místo, správce PK, rozsah a zpracovatel prohlídky,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datum prohlídky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součástí a příslušenství PK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byly předmětem prohlídky – z pasportu, dokumentace a záznamů předchozích prohlídek.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součástí a příslušenství PK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 základě provedené prohlídky a podkladů, které jsou k dispozici (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záznamy poruch, výsledky provedených měření a zkoušek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srovnání s předchozím stavem, nástin navržených opatření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se budou zjištěné závady odstraňovat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případné požadavky na provedení měření nebo zkoušek.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Podklady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přehled dokumentace, norem, technických předpisů, záznamů z měření a prohlídek, které byly použity či provedeny.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podrobné záznamy a fotografie z provedené prohlídky apod.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Navržená opatření by se měla se správcem projednat dopředu, před tím, než se uvedou do zprávy z hlavní prohlídky.</a:t>
            </a:r>
          </a:p>
        </p:txBody>
      </p:sp>
    </p:spTree>
    <p:extLst>
      <p:ext uri="{BB962C8B-B14F-4D97-AF65-F5344CB8AC3E}">
        <p14:creationId xmlns:p14="http://schemas.microsoft.com/office/powerpoint/2010/main" val="241423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79512" y="678039"/>
            <a:ext cx="8784976" cy="5983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Provádění hlavní prohlídky PK </a:t>
            </a:r>
            <a:r>
              <a:rPr lang="cs-CZ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částech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Mimo možnosti provést hlavní prohlídku nějakého úseku/sítě PK najednou je možné provádět ji po částech. Důležité je, aby všechny sledované součásti a příslušenství PK byly takto zkontrolovány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alespoň jednou za 5 let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případech, kdy jsou potřebné informace uvedeny </a:t>
            </a: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systémech hospodaření a evidencích provedených prohlídek a revizí zařízení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 možné zprávu z hlavní prohlídky PK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vygenerovat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 těchto záznamů.</a:t>
            </a:r>
          </a:p>
          <a:p>
            <a:pPr algn="just">
              <a:lnSpc>
                <a:spcPct val="115000"/>
              </a:lnSpc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Upřesnění požadavků na </a:t>
            </a:r>
            <a:r>
              <a:rPr lang="cs-CZ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první hlavní prohlídku PK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Mosty a tunely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mají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první hlavní prohlídku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jednoznačně specifikovánu.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vozovek a dalších součástí a příslušenství PK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dá použít přímo proces uvedení do provozu. Zároveň se základní neproměnné parametry zanášejí do pasportu. Zde je nutné upozornit na to, že v této souvislosti jsou kladeny vyšší nároky na lokalizaci v souvislosti se zaváděním digitální technické mapy ČR a BIM (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Information Management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4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796211-26F4-440F-937D-CEB305C6B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6388"/>
            <a:ext cx="3849531" cy="5445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2">
            <a:extLst>
              <a:ext uri="{FF2B5EF4-FFF2-40B4-BE49-F238E27FC236}">
                <a16:creationId xmlns:a16="http://schemas.microsoft.com/office/drawing/2014/main" id="{E8668EF7-EEFD-43FF-8424-83BB8DB1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706388"/>
            <a:ext cx="4752528" cy="5570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současné době je metodika zaslána na MD ke schválení.</a:t>
            </a:r>
          </a:p>
          <a:p>
            <a:pPr eaLnBrk="1" hangingPunct="1">
              <a:defRPr/>
            </a:pPr>
            <a:endParaRPr lang="cs-CZ" sz="2000" dirty="0"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Následně bude zdarma dostupná na adrese:</a:t>
            </a:r>
          </a:p>
          <a:p>
            <a:pPr eaLnBrk="1" hangingPunct="1">
              <a:defRPr/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https://www.shopcdv.cz/cs/metodika-hlavni-prohlidky-PK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</a:rPr>
              <a:t>a na stránkách MD s ostatními schválenými metodikami.</a:t>
            </a: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800" dirty="0"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Tato metodika byla vypracována se státní podporou Technologické agentury ČR </a:t>
            </a:r>
            <a:r>
              <a:rPr lang="cs-CZ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Ministerstva dopravy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rámci programu    Doprava 2020+, projektu č. CK01000109</a:t>
            </a:r>
          </a:p>
        </p:txBody>
      </p:sp>
    </p:spTree>
    <p:extLst>
      <p:ext uri="{BB962C8B-B14F-4D97-AF65-F5344CB8AC3E}">
        <p14:creationId xmlns:p14="http://schemas.microsoft.com/office/powerpoint/2010/main" val="76195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79512" y="476672"/>
            <a:ext cx="89289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Diagnostický průzkum 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projektová úroveň – in-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situ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E0AA37-51DD-4689-9667-070A8C4B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51" y="980728"/>
            <a:ext cx="8061427" cy="590089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8B35F96-0ACB-4275-9D08-B3B6DBAD948B}"/>
              </a:ext>
            </a:extLst>
          </p:cNvPr>
          <p:cNvCxnSpPr/>
          <p:nvPr/>
        </p:nvCxnSpPr>
        <p:spPr>
          <a:xfrm>
            <a:off x="3419872" y="1556792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D4DD3F01-9214-451C-963F-FC187726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03" y="3356992"/>
            <a:ext cx="2709401" cy="1818079"/>
          </a:xfrm>
          <a:prstGeom prst="rect">
            <a:avLst/>
          </a:prstGeom>
        </p:spPr>
      </p:pic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179512" y="404664"/>
            <a:ext cx="8928992" cy="35035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Diagnostický průzkum 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projektová úroveň - zk. v laboratoři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):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cs-CZ" sz="2000" dirty="0">
                <a:latin typeface="+mn-lt"/>
              </a:rPr>
              <a:t>Mimo zkoušek prováděných in-</a:t>
            </a:r>
            <a:r>
              <a:rPr lang="cs-CZ" sz="2000" dirty="0" err="1">
                <a:latin typeface="+mn-lt"/>
              </a:rPr>
              <a:t>situ</a:t>
            </a:r>
            <a:r>
              <a:rPr lang="cs-CZ" sz="2000" dirty="0">
                <a:latin typeface="+mn-lt"/>
              </a:rPr>
              <a:t> (např. FWD, GPR) se odebírají vývrty a sondy pro zkoušky v laboratoři: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cs-CZ" sz="17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4"/>
              </a:rPr>
              <a:t>https://www.cdv.cz/nabidka-pro-mesta-a-obce/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  <a:latin typeface="+mn-lt"/>
                <a:hlinkClick r:id="rId4"/>
              </a:rPr>
              <a:t>diagnosticky-pruzkum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4"/>
              </a:rPr>
              <a:t>-a-navrh-opravy-nebo-rekonstrukce-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  <a:latin typeface="+mn-lt"/>
                <a:hlinkClick r:id="rId4"/>
              </a:rPr>
              <a:t>vozovky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4"/>
              </a:rPr>
              <a:t>/</a:t>
            </a:r>
            <a:r>
              <a:rPr lang="cs-CZ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500"/>
              </a:spcBef>
              <a:defRPr/>
            </a:pPr>
            <a:r>
              <a:rPr lang="cs-CZ" sz="17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5"/>
              </a:rPr>
              <a:t>https://www.cdv.cz/akreditovane-</a:t>
            </a:r>
            <a:r>
              <a:rPr lang="cs-CZ" sz="1700" u="sng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+mn-lt"/>
                <a:ea typeface="Times New Roman" panose="02020603050405020304" pitchFamily="18" charset="0"/>
                <a:hlinkClick r:id="rId5"/>
              </a:rPr>
              <a:t>stanoveni-polycyklickych-aromatickych-uhlovodiku-pau</a:t>
            </a:r>
            <a:r>
              <a:rPr lang="cs-CZ" sz="17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5"/>
              </a:rPr>
              <a:t>-v-asfaltovych-smesich-dle-vyhlasky-c-130-2019-sb/</a:t>
            </a:r>
            <a:endParaRPr lang="cs-CZ" sz="1700" b="1" u="sng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https://www.cdv.cz/produkty-a-sluzby/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https://www.cdv.cz/laborator-centra-dopravniho-vyzkumu/</a:t>
            </a:r>
            <a:r>
              <a:rPr lang="cs-CZ" sz="1700" dirty="0">
                <a:ea typeface="Calibri" panose="020F0502020204030204" pitchFamily="34" charset="0"/>
              </a:rPr>
              <a:t>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D56B111-47AB-4A7E-A368-426CECB89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3645024"/>
            <a:ext cx="2545744" cy="190787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8ABA72A-0BC4-4B30-9DE2-D0AB9BEA61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867"/>
          <a:stretch/>
        </p:blipFill>
        <p:spPr>
          <a:xfrm>
            <a:off x="1547664" y="5017885"/>
            <a:ext cx="2736304" cy="183613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7E54001-9A80-4698-B79C-81AA8D2087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317" y="5081931"/>
            <a:ext cx="2316019" cy="174160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8173CAD-FFCC-4ABB-B3AB-2E91DB188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7947" y="3634864"/>
            <a:ext cx="2634213" cy="17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/>
          </p:cNvSpPr>
          <p:nvPr/>
        </p:nvSpPr>
        <p:spPr bwMode="auto">
          <a:xfrm>
            <a:off x="1331640" y="2803691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912813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 sz="2400">
                <a:solidFill>
                  <a:srgbClr val="003FFF"/>
                </a:solidFill>
                <a:latin typeface="Arial" charset="0"/>
              </a:defRPr>
            </a:lvl1pPr>
            <a:lvl2pPr marL="742950" indent="-285750" algn="l" defTabSz="912813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 sz="2000">
                <a:solidFill>
                  <a:srgbClr val="003FFF"/>
                </a:solidFill>
                <a:latin typeface="Arial" charset="0"/>
              </a:defRPr>
            </a:lvl2pPr>
            <a:lvl3pPr marL="1143000" indent="-228600" algn="l" defTabSz="912813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>
                <a:solidFill>
                  <a:srgbClr val="003FFF"/>
                </a:solidFill>
                <a:latin typeface="Arial" charset="0"/>
              </a:defRPr>
            </a:lvl3pPr>
            <a:lvl4pPr marL="1600200" indent="-228600" algn="l" defTabSz="912813" eaLnBrk="0" hangingPunct="0">
              <a:spcBef>
                <a:spcPct val="20000"/>
              </a:spcBef>
              <a:buClr>
                <a:srgbClr val="8B8B8B"/>
              </a:buClr>
              <a:buChar char="–"/>
              <a:defRPr sz="1600">
                <a:solidFill>
                  <a:srgbClr val="003FFF"/>
                </a:solidFill>
                <a:latin typeface="Arial" charset="0"/>
              </a:defRPr>
            </a:lvl4pPr>
            <a:lvl5pPr marL="2057400" indent="-228600" algn="l" defTabSz="912813" eaLnBrk="0" hangingPunct="0">
              <a:spcBef>
                <a:spcPct val="20000"/>
              </a:spcBef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948A54"/>
                </a:solidFill>
                <a:latin typeface="Helvetica" pitchFamily="34" charset="0"/>
                <a:cs typeface="Arial" charset="0"/>
              </a:rPr>
              <a:t>Děkujeme vám za pozornost!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51520" y="3175228"/>
            <a:ext cx="553806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tabLst>
                <a:tab pos="92075" algn="l"/>
              </a:tabLst>
              <a:defRPr sz="2400">
                <a:solidFill>
                  <a:srgbClr val="003FFF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tabLst>
                <a:tab pos="92075" algn="l"/>
              </a:tabLst>
              <a:defRPr sz="2000">
                <a:solidFill>
                  <a:srgbClr val="003FFF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tabLst>
                <a:tab pos="92075" algn="l"/>
              </a:tabLst>
              <a:defRPr>
                <a:solidFill>
                  <a:srgbClr val="003F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B8B8B"/>
              </a:buClr>
              <a:buChar char="–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8B8B8B"/>
              </a:buClr>
              <a:buChar char="»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tabLst>
                <a:tab pos="92075" algn="l"/>
              </a:tabLst>
              <a:defRPr sz="1600">
                <a:solidFill>
                  <a:srgbClr val="003F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Kontaktní informace: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 dirty="0">
              <a:solidFill>
                <a:srgbClr val="376092"/>
              </a:solidFill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Ing. Josef Stryk,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b="1" dirty="0">
              <a:solidFill>
                <a:srgbClr val="376092"/>
              </a:solidFill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376092"/>
                </a:solidFill>
                <a:latin typeface="Helvetica" pitchFamily="34" charset="0"/>
                <a:cs typeface="Arial" charset="0"/>
                <a:hlinkClick r:id="rId2"/>
              </a:rPr>
              <a:t>josef.stryk@cdv.cz</a:t>
            </a:r>
            <a:r>
              <a:rPr lang="cs-CZ" altLang="cs-CZ" sz="2000" b="1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 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1520" y="4653136"/>
            <a:ext cx="455924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 sz="2400">
                <a:solidFill>
                  <a:srgbClr val="003FFF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 sz="2000">
                <a:solidFill>
                  <a:srgbClr val="003FFF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8B8B8B"/>
              </a:buClr>
              <a:buSzPct val="150000"/>
              <a:buChar char="•"/>
              <a:defRPr>
                <a:solidFill>
                  <a:srgbClr val="003FFF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B8B8B"/>
              </a:buClr>
              <a:buChar char="–"/>
              <a:defRPr sz="1600">
                <a:solidFill>
                  <a:srgbClr val="003FFF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8B"/>
              </a:buClr>
              <a:buChar char="»"/>
              <a:defRPr sz="1600">
                <a:solidFill>
                  <a:srgbClr val="003F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Centrum dopravního výzkumu, v. v. 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Líšeňská 33a, 636 00  Brno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 b="0" dirty="0">
              <a:solidFill>
                <a:srgbClr val="376092"/>
              </a:solidFill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telefon:	</a:t>
            </a: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+420 541 641 711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email: 	</a:t>
            </a: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  <a:hlinkClick r:id="rId3"/>
              </a:rPr>
              <a:t>cdv@cdv.cz</a:t>
            </a: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 b="0" dirty="0">
              <a:solidFill>
                <a:srgbClr val="376092"/>
              </a:solidFill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  <a:hlinkClick r:id="rId4"/>
              </a:rPr>
              <a:t>www.cdv.cz</a:t>
            </a:r>
            <a:r>
              <a:rPr lang="cs-CZ" altLang="cs-CZ" sz="1800" dirty="0">
                <a:solidFill>
                  <a:srgbClr val="376092"/>
                </a:solidFill>
                <a:latin typeface="Helvetica" pitchFamily="34" charset="0"/>
                <a:cs typeface="Arial" charset="0"/>
              </a:rPr>
              <a:t> </a:t>
            </a: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" y="174028"/>
            <a:ext cx="3966722" cy="10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16333B3-61EE-457B-A435-D2C43B0A8F82}"/>
              </a:ext>
            </a:extLst>
          </p:cNvPr>
          <p:cNvSpPr txBox="1"/>
          <p:nvPr/>
        </p:nvSpPr>
        <p:spPr>
          <a:xfrm>
            <a:off x="251520" y="1313680"/>
            <a:ext cx="8528897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příspěvek byl vytvořen se státní podporou Technologické agentury ČR a Ministerstva dopravy v rámci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 DOPRAVA2020+, v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návaznosti na řešení projektů CK01000109, CK01000110 a CK02000250.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BD6C1DC-1C0E-452C-8C9D-71ED82A280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8" y="5764867"/>
            <a:ext cx="954410" cy="95441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77CB3A0-6B2F-44F8-A31D-0F0196F133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11163"/>
            <a:ext cx="4572000" cy="56574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E4FC811-56A7-42BD-BEE9-AE96BA9C0E06}"/>
              </a:ext>
            </a:extLst>
          </p:cNvPr>
          <p:cNvSpPr txBox="1"/>
          <p:nvPr/>
        </p:nvSpPr>
        <p:spPr>
          <a:xfrm>
            <a:off x="6488830" y="5764867"/>
            <a:ext cx="135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8"/>
              </a:rPr>
              <a:t>www.tacr.cz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7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51520" y="739725"/>
            <a:ext cx="8568952" cy="60016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Obsah: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800" u="sng" dirty="0"/>
              <a:t>Hlavní prohlídka PK</a:t>
            </a:r>
            <a:endParaRPr lang="cs-CZ" sz="2000" dirty="0"/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co všechno zahrnuje</a:t>
            </a:r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ukázky</a:t>
            </a:r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rozdíly mezi správci PK</a:t>
            </a:r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b="1" dirty="0"/>
              <a:t>metodika</a:t>
            </a:r>
            <a:r>
              <a:rPr lang="cs-CZ" sz="2800" dirty="0"/>
              <a:t> – CDV, VARS</a:t>
            </a:r>
            <a:endParaRPr lang="cs-CZ" sz="2000" dirty="0"/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800" u="sng" dirty="0"/>
              <a:t>Diagnostický průzkum</a:t>
            </a:r>
            <a:endParaRPr lang="cs-CZ" sz="2000" dirty="0"/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/>
              <a:t>in-</a:t>
            </a:r>
            <a:r>
              <a:rPr lang="cs-CZ" sz="2800" dirty="0" err="1"/>
              <a:t>situ</a:t>
            </a:r>
            <a:endParaRPr lang="cs-CZ" sz="2000" dirty="0"/>
          </a:p>
          <a:p>
            <a:pPr marL="457200" indent="-457200" eaLnBrk="1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cs-CZ" sz="2800" dirty="0" err="1"/>
              <a:t>lab</a:t>
            </a:r>
            <a:r>
              <a:rPr lang="cs-CZ" sz="2800" dirty="0"/>
              <a:t>. zkoušky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9010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51520" y="548680"/>
            <a:ext cx="8712968" cy="6021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Požadavky na prohlídky PK: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rozdělení prohlídek PK podle </a:t>
            </a:r>
            <a:r>
              <a:rPr lang="cs-CZ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vyhlášky 104/1997 Sb.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běžné,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mimořádné, bezpečnostní inspekce</a:t>
            </a: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 prohlídka PK: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zjištění stavebně technického stavu PK, včetně jejích </a:t>
            </a:r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součástí a příslušenství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ákladní informace ohledně zásad provádění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jsou uvedeny v příloze č. 2 této vyhlášky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provádí se nejméně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jednou za 5 let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Poznámka: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 12 a 13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zákona č. 13/1997 Sb.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pozemních komunikacích uvádí, co všechno je myšleno </a:t>
            </a:r>
            <a:r>
              <a:rPr lang="cs-CZ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součástmi a příslušenstvím PK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  <a:buFontTx/>
              <a:buChar char="-"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novějších normách a tech. předpisech se setkáme s členěním na </a:t>
            </a:r>
            <a:r>
              <a:rPr lang="cs-CZ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objekty a vybavení PK</a:t>
            </a:r>
          </a:p>
        </p:txBody>
      </p:sp>
    </p:spTree>
    <p:extLst>
      <p:ext uri="{BB962C8B-B14F-4D97-AF65-F5344CB8AC3E}">
        <p14:creationId xmlns:p14="http://schemas.microsoft.com/office/powerpoint/2010/main" val="401943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B3DC72-DDF8-4657-AB1C-B3C4DDF2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0" y="548680"/>
            <a:ext cx="9022064" cy="63093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86A37AE-860A-4BEA-984B-50AFD4768B3F}"/>
              </a:ext>
            </a:extLst>
          </p:cNvPr>
          <p:cNvSpPr txBox="1"/>
          <p:nvPr/>
        </p:nvSpPr>
        <p:spPr>
          <a:xfrm>
            <a:off x="7842081" y="6514276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zdroj: TP 87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900E559-9A8C-4FC6-B0F1-DE580F40D21D}"/>
              </a:ext>
            </a:extLst>
          </p:cNvPr>
          <p:cNvCxnSpPr/>
          <p:nvPr/>
        </p:nvCxnSpPr>
        <p:spPr>
          <a:xfrm>
            <a:off x="3995936" y="321297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3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179512" y="476672"/>
            <a:ext cx="8856984" cy="63117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Vozovka (včetně krajnic)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Těleso PK (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násypy, zářezy, speciální zemní konstrukce, zemní valy, dělicí pásy apod.)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Odvodňovací zařízení (otevřená a krytá)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Součásti a příslušenství PK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tunely,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mostní objekty (mosty, podjezdy, lávky, galerie),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propustky,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opěrné a zárubní zdi,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- protihlukové stěny,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další objekty: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skládky a další prostranství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objekty sloužící výkonu údržby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	-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odpočívky, parkoviště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, odstavné plochy, zastávky a další obslužná zařízení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	- chodníky,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	- cyklostezky,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únikové zóny,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ostatní.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ECA88C0-E498-4D50-9927-BABA05916A4C}"/>
              </a:ext>
            </a:extLst>
          </p:cNvPr>
          <p:cNvSpPr txBox="1"/>
          <p:nvPr/>
        </p:nvSpPr>
        <p:spPr>
          <a:xfrm>
            <a:off x="7380312" y="4766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Členění:</a:t>
            </a:r>
          </a:p>
        </p:txBody>
      </p:sp>
    </p:spTree>
    <p:extLst>
      <p:ext uri="{BB962C8B-B14F-4D97-AF65-F5344CB8AC3E}">
        <p14:creationId xmlns:p14="http://schemas.microsoft.com/office/powerpoint/2010/main" val="76108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F7FA74D-191E-41B1-BA12-C8AE92708778}"/>
              </a:ext>
            </a:extLst>
          </p:cNvPr>
          <p:cNvSpPr txBox="1"/>
          <p:nvPr/>
        </p:nvSpPr>
        <p:spPr>
          <a:xfrm>
            <a:off x="179512" y="476672"/>
            <a:ext cx="8856984" cy="6640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Bef>
                <a:spcPts val="6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portály,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poloportály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nosné konstrukce,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dopravní značky (svislé, vodorovné),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bezpečnostní zařízení: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vodicí (směrové sloupky a odrazky, dopravní knoflíky, obruby apod.),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záchytné (svodidla, zábradlí, tlumiče nárazů).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světelná signalizační zařízení,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510" indent="-9017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- zařízení pro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Calibri" panose="020F0502020204030204" pitchFamily="34" charset="0"/>
              </a:rPr>
              <a:t>dopravní telematiku (pro sběr dat,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provozní informace, proměnné dopravní značky, elektronický výběr mýtného a poplatků apod.),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veřejné osvětlení,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hlásky pro tísňové volání,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Times New Roman" panose="02020603050405020304" pitchFamily="18" charset="0"/>
              </a:rPr>
              <a:t>- rozvaděče a kabelové vedení (elektrické vedení a sdělovací vedení),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zařízení zabraňující vniknutí zvěře na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 (oplocení,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Calibri" panose="020F0502020204030204" pitchFamily="34" charset="0"/>
              </a:rPr>
              <a:t>odrazky proti zvěři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510" indent="-9017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ostatní zařízení (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schodiště a rampy, zařízení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 zklidnění dopravy, ke snížení hluku, proti oslnění, parkovací apod.).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Vegetace (stromy, keře, tráva apod.),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Ostatní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(např. geodetické základy, 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Calibri" panose="020F0502020204030204" pitchFamily="34" charset="0"/>
              </a:rPr>
              <a:t>reklamní zařízení,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drobná zařízení místních služeb, prvky uličního mobiliáře, okomentování stavu cizího zařízení</a:t>
            </a:r>
            <a:r>
              <a:rPr lang="cs-CZ" sz="2000" dirty="0">
                <a:effectLst/>
                <a:latin typeface="Calibri" panose="020F0502020204030204" pitchFamily="34" charset="0"/>
                <a:ea typeface="ArialMT"/>
                <a:cs typeface="Calibri" panose="020F0502020204030204" pitchFamily="34" charset="0"/>
              </a:rPr>
              <a:t>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ECA88C0-E498-4D50-9927-BABA05916A4C}"/>
              </a:ext>
            </a:extLst>
          </p:cNvPr>
          <p:cNvSpPr txBox="1"/>
          <p:nvPr/>
        </p:nvSpPr>
        <p:spPr>
          <a:xfrm>
            <a:off x="5940152" y="5486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Členění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- pokračování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457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51520" y="548680"/>
            <a:ext cx="8856984" cy="59246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Požadavky na </a:t>
            </a:r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</a:rPr>
              <a:t>hl.p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.:</a:t>
            </a:r>
          </a:p>
          <a:p>
            <a:pPr>
              <a:spcBef>
                <a:spcPts val="800"/>
              </a:spcBef>
            </a:pPr>
            <a:r>
              <a:rPr lang="cs-CZ" sz="2200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Vozovky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- TP 87 a TP 92</a:t>
            </a:r>
          </a:p>
          <a:p>
            <a:pPr>
              <a:spcBef>
                <a:spcPts val="800"/>
              </a:spcBef>
            </a:pPr>
            <a:r>
              <a:rPr lang="cs-CZ" sz="2200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Mostní objekty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ČSN 73 6221 (</a:t>
            </a:r>
            <a:r>
              <a:rPr lang="cs-CZ" sz="2200" i="1" dirty="0">
                <a:effectLst/>
                <a:latin typeface="+mn-lt"/>
                <a:ea typeface="Calibri" panose="020F0502020204030204" pitchFamily="34" charset="0"/>
              </a:rPr>
              <a:t>řeší se samostatně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)</a:t>
            </a:r>
            <a:endParaRPr lang="cs-CZ" sz="2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cs-CZ" sz="220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Tunely</a:t>
            </a:r>
            <a:r>
              <a:rPr lang="cs-CZ" sz="2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metodický pokyn Ministerstva dopravy, který doplňuje TP 154 (</a:t>
            </a:r>
            <a:r>
              <a:rPr lang="cs-CZ" sz="2200" i="1" dirty="0">
                <a:effectLst/>
                <a:latin typeface="+mn-lt"/>
                <a:ea typeface="Calibri" panose="020F0502020204030204" pitchFamily="34" charset="0"/>
              </a:rPr>
              <a:t>řeší se samostatně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800"/>
              </a:spcBef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Zemní těleso PK</a:t>
            </a:r>
            <a:r>
              <a:rPr lang="cs-CZ" sz="2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- příloha 1 TKP 4 a TKP 30</a:t>
            </a:r>
          </a:p>
          <a:p>
            <a:pPr>
              <a:spcBef>
                <a:spcPts val="8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Odvod</a:t>
            </a:r>
            <a:r>
              <a:rPr lang="cs-CZ" sz="2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ňovací zařízení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příloha 1 TKP 3, příloha F ČSN EN 13508-2+A1</a:t>
            </a:r>
            <a:endParaRPr lang="cs-CZ" sz="22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endParaRPr lang="cs-CZ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cs-CZ" sz="2200" b="1" i="1" dirty="0">
                <a:effectLst/>
                <a:latin typeface="+mn-lt"/>
                <a:ea typeface="Calibri" panose="020F0502020204030204" pitchFamily="34" charset="0"/>
              </a:rPr>
              <a:t>Ostatní – veřejně dostupné</a:t>
            </a:r>
            <a:r>
              <a:rPr lang="cs-CZ" sz="22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>
              <a:spcBef>
                <a:spcPts val="800"/>
              </a:spcBef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Portály a </a:t>
            </a:r>
            <a:r>
              <a:rPr lang="cs-CZ" sz="2200" dirty="0" err="1">
                <a:effectLst/>
                <a:latin typeface="+mn-lt"/>
                <a:ea typeface="Calibri" panose="020F0502020204030204" pitchFamily="34" charset="0"/>
              </a:rPr>
              <a:t>poloportály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 - technický předpis ŘSD, 2021</a:t>
            </a:r>
          </a:p>
          <a:p>
            <a:pPr>
              <a:spcBef>
                <a:spcPts val="8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Požadavky na provedení a kvalitu na dálnicích a silnicích ve správě ŘSD ČR</a:t>
            </a:r>
            <a:r>
              <a:rPr lang="cs-CZ" sz="22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příklady:</a:t>
            </a:r>
          </a:p>
          <a:p>
            <a:pPr>
              <a:spcBef>
                <a:spcPts val="8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PPK – VEO: veřejné osvětlení (včetně 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údržby, </a:t>
            </a:r>
            <a:r>
              <a:rPr lang="cs-CZ" sz="2200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kontrol a revizí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   2020</a:t>
            </a:r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PPK – SVO: svodidla (včetně </a:t>
            </a:r>
            <a:r>
              <a:rPr lang="cs-CZ" sz="2200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prohlídek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údržby a oprav)   2019</a:t>
            </a:r>
            <a:endParaRPr lang="cs-CZ" sz="22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4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87016" y="548680"/>
            <a:ext cx="8856984" cy="5847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Oprávnění:</a:t>
            </a:r>
          </a:p>
          <a:p>
            <a:pPr eaLnBrk="1" hangingPunct="1">
              <a:defRPr/>
            </a:pPr>
            <a:endParaRPr lang="cs-CZ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cs-CZ" sz="22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Vozovky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oprávnění pro měření povrchových vlastností a dalších parametrů vozovek PK je vázáno na konkrétní </a:t>
            </a:r>
            <a:r>
              <a:rPr lang="cs-CZ" sz="2200" u="sng" dirty="0">
                <a:effectLst/>
                <a:latin typeface="+mn-lt"/>
                <a:ea typeface="Calibri" panose="020F0502020204030204" pitchFamily="34" charset="0"/>
              </a:rPr>
              <a:t>zařízení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, viz TP 207:</a:t>
            </a:r>
            <a:endParaRPr lang="cs-CZ" sz="2200" b="1" dirty="0">
              <a:solidFill>
                <a:schemeClr val="accent1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http://www.pjpk.cz/opravneni-zarizeni-pro-mereni-povrchovych-vlast/</a:t>
            </a:r>
            <a:endParaRPr lang="cs-CZ" u="sng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Oprávnění pro provádění diagnostického průzkumu, který již spadá do </a:t>
            </a:r>
            <a:r>
              <a:rPr lang="cs-CZ" sz="22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projektové úrovně</a:t>
            </a:r>
            <a:r>
              <a:rPr lang="cs-CZ" sz="2200" dirty="0">
                <a:latin typeface="+mn-lt"/>
                <a:ea typeface="Calibri" panose="020F0502020204030204" pitchFamily="34" charset="0"/>
              </a:rPr>
              <a:t> - s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eznam oprávněných </a:t>
            </a:r>
            <a:r>
              <a:rPr lang="cs-CZ" sz="2200" u="sng" dirty="0">
                <a:effectLst/>
                <a:latin typeface="+mn-lt"/>
                <a:ea typeface="Calibri" panose="020F0502020204030204" pitchFamily="34" charset="0"/>
              </a:rPr>
              <a:t>osob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 je uveden na adrese: </a:t>
            </a:r>
            <a:r>
              <a:rPr lang="cs-CZ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http://www.pjpk.cz/diagnosticky-pruzkum-konstrukci-vozovek/</a:t>
            </a:r>
            <a:endParaRPr lang="cs-CZ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14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2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Mosty</a:t>
            </a:r>
            <a:r>
              <a:rPr lang="cs-CZ" sz="2200" b="1" dirty="0">
                <a:latin typeface="+mn-lt"/>
              </a:rPr>
              <a:t>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seznam </a:t>
            </a:r>
            <a:r>
              <a:rPr lang="cs-CZ" sz="2200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osob</a:t>
            </a:r>
            <a:r>
              <a:rPr lang="cs-CZ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vlastnících oprávnění k výkonu běžných, hlavních a mimořádných prohlídek mostů PK je uveden na adrese: </a:t>
            </a:r>
            <a:r>
              <a:rPr lang="cs-CZ" u="sng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hlinkClick r:id="rId5"/>
              </a:rPr>
              <a:t>https://www.divypbrno.cz/</a:t>
            </a:r>
            <a:endParaRPr lang="cs-CZ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14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2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Tunely</a:t>
            </a:r>
            <a:r>
              <a:rPr lang="cs-CZ" sz="2200" b="1" dirty="0">
                <a:latin typeface="+mn-lt"/>
              </a:rPr>
              <a:t> - 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přehled oprávněných </a:t>
            </a:r>
            <a:r>
              <a:rPr lang="cs-CZ" sz="2200" u="sng" dirty="0">
                <a:effectLst/>
                <a:latin typeface="+mn-lt"/>
                <a:ea typeface="Calibri" panose="020F0502020204030204" pitchFamily="34" charset="0"/>
              </a:rPr>
              <a:t>osob</a:t>
            </a: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 je uveden na adrese: </a:t>
            </a:r>
            <a:r>
              <a:rPr lang="cs-CZ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hlinkClick r:id="rId6"/>
              </a:rPr>
              <a:t>http://www.pjpk.cz/opravneni-k-provadeni-prohlidek-tunelu/</a:t>
            </a:r>
            <a:r>
              <a:rPr lang="cs-CZ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cs-CZ" dirty="0">
              <a:effectLst/>
              <a:latin typeface="+mn-lt"/>
              <a:ea typeface="Calibri" panose="020F0502020204030204" pitchFamily="34" charset="0"/>
            </a:endParaRPr>
          </a:p>
          <a:p>
            <a:pPr eaLnBrk="1" hangingPunct="1">
              <a:defRPr/>
            </a:pPr>
            <a:endParaRPr lang="cs-CZ" sz="14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cs-CZ" sz="22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Ostatní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cs-CZ" sz="2200" dirty="0">
                <a:effectLst/>
                <a:latin typeface="+mn-lt"/>
                <a:ea typeface="Calibri" panose="020F0502020204030204" pitchFamily="34" charset="0"/>
              </a:rPr>
              <a:t>Pokud jde o vizuální prohlídku a posouzení funkčnosti bez provádění zkoušek, většinou se nevyžaduje oprávnění k provádění těchto prohlídek. </a:t>
            </a:r>
            <a:endParaRPr lang="cs-CZ" sz="22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06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87016" y="548680"/>
            <a:ext cx="8856984" cy="60465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Úroveň podrobnosti: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Úroveň podrobnosti a zpracování dat hlavní prohlídky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bude logicky vyšší na dálnicích než na PK nižších tříd.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metodice se uvádí </a:t>
            </a:r>
            <a:r>
              <a:rPr lang="cs-CZ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kategorie 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kategorie = dálnice a silnice I. tř. (správce ŘSD), místní komunikace I. třídy,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kategorie = silnice II. tř. (kraje), místní komunikace II. třídy,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kategorie = silnice III. tř. (kraje), místní komunikace III. a IV. třídy.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Pokud jsou někde </a:t>
            </a:r>
            <a:r>
              <a:rPr lang="cs-CZ" sz="2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předem známé problémy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např. z běžných prohlídek a záznamů o dopravních </a:t>
            </a:r>
            <a:r>
              <a:rPr lang="cs-CZ" sz="2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nehodách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 těmto místům věnována zvýšená pozornost.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případě prohlídky prováděné </a:t>
            </a:r>
            <a:r>
              <a:rPr lang="cs-CZ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 koncem záruční doby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větší pozornost věnuje tomu, aby byly dostatečně podrobně popsány případy, kdy nebyly splněny předepsané parametry, což se týká zejména proměnných parametrů.</a:t>
            </a:r>
          </a:p>
        </p:txBody>
      </p:sp>
    </p:spTree>
    <p:extLst>
      <p:ext uri="{BB962C8B-B14F-4D97-AF65-F5344CB8AC3E}">
        <p14:creationId xmlns:p14="http://schemas.microsoft.com/office/powerpoint/2010/main" val="1007053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13017</TotalTime>
  <Words>1615</Words>
  <Application>Microsoft Office PowerPoint</Application>
  <PresentationFormat>Předvádění na obrazovce (4:3)</PresentationFormat>
  <Paragraphs>174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Stryk</dc:creator>
  <cp:lastModifiedBy>Josef Stryk</cp:lastModifiedBy>
  <cp:revision>343</cp:revision>
  <dcterms:created xsi:type="dcterms:W3CDTF">2013-04-10T07:25:07Z</dcterms:created>
  <dcterms:modified xsi:type="dcterms:W3CDTF">2022-05-04T18:55:53Z</dcterms:modified>
</cp:coreProperties>
</file>