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5" r:id="rId3"/>
    <p:sldId id="282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300" r:id="rId16"/>
    <p:sldId id="298" r:id="rId17"/>
    <p:sldId id="299" r:id="rId18"/>
    <p:sldId id="286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B"/>
    <a:srgbClr val="658D1B"/>
    <a:srgbClr val="8246AF"/>
    <a:srgbClr val="00A9E0"/>
    <a:srgbClr val="003DA5"/>
    <a:srgbClr val="00AB8E"/>
    <a:srgbClr val="7A99AC"/>
    <a:srgbClr val="D4ECE7"/>
    <a:srgbClr val="EEF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91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7B827-01B0-40C7-BA68-3ACC7CEACCE7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BD250-9BF5-4AE8-86BD-080F3A222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40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31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4684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274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588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583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854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470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257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061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18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067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31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39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043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157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0548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817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07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15"/>
          <p:cNvSpPr>
            <a:spLocks noGrp="1"/>
          </p:cNvSpPr>
          <p:nvPr>
            <p:ph type="body" sz="quarter" idx="11" hasCustomPrompt="1"/>
          </p:nvPr>
        </p:nvSpPr>
        <p:spPr>
          <a:xfrm>
            <a:off x="896938" y="3933824"/>
            <a:ext cx="7127875" cy="12233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cs-CZ"/>
              <a:t>doplňující popis prezentace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2" hasCustomPrompt="1"/>
          </p:nvPr>
        </p:nvSpPr>
        <p:spPr>
          <a:xfrm>
            <a:off x="896938" y="5661496"/>
            <a:ext cx="50434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cs-CZ"/>
              <a:t>Autor: Jméno Příjmení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 hasCustomPrompt="1"/>
          </p:nvPr>
        </p:nvSpPr>
        <p:spPr>
          <a:xfrm>
            <a:off x="6156325" y="5661496"/>
            <a:ext cx="1871663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23" name="Nadpis 22"/>
          <p:cNvSpPr>
            <a:spLocks noGrp="1"/>
          </p:cNvSpPr>
          <p:nvPr>
            <p:ph type="title" hasCustomPrompt="1"/>
          </p:nvPr>
        </p:nvSpPr>
        <p:spPr>
          <a:xfrm>
            <a:off x="899592" y="2852936"/>
            <a:ext cx="7128792" cy="9361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cs-CZ"/>
              <a:t>HLAVNÍ NÁZEV</a:t>
            </a:r>
            <a:br>
              <a:rPr lang="cs-CZ"/>
            </a:br>
            <a:r>
              <a:rPr lang="cs-CZ"/>
              <a:t>PREZENTACE</a:t>
            </a:r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43" y="915983"/>
            <a:ext cx="4112715" cy="10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6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nadpis snímku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800" baseline="0"/>
            </a:lvl1pPr>
            <a:lvl2pPr marL="742950" indent="-28575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§"/>
              <a:defRPr sz="1800"/>
            </a:lvl4pPr>
            <a:lvl5pPr marL="2057400" indent="-228600"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cs-CZ"/>
              <a:t>Kliknutím na některou z ikon můžete vložit libovolný objekt (obrázek, graf, tabulku atd.)</a:t>
            </a:r>
          </a:p>
        </p:txBody>
      </p:sp>
    </p:spTree>
    <p:extLst>
      <p:ext uri="{BB962C8B-B14F-4D97-AF65-F5344CB8AC3E}">
        <p14:creationId xmlns:p14="http://schemas.microsoft.com/office/powerpoint/2010/main" val="24125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nadpis snímku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468313" y="1628775"/>
            <a:ext cx="3959225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  <p:sp>
        <p:nvSpPr>
          <p:cNvPr id="10" name="Zástupný symbol pro text 8"/>
          <p:cNvSpPr>
            <a:spLocks noGrp="1"/>
          </p:cNvSpPr>
          <p:nvPr>
            <p:ph type="body" sz="quarter" idx="11"/>
          </p:nvPr>
        </p:nvSpPr>
        <p:spPr>
          <a:xfrm>
            <a:off x="4716016" y="1628800"/>
            <a:ext cx="3959225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60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nadpis snímku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17705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ti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60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10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440267" y="6453397"/>
            <a:ext cx="8703733" cy="404603"/>
          </a:xfrm>
          <a:prstGeom prst="rect">
            <a:avLst/>
          </a:prstGeom>
          <a:solidFill>
            <a:srgbClr val="658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" y="6453397"/>
            <a:ext cx="404664" cy="404664"/>
          </a:xfrm>
          <a:prstGeom prst="rect">
            <a:avLst/>
          </a:prstGeom>
        </p:spPr>
      </p:pic>
      <p:sp>
        <p:nvSpPr>
          <p:cNvPr id="8" name="TextovéPole 7"/>
          <p:cNvSpPr txBox="1"/>
          <p:nvPr userDrawn="1"/>
        </p:nvSpPr>
        <p:spPr>
          <a:xfrm>
            <a:off x="467544" y="6505599"/>
            <a:ext cx="8676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Fakulta stavební</a:t>
            </a:r>
            <a:r>
              <a:rPr lang="cs-CZ" sz="1400" b="1" baseline="0">
                <a:solidFill>
                  <a:schemeClr val="bg1"/>
                </a:solidFill>
              </a:rPr>
              <a:t> </a:t>
            </a:r>
            <a:r>
              <a:rPr lang="cs-CZ" sz="1400" b="1">
                <a:solidFill>
                  <a:schemeClr val="bg1"/>
                </a:solidFill>
                <a:latin typeface="Calibri"/>
              </a:rPr>
              <a:t>• </a:t>
            </a:r>
            <a:r>
              <a:rPr lang="cs-CZ" sz="1400" b="1">
                <a:solidFill>
                  <a:schemeClr val="bg1"/>
                </a:solidFill>
              </a:rPr>
              <a:t>Vysoké </a:t>
            </a:r>
            <a:r>
              <a:rPr lang="cs-CZ" sz="1400" b="1" baseline="0">
                <a:solidFill>
                  <a:schemeClr val="bg1"/>
                </a:solidFill>
              </a:rPr>
              <a:t>učení technické v Brně</a:t>
            </a:r>
            <a:endParaRPr lang="cs-CZ" sz="1400" b="1" u="sn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2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54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Využití R-materiálu</a:t>
            </a:r>
            <a:endParaRPr lang="cs-CZ" sz="3200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66D993-F573-40FA-85D4-558D2AED8C39}"/>
              </a:ext>
            </a:extLst>
          </p:cNvPr>
          <p:cNvSpPr txBox="1"/>
          <p:nvPr/>
        </p:nvSpPr>
        <p:spPr>
          <a:xfrm>
            <a:off x="-4401" y="77341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000" dirty="0">
                <a:latin typeface="+mj-lt"/>
              </a:rPr>
              <a:t>Použití R-materiálu pro vysprávky - nevyhovující dle normy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2E7414-7BDA-57E4-939F-F215117D3B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t="15289" r="35866" b="9836"/>
          <a:stretch/>
        </p:blipFill>
        <p:spPr bwMode="auto">
          <a:xfrm>
            <a:off x="1267594" y="1292860"/>
            <a:ext cx="2800350" cy="21596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C44229-6520-5424-2003-B890A4FE37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t="4857" r="23043"/>
          <a:stretch/>
        </p:blipFill>
        <p:spPr bwMode="auto">
          <a:xfrm>
            <a:off x="5076056" y="1292860"/>
            <a:ext cx="2800350" cy="21596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D80933-82F9-1423-EE77-29712CC570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2" t="10106" r="26593" b="4873"/>
          <a:stretch/>
        </p:blipFill>
        <p:spPr bwMode="auto">
          <a:xfrm>
            <a:off x="1267594" y="3836635"/>
            <a:ext cx="2800350" cy="21596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Obsah obrázku země, kámen&#10;&#10;Popis byl vytvořen automaticky">
            <a:extLst>
              <a:ext uri="{FF2B5EF4-FFF2-40B4-BE49-F238E27FC236}">
                <a16:creationId xmlns:a16="http://schemas.microsoft.com/office/drawing/2014/main" id="{66B4D3CC-1A00-D5F0-A75D-13EBA485B3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3800" r="22595"/>
          <a:stretch/>
        </p:blipFill>
        <p:spPr>
          <a:xfrm>
            <a:off x="5076057" y="3836270"/>
            <a:ext cx="2800349" cy="216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472D11-A479-256D-3FDF-210463A55352}"/>
              </a:ext>
            </a:extLst>
          </p:cNvPr>
          <p:cNvSpPr txBox="1"/>
          <p:nvPr/>
        </p:nvSpPr>
        <p:spPr>
          <a:xfrm>
            <a:off x="1331506" y="3466938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Pokládka – 18. 04. 2019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CABB30B-F2E1-2786-80DE-BB00AD523066}"/>
              </a:ext>
            </a:extLst>
          </p:cNvPr>
          <p:cNvSpPr txBox="1"/>
          <p:nvPr/>
        </p:nvSpPr>
        <p:spPr>
          <a:xfrm>
            <a:off x="5076056" y="3466938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 1 měsíci - 14. 05. 2019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9DEFF29-5A77-FD2F-B23E-62040224EE7F}"/>
              </a:ext>
            </a:extLst>
          </p:cNvPr>
          <p:cNvSpPr txBox="1"/>
          <p:nvPr/>
        </p:nvSpPr>
        <p:spPr>
          <a:xfrm>
            <a:off x="1312269" y="5991952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 1 roce – 27. 05. 2020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EF24C94-D76B-6B89-CAB9-BE303F3CCDE0}"/>
              </a:ext>
            </a:extLst>
          </p:cNvPr>
          <p:cNvSpPr txBox="1"/>
          <p:nvPr/>
        </p:nvSpPr>
        <p:spPr>
          <a:xfrm>
            <a:off x="5037375" y="5991952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 3 letech – 28. 04. 2022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44DCFBC-E928-F363-4DDC-163F278C2BA6}"/>
              </a:ext>
            </a:extLst>
          </p:cNvPr>
          <p:cNvSpPr txBox="1"/>
          <p:nvPr/>
        </p:nvSpPr>
        <p:spPr>
          <a:xfrm>
            <a:off x="4067944" y="3266884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50 % R-mat</a:t>
            </a:r>
          </a:p>
        </p:txBody>
      </p:sp>
    </p:spTree>
    <p:extLst>
      <p:ext uri="{BB962C8B-B14F-4D97-AF65-F5344CB8AC3E}">
        <p14:creationId xmlns:p14="http://schemas.microsoft.com/office/powerpoint/2010/main" val="4259594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Využití R-materiálu</a:t>
            </a:r>
            <a:endParaRPr lang="cs-CZ" sz="3200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66D993-F573-40FA-85D4-558D2AED8C39}"/>
              </a:ext>
            </a:extLst>
          </p:cNvPr>
          <p:cNvSpPr txBox="1"/>
          <p:nvPr/>
        </p:nvSpPr>
        <p:spPr>
          <a:xfrm>
            <a:off x="-4401" y="908720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000" dirty="0">
                <a:latin typeface="+mj-lt"/>
              </a:rPr>
              <a:t>Použití R-materiálu pro asfaltovou směs – dle platných norem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drcení frézovaného materiálu a třídění R-materiálu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vyšší důraz na kvalitu R-materiálu (stárnutí, penetrace,…)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zastřešené skládkování R-materiálu (jemnějších frakcí)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přídavné předehřívání R-materiálu (135 °C)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homogenita R-materiálu (typ pojiva, směsi a vrstvy)</a:t>
            </a:r>
          </a:p>
          <a:p>
            <a:pPr lvl="1"/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3390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Využití R-materiálu</a:t>
            </a:r>
            <a:endParaRPr lang="cs-CZ" sz="3200" dirty="0"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32F6FB-1838-36E1-BB86-B58886140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377" y="773415"/>
            <a:ext cx="6129245" cy="558779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4636861-C275-921F-1EEB-47E0AE59D6A7}"/>
              </a:ext>
            </a:extLst>
          </p:cNvPr>
          <p:cNvSpPr txBox="1"/>
          <p:nvPr/>
        </p:nvSpPr>
        <p:spPr>
          <a:xfrm>
            <a:off x="7740352" y="3212976"/>
            <a:ext cx="1210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40 až 75 !</a:t>
            </a:r>
          </a:p>
          <a:p>
            <a:endParaRPr lang="cs-CZ" sz="500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45 až 57 !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34654475-5A30-28F9-1C10-D17FEF462A98}"/>
              </a:ext>
            </a:extLst>
          </p:cNvPr>
          <p:cNvCxnSpPr/>
          <p:nvPr/>
        </p:nvCxnSpPr>
        <p:spPr>
          <a:xfrm>
            <a:off x="5220072" y="3419475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22544AB5-147B-1405-FA6A-D2BFDAD741A2}"/>
              </a:ext>
            </a:extLst>
          </p:cNvPr>
          <p:cNvCxnSpPr/>
          <p:nvPr/>
        </p:nvCxnSpPr>
        <p:spPr>
          <a:xfrm>
            <a:off x="5220072" y="3745607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C21F227-DDAA-E0AB-3E19-BF27101F0631}"/>
              </a:ext>
            </a:extLst>
          </p:cNvPr>
          <p:cNvSpPr txBox="1"/>
          <p:nvPr/>
        </p:nvSpPr>
        <p:spPr>
          <a:xfrm>
            <a:off x="0" y="2890391"/>
            <a:ext cx="1507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35 % R-mat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7BC131B-047B-D921-8D14-263FF896B3CA}"/>
              </a:ext>
            </a:extLst>
          </p:cNvPr>
          <p:cNvSpPr txBox="1"/>
          <p:nvPr/>
        </p:nvSpPr>
        <p:spPr>
          <a:xfrm>
            <a:off x="7619910" y="287796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ČSN 73 6141</a:t>
            </a:r>
          </a:p>
        </p:txBody>
      </p:sp>
    </p:spTree>
    <p:extLst>
      <p:ext uri="{BB962C8B-B14F-4D97-AF65-F5344CB8AC3E}">
        <p14:creationId xmlns:p14="http://schemas.microsoft.com/office/powerpoint/2010/main" val="3251677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Potřebná technologie</a:t>
            </a:r>
            <a:endParaRPr lang="cs-CZ" sz="3200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66D993-F573-40FA-85D4-558D2AED8C39}"/>
              </a:ext>
            </a:extLst>
          </p:cNvPr>
          <p:cNvSpPr txBox="1"/>
          <p:nvPr/>
        </p:nvSpPr>
        <p:spPr>
          <a:xfrm>
            <a:off x="-4401" y="90872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000" dirty="0">
                <a:latin typeface="+mj-lt"/>
              </a:rPr>
              <a:t>≤ 25 % R-mat v asfaltové směsi – standardní obalovna</a:t>
            </a:r>
          </a:p>
          <a:p>
            <a:pPr lvl="1"/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813DA3-84EA-C570-EE2A-90A8ACB7BC8A}"/>
              </a:ext>
            </a:extLst>
          </p:cNvPr>
          <p:cNvSpPr txBox="1"/>
          <p:nvPr/>
        </p:nvSpPr>
        <p:spPr>
          <a:xfrm>
            <a:off x="-4401" y="165957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000" dirty="0">
                <a:latin typeface="+mj-lt"/>
              </a:rPr>
              <a:t>&gt; 25 % R-mat v asfaltové směsi – paralelní buben</a:t>
            </a:r>
          </a:p>
        </p:txBody>
      </p:sp>
      <p:pic>
        <p:nvPicPr>
          <p:cNvPr id="5" name="Obrázek 4" descr="Benninghoven">
            <a:extLst>
              <a:ext uri="{FF2B5EF4-FFF2-40B4-BE49-F238E27FC236}">
                <a16:creationId xmlns:a16="http://schemas.microsoft.com/office/drawing/2014/main" id="{C17F7694-8F61-1721-C0FF-7553E8F98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874" y="2276872"/>
            <a:ext cx="5759450" cy="38373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7" name="Šipka: doleva 6">
            <a:extLst>
              <a:ext uri="{FF2B5EF4-FFF2-40B4-BE49-F238E27FC236}">
                <a16:creationId xmlns:a16="http://schemas.microsoft.com/office/drawing/2014/main" id="{8CF349D3-DD4B-9BAA-D70B-B313A2D22876}"/>
              </a:ext>
            </a:extLst>
          </p:cNvPr>
          <p:cNvSpPr/>
          <p:nvPr/>
        </p:nvSpPr>
        <p:spPr>
          <a:xfrm rot="20259172">
            <a:off x="4570579" y="2581203"/>
            <a:ext cx="2376264" cy="485045"/>
          </a:xfrm>
          <a:prstGeom prst="leftArrow">
            <a:avLst>
              <a:gd name="adj1" fmla="val 33590"/>
              <a:gd name="adj2" fmla="val 1314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259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Ekonomické shrnutí</a:t>
            </a:r>
            <a:endParaRPr lang="cs-CZ" sz="3200" dirty="0"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67FFD1A-C0D1-C067-5B3B-96A50E06E5A3}"/>
              </a:ext>
            </a:extLst>
          </p:cNvPr>
          <p:cNvSpPr txBox="1"/>
          <p:nvPr/>
        </p:nvSpPr>
        <p:spPr>
          <a:xfrm>
            <a:off x="-4401" y="908720"/>
            <a:ext cx="914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000" u="sng" dirty="0">
                <a:latin typeface="+mj-lt"/>
              </a:rPr>
              <a:t>Materiálové náklady na S 9,5 tloušťka 50 mm, délka 1 km</a:t>
            </a:r>
          </a:p>
          <a:p>
            <a:pPr lvl="1"/>
            <a:endParaRPr lang="cs-CZ" sz="2000" dirty="0">
              <a:latin typeface="+mj-lt"/>
            </a:endParaRPr>
          </a:p>
          <a:p>
            <a:pPr lvl="1"/>
            <a:r>
              <a:rPr lang="cs-CZ" sz="2000" dirty="0">
                <a:solidFill>
                  <a:srgbClr val="FF0000"/>
                </a:solidFill>
                <a:latin typeface="+mj-lt"/>
              </a:rPr>
              <a:t>Asfaltová směs pro obrusnou vrstvu s 35 % R-materiálu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cca </a:t>
            </a:r>
            <a:r>
              <a:rPr lang="cs-CZ" sz="2000" u="sng" dirty="0">
                <a:latin typeface="+mj-lt"/>
              </a:rPr>
              <a:t>568 000 Kč</a:t>
            </a:r>
            <a:r>
              <a:rPr lang="cs-CZ" sz="2000" dirty="0">
                <a:latin typeface="+mj-lt"/>
              </a:rPr>
              <a:t> (565 Kč/t asfaltové směsi)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263 000 Kč za asfaltové pojivo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58 000 Kč za R-materiál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247 000 Kč za kamenivo</a:t>
            </a:r>
          </a:p>
          <a:p>
            <a:pPr lvl="1"/>
            <a:endParaRPr lang="cs-CZ" sz="2000" dirty="0">
              <a:latin typeface="+mj-lt"/>
            </a:endParaRPr>
          </a:p>
          <a:p>
            <a:pPr lvl="1"/>
            <a:r>
              <a:rPr lang="cs-CZ" sz="2000" dirty="0">
                <a:solidFill>
                  <a:srgbClr val="FF0000"/>
                </a:solidFill>
                <a:latin typeface="+mj-lt"/>
              </a:rPr>
              <a:t>Asfaltová směs ACO 11+ bez R-materiálu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Cca </a:t>
            </a:r>
            <a:r>
              <a:rPr lang="cs-CZ" sz="2000" u="sng" dirty="0">
                <a:latin typeface="+mj-lt"/>
              </a:rPr>
              <a:t>695 000 Kč</a:t>
            </a:r>
            <a:r>
              <a:rPr lang="cs-CZ" sz="2000" dirty="0">
                <a:latin typeface="+mj-lt"/>
              </a:rPr>
              <a:t> (689 Kč/t asfaltové směsi)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386 000 Kč za asfaltové pojivo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309 000 Kč za kamenivo</a:t>
            </a:r>
          </a:p>
          <a:p>
            <a:pPr lvl="1"/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  <a:p>
            <a:pPr lvl="1"/>
            <a:r>
              <a:rPr lang="cs-CZ" sz="2000" dirty="0">
                <a:latin typeface="+mj-lt"/>
              </a:rPr>
              <a:t>Rozdíl cen je cca </a:t>
            </a:r>
            <a:r>
              <a:rPr lang="cs-CZ" sz="2000" u="sng" dirty="0">
                <a:latin typeface="+mj-lt"/>
              </a:rPr>
              <a:t>20 %</a:t>
            </a:r>
            <a:r>
              <a:rPr lang="cs-CZ" sz="2000" dirty="0">
                <a:latin typeface="+mj-lt"/>
              </a:rPr>
              <a:t>.</a:t>
            </a:r>
          </a:p>
          <a:p>
            <a:pPr lvl="1"/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  <a:p>
            <a:pPr lvl="1"/>
            <a:r>
              <a:rPr lang="cs-CZ" sz="2000" dirty="0">
                <a:latin typeface="+mj-lt"/>
              </a:rPr>
              <a:t>Cena je orientační neobsahuje mzdy, režie ani zisk.</a:t>
            </a:r>
          </a:p>
          <a:p>
            <a:pPr lvl="1"/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0890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Technologická kázeň</a:t>
            </a:r>
            <a:endParaRPr lang="cs-CZ" sz="3200" dirty="0">
              <a:latin typeface="+mj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28919E6-F881-E53E-76B9-11999E5411DD}"/>
              </a:ext>
            </a:extLst>
          </p:cNvPr>
          <p:cNvSpPr txBox="1"/>
          <p:nvPr/>
        </p:nvSpPr>
        <p:spPr>
          <a:xfrm>
            <a:off x="-4401" y="908720"/>
            <a:ext cx="9144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400" dirty="0">
                <a:solidFill>
                  <a:schemeClr val="accent2"/>
                </a:solidFill>
                <a:latin typeface="+mj-lt"/>
              </a:rPr>
              <a:t>		</a:t>
            </a:r>
          </a:p>
          <a:p>
            <a:pPr lvl="1"/>
            <a:r>
              <a:rPr lang="cs-CZ" sz="4800" dirty="0">
                <a:solidFill>
                  <a:schemeClr val="accent2"/>
                </a:solidFill>
                <a:latin typeface="+mj-lt"/>
              </a:rPr>
              <a:t>		3 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</p:txBody>
      </p:sp>
      <p:pic>
        <p:nvPicPr>
          <p:cNvPr id="1028" name="Picture 4" descr="Pokládka asfaltové směsi v Liberci 5. prosince za teploty 0 stupňů. Foto: Jan Sůra">
            <a:extLst>
              <a:ext uri="{FF2B5EF4-FFF2-40B4-BE49-F238E27FC236}">
                <a16:creationId xmlns:a16="http://schemas.microsoft.com/office/drawing/2014/main" id="{780C0DF6-1B6B-E51D-1B9B-AC50E69CA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77" y="431331"/>
            <a:ext cx="4160000" cy="23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F09B435-4927-EAE3-F60F-F3F5C2624D67}"/>
              </a:ext>
            </a:extLst>
          </p:cNvPr>
          <p:cNvSpPr txBox="1"/>
          <p:nvPr/>
        </p:nvSpPr>
        <p:spPr>
          <a:xfrm>
            <a:off x="6334119" y="2835228"/>
            <a:ext cx="117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Teplota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87E5CA5-7745-BBA9-974D-76D6520207E1}"/>
              </a:ext>
            </a:extLst>
          </p:cNvPr>
          <p:cNvSpPr txBox="1"/>
          <p:nvPr/>
        </p:nvSpPr>
        <p:spPr>
          <a:xfrm>
            <a:off x="1873777" y="4319997"/>
            <a:ext cx="69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Tlak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448BBB1-CC0A-4D96-BDAA-BF42F5CEF576}"/>
              </a:ext>
            </a:extLst>
          </p:cNvPr>
          <p:cNvSpPr txBox="1"/>
          <p:nvPr/>
        </p:nvSpPr>
        <p:spPr>
          <a:xfrm>
            <a:off x="6346813" y="5890107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Těsnění</a:t>
            </a:r>
            <a:endParaRPr lang="cs-CZ" b="1" dirty="0"/>
          </a:p>
        </p:txBody>
      </p:sp>
      <p:pic>
        <p:nvPicPr>
          <p:cNvPr id="5" name="Obrázek 4" descr="Obsah obrázku kámen&#10;&#10;Popis byl vytvořen automaticky">
            <a:extLst>
              <a:ext uri="{FF2B5EF4-FFF2-40B4-BE49-F238E27FC236}">
                <a16:creationId xmlns:a16="http://schemas.microsoft.com/office/drawing/2014/main" id="{145CA929-8C7A-61CE-DBE8-80CDD87A22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13736" r="2103" b="14565"/>
          <a:stretch/>
        </p:blipFill>
        <p:spPr>
          <a:xfrm>
            <a:off x="141124" y="1935273"/>
            <a:ext cx="4160000" cy="234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id="{4461766F-C603-E78B-C58E-E970E20F9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12307" r="3347" b="18081"/>
          <a:stretch/>
        </p:blipFill>
        <p:spPr bwMode="auto">
          <a:xfrm>
            <a:off x="4842877" y="3550107"/>
            <a:ext cx="4160000" cy="23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86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Technologická kázeň</a:t>
            </a:r>
            <a:endParaRPr lang="cs-CZ" sz="3200" dirty="0">
              <a:latin typeface="+mj-lt"/>
            </a:endParaRPr>
          </a:p>
        </p:txBody>
      </p:sp>
      <p:pic>
        <p:nvPicPr>
          <p:cNvPr id="4" name="Obrázek 3" descr="Obsah obrázku exteriér, kámen&#10;&#10;Popis byl vytvořen automaticky">
            <a:extLst>
              <a:ext uri="{FF2B5EF4-FFF2-40B4-BE49-F238E27FC236}">
                <a16:creationId xmlns:a16="http://schemas.microsoft.com/office/drawing/2014/main" id="{960654AE-EF39-3CFA-6482-64C06DCBFA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t="20601" r="27" b="6600"/>
          <a:stretch/>
        </p:blipFill>
        <p:spPr>
          <a:xfrm>
            <a:off x="179512" y="901782"/>
            <a:ext cx="6167273" cy="252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6" name="Obrázek 5" descr="Obsah obrázku země, kámen&#10;&#10;Popis byl vytvořen automaticky">
            <a:extLst>
              <a:ext uri="{FF2B5EF4-FFF2-40B4-BE49-F238E27FC236}">
                <a16:creationId xmlns:a16="http://schemas.microsoft.com/office/drawing/2014/main" id="{C0F2DC6F-0FE8-6DC4-CC5F-833970AC95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19201" r="8554" b="16400"/>
          <a:stretch/>
        </p:blipFill>
        <p:spPr>
          <a:xfrm>
            <a:off x="179511" y="3717312"/>
            <a:ext cx="6167274" cy="252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158A327-A415-37A4-16DF-A1DEB42A90B6}"/>
              </a:ext>
            </a:extLst>
          </p:cNvPr>
          <p:cNvSpPr txBox="1"/>
          <p:nvPr/>
        </p:nvSpPr>
        <p:spPr>
          <a:xfrm>
            <a:off x="5935752" y="1653950"/>
            <a:ext cx="3203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000" dirty="0">
                <a:latin typeface="+mj-lt"/>
              </a:rPr>
              <a:t>Zalitá vysprávka se spojovacím postřikem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5419699-BD7A-3296-7006-3EF5AF57F73A}"/>
              </a:ext>
            </a:extLst>
          </p:cNvPr>
          <p:cNvSpPr txBox="1"/>
          <p:nvPr/>
        </p:nvSpPr>
        <p:spPr>
          <a:xfrm>
            <a:off x="5935751" y="4315592"/>
            <a:ext cx="3203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000" dirty="0">
                <a:latin typeface="+mj-lt"/>
              </a:rPr>
              <a:t>Vysprávka bez zálivky a spojovacího postřiku</a:t>
            </a:r>
          </a:p>
        </p:txBody>
      </p:sp>
    </p:spTree>
    <p:extLst>
      <p:ext uri="{BB962C8B-B14F-4D97-AF65-F5344CB8AC3E}">
        <p14:creationId xmlns:p14="http://schemas.microsoft.com/office/powerpoint/2010/main" val="1295754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Závěr</a:t>
            </a:r>
            <a:endParaRPr lang="cs-CZ" sz="3200" dirty="0"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67FFD1A-C0D1-C067-5B3B-96A50E06E5A3}"/>
              </a:ext>
            </a:extLst>
          </p:cNvPr>
          <p:cNvSpPr txBox="1"/>
          <p:nvPr/>
        </p:nvSpPr>
        <p:spPr>
          <a:xfrm>
            <a:off x="-4401" y="90872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R-materiál není odpad, ale stavební materiál.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Vhodný nejen do podkladních vrstev, ale především do </a:t>
            </a:r>
            <a:r>
              <a:rPr lang="cs-CZ" sz="2000" u="sng" dirty="0">
                <a:latin typeface="+mj-lt"/>
              </a:rPr>
              <a:t>asfaltových směsí</a:t>
            </a:r>
            <a:r>
              <a:rPr lang="cs-CZ" sz="2000" dirty="0">
                <a:latin typeface="+mj-lt"/>
              </a:rPr>
              <a:t>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Nutnost krytého skládkování.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Důležitá kontrola parametrů R-materiálu (pozor na dehet).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Cenová úspora při použití asfaltových směsí s</a:t>
            </a:r>
            <a:br>
              <a:rPr lang="cs-CZ" sz="2000" dirty="0">
                <a:latin typeface="+mj-lt"/>
              </a:rPr>
            </a:br>
            <a:r>
              <a:rPr lang="cs-CZ" sz="2000" dirty="0">
                <a:latin typeface="+mj-lt"/>
              </a:rPr>
              <a:t>R-materiálem.</a:t>
            </a:r>
          </a:p>
        </p:txBody>
      </p:sp>
    </p:spTree>
    <p:extLst>
      <p:ext uri="{BB962C8B-B14F-4D97-AF65-F5344CB8AC3E}">
        <p14:creationId xmlns:p14="http://schemas.microsoft.com/office/powerpoint/2010/main" val="4149399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41277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latin typeface="+mj-lt"/>
              </a:rPr>
              <a:t>Děkuji Vám</a:t>
            </a:r>
          </a:p>
          <a:p>
            <a:pPr algn="ctr"/>
            <a:r>
              <a:rPr lang="cs-CZ" sz="4000" b="1" dirty="0">
                <a:latin typeface="+mj-lt"/>
              </a:rPr>
              <a:t>za pozornost.</a:t>
            </a:r>
          </a:p>
          <a:p>
            <a:pPr algn="ctr"/>
            <a:endParaRPr lang="cs-CZ" sz="4000" b="1" dirty="0">
              <a:latin typeface="+mj-lt"/>
            </a:endParaRPr>
          </a:p>
          <a:p>
            <a:pPr algn="ctr"/>
            <a:endParaRPr lang="cs-CZ" sz="4000" b="1" dirty="0">
              <a:latin typeface="+mj-lt"/>
            </a:endParaRPr>
          </a:p>
          <a:p>
            <a:pPr algn="ctr"/>
            <a:endParaRPr lang="cs-CZ" sz="4000" b="1" dirty="0">
              <a:latin typeface="+mj-lt"/>
            </a:endParaRPr>
          </a:p>
          <a:p>
            <a:pPr algn="ctr"/>
            <a:endParaRPr lang="cs-CZ" sz="4000" dirty="0">
              <a:latin typeface="+mj-lt"/>
            </a:endParaRP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1AEA619-B9CD-F101-3EEC-AB9D0C9B0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3429000"/>
            <a:ext cx="7020272" cy="183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15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>
          <a:xfrm>
            <a:off x="896938" y="3933056"/>
            <a:ext cx="7127875" cy="1223367"/>
          </a:xfrm>
        </p:spPr>
        <p:txBody>
          <a:bodyPr/>
          <a:lstStyle/>
          <a:p>
            <a:r>
              <a:rPr lang="cs-CZ" b="1" dirty="0"/>
              <a:t>Ústav pozemních komunikací, FAST VUT v Brně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b="1" dirty="0"/>
              <a:t>Ing. Karel Spies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5652121" y="5661496"/>
            <a:ext cx="2375868" cy="431800"/>
          </a:xfrm>
        </p:spPr>
        <p:txBody>
          <a:bodyPr/>
          <a:lstStyle/>
          <a:p>
            <a:r>
              <a:rPr lang="cs-CZ" b="1" dirty="0"/>
              <a:t>04. 05. 2022, Hnanice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96021" y="2456892"/>
            <a:ext cx="7128792" cy="936104"/>
          </a:xfrm>
        </p:spPr>
        <p:txBody>
          <a:bodyPr/>
          <a:lstStyle/>
          <a:p>
            <a:r>
              <a:rPr lang="cs-CZ" dirty="0"/>
              <a:t>Využití asfaltového frézovaného recyklátu do asfaltových směsí pro opravy a údržbu vozovek</a:t>
            </a:r>
          </a:p>
        </p:txBody>
      </p:sp>
    </p:spTree>
    <p:extLst>
      <p:ext uri="{BB962C8B-B14F-4D97-AF65-F5344CB8AC3E}">
        <p14:creationId xmlns:p14="http://schemas.microsoft.com/office/powerpoint/2010/main" val="3388467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	Obsah</a:t>
            </a:r>
            <a:endParaRPr lang="cs-CZ" sz="3200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66D993-F573-40FA-85D4-558D2AED8C39}"/>
              </a:ext>
            </a:extLst>
          </p:cNvPr>
          <p:cNvSpPr txBox="1"/>
          <p:nvPr/>
        </p:nvSpPr>
        <p:spPr>
          <a:xfrm>
            <a:off x="-6741" y="927435"/>
            <a:ext cx="9144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Úvod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Dosavadní zkušenosti s R-materiálem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Využití R-materiálu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Potřebné technologické vybavení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Ekonomické shrnutí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Technologická kázeň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Závěr</a:t>
            </a:r>
          </a:p>
          <a:p>
            <a:pPr lvl="1"/>
            <a:endParaRPr lang="cs-CZ" sz="2000" dirty="0">
              <a:latin typeface="+mj-lt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885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+mj-lt"/>
              </a:rPr>
              <a:t>	</a:t>
            </a:r>
            <a:r>
              <a:rPr lang="cs-CZ" sz="3200" b="1" dirty="0">
                <a:latin typeface="+mj-lt"/>
              </a:rPr>
              <a:t>Úvod</a:t>
            </a:r>
            <a:endParaRPr lang="cs-CZ" sz="4000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66D993-F573-40FA-85D4-558D2AED8C39}"/>
              </a:ext>
            </a:extLst>
          </p:cNvPr>
          <p:cNvSpPr txBox="1"/>
          <p:nvPr/>
        </p:nvSpPr>
        <p:spPr>
          <a:xfrm>
            <a:off x="6741" y="910242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cs-CZ" sz="2000" dirty="0">
                <a:latin typeface="+mj-lt"/>
              </a:rPr>
              <a:t>Frézovaný recyklát (frézovaná balená)</a:t>
            </a:r>
          </a:p>
          <a:p>
            <a:pPr lvl="1"/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  <a:p>
            <a:pPr lvl="1"/>
            <a:endParaRPr lang="cs-CZ" sz="2000" dirty="0">
              <a:latin typeface="+mj-lt"/>
            </a:endParaRPr>
          </a:p>
          <a:p>
            <a:pPr marL="0" lvl="1" algn="ctr"/>
            <a:r>
              <a:rPr lang="cs-CZ" sz="2000" dirty="0">
                <a:latin typeface="+mj-lt"/>
              </a:rPr>
              <a:t>R-materiál</a:t>
            </a:r>
          </a:p>
          <a:p>
            <a:pPr lvl="1"/>
            <a:endParaRPr lang="cs-CZ" sz="2000" dirty="0">
              <a:latin typeface="+mj-lt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1BCC53-77A9-535A-3FD0-F8A123F04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r="3347"/>
          <a:stretch/>
        </p:blipFill>
        <p:spPr bwMode="auto">
          <a:xfrm>
            <a:off x="2156130" y="1300207"/>
            <a:ext cx="4831741" cy="23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sah obrázku budova, exteriér, beton, cement&#10;&#10;Popis byl vytvořen automaticky">
            <a:extLst>
              <a:ext uri="{FF2B5EF4-FFF2-40B4-BE49-F238E27FC236}">
                <a16:creationId xmlns:a16="http://schemas.microsoft.com/office/drawing/2014/main" id="{59A66579-16B0-9DBC-E88A-4382127C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4030171"/>
            <a:ext cx="4831740" cy="23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141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Dosavadní zkušenosti</a:t>
            </a:r>
            <a:endParaRPr lang="cs-CZ" sz="3200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66D993-F573-40FA-85D4-558D2AED8C39}"/>
              </a:ext>
            </a:extLst>
          </p:cNvPr>
          <p:cNvSpPr txBox="1"/>
          <p:nvPr/>
        </p:nvSpPr>
        <p:spPr>
          <a:xfrm>
            <a:off x="-4401" y="90872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cs-CZ" sz="2000" dirty="0">
                <a:latin typeface="+mj-lt"/>
              </a:rPr>
              <a:t>Frézovaná balená jako nezpevněná krajnice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0DA423-215D-C462-AFC1-1C174AC92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/>
          <a:stretch/>
        </p:blipFill>
        <p:spPr bwMode="auto">
          <a:xfrm>
            <a:off x="1330451" y="1616606"/>
            <a:ext cx="6474296" cy="42739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481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Dosavadní zkušenosti</a:t>
            </a:r>
            <a:endParaRPr lang="cs-CZ" sz="3200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66D993-F573-40FA-85D4-558D2AED8C39}"/>
              </a:ext>
            </a:extLst>
          </p:cNvPr>
          <p:cNvSpPr txBox="1"/>
          <p:nvPr/>
        </p:nvSpPr>
        <p:spPr>
          <a:xfrm>
            <a:off x="-4401" y="90872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 startAt="2"/>
            </a:pPr>
            <a:r>
              <a:rPr lang="cs-CZ" sz="2000" dirty="0">
                <a:latin typeface="+mj-lt"/>
              </a:rPr>
              <a:t>Frézovaná balená jako (podkladní) vrstva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3C42369-1045-D4AB-DD2A-159597C7A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14711"/>
          <a:stretch/>
        </p:blipFill>
        <p:spPr bwMode="auto">
          <a:xfrm>
            <a:off x="1331199" y="1616606"/>
            <a:ext cx="6472800" cy="4273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354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Dosavadní zkušenosti</a:t>
            </a:r>
            <a:endParaRPr lang="cs-CZ" sz="3200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66D993-F573-40FA-85D4-558D2AED8C39}"/>
              </a:ext>
            </a:extLst>
          </p:cNvPr>
          <p:cNvSpPr txBox="1"/>
          <p:nvPr/>
        </p:nvSpPr>
        <p:spPr>
          <a:xfrm>
            <a:off x="-4401" y="90872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 startAt="3"/>
            </a:pPr>
            <a:r>
              <a:rPr lang="cs-CZ" sz="2000" dirty="0">
                <a:latin typeface="+mj-lt"/>
              </a:rPr>
              <a:t>Frézovaný recyklát / R-materiál jako stmelená vrstva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</p:txBody>
      </p:sp>
      <p:pic>
        <p:nvPicPr>
          <p:cNvPr id="6" name="Obrázek 5" descr="Obsah obrázku země, exteriér, zemědělský stroj, špína&#10;&#10;Popis byl vytvořen automaticky">
            <a:extLst>
              <a:ext uri="{FF2B5EF4-FFF2-40B4-BE49-F238E27FC236}">
                <a16:creationId xmlns:a16="http://schemas.microsoft.com/office/drawing/2014/main" id="{38EFC073-10E9-7552-DC3A-3EE671DA5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00" y="1616606"/>
            <a:ext cx="7596800" cy="4273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4674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Dosavadní zkušenosti</a:t>
            </a:r>
            <a:endParaRPr lang="cs-CZ" sz="3200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66D993-F573-40FA-85D4-558D2AED8C39}"/>
              </a:ext>
            </a:extLst>
          </p:cNvPr>
          <p:cNvSpPr txBox="1"/>
          <p:nvPr/>
        </p:nvSpPr>
        <p:spPr>
          <a:xfrm>
            <a:off x="-4401" y="90872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 startAt="4"/>
            </a:pPr>
            <a:r>
              <a:rPr lang="cs-CZ" sz="2000" dirty="0">
                <a:latin typeface="+mj-lt"/>
              </a:rPr>
              <a:t>R-materiál jako součást asfaltové směsi - vysprávka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7A7221-C921-6B73-EA02-DDDCB05884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t="15289" r="35866" b="9836"/>
          <a:stretch/>
        </p:blipFill>
        <p:spPr bwMode="auto">
          <a:xfrm>
            <a:off x="1801532" y="1616606"/>
            <a:ext cx="5540936" cy="4273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210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401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Dosavadní zkušenosti</a:t>
            </a:r>
            <a:endParaRPr lang="cs-CZ" sz="3200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66D993-F573-40FA-85D4-558D2AED8C39}"/>
              </a:ext>
            </a:extLst>
          </p:cNvPr>
          <p:cNvSpPr txBox="1"/>
          <p:nvPr/>
        </p:nvSpPr>
        <p:spPr>
          <a:xfrm>
            <a:off x="-4401" y="90872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 startAt="5"/>
            </a:pPr>
            <a:r>
              <a:rPr lang="cs-CZ" sz="2000" dirty="0">
                <a:latin typeface="+mj-lt"/>
              </a:rPr>
              <a:t>R-materiál jako součást asfaltové směsi - vrstva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</p:txBody>
      </p:sp>
      <p:pic>
        <p:nvPicPr>
          <p:cNvPr id="9" name="Obrázek 8" descr="Obsah obrázku scéna, směr, silnice, exteriér&#10;&#10;Popis byl vytvořen automaticky">
            <a:extLst>
              <a:ext uri="{FF2B5EF4-FFF2-40B4-BE49-F238E27FC236}">
                <a16:creationId xmlns:a16="http://schemas.microsoft.com/office/drawing/2014/main" id="{37F56442-95F0-0D25-C0A8-57BAC4224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2"/>
          <a:stretch/>
        </p:blipFill>
        <p:spPr>
          <a:xfrm>
            <a:off x="1801800" y="1616606"/>
            <a:ext cx="5540400" cy="4273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28826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VUT">
      <a:dk1>
        <a:srgbClr val="000000"/>
      </a:dk1>
      <a:lt1>
        <a:srgbClr val="FFFFFF"/>
      </a:lt1>
      <a:dk2>
        <a:srgbClr val="595959"/>
      </a:dk2>
      <a:lt2>
        <a:srgbClr val="F1F5F5"/>
      </a:lt2>
      <a:accent1>
        <a:srgbClr val="C00000"/>
      </a:accent1>
      <a:accent2>
        <a:srgbClr val="FF0000"/>
      </a:accent2>
      <a:accent3>
        <a:srgbClr val="FFC000"/>
      </a:accent3>
      <a:accent4>
        <a:srgbClr val="FFFF00"/>
      </a:accent4>
      <a:accent5>
        <a:srgbClr val="B0F0C1"/>
      </a:accent5>
      <a:accent6>
        <a:srgbClr val="92CDDC"/>
      </a:accent6>
      <a:hlink>
        <a:srgbClr val="31859B"/>
      </a:hlink>
      <a:folHlink>
        <a:srgbClr val="205867"/>
      </a:folHlink>
    </a:clrScheme>
    <a:fontScheme name="V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6219</TotalTime>
  <Words>425</Words>
  <Application>Microsoft Office PowerPoint</Application>
  <PresentationFormat>Předvádění na obrazovce (4:3)</PresentationFormat>
  <Paragraphs>140</Paragraphs>
  <Slides>18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Wingdings</vt:lpstr>
      <vt:lpstr>Motiv systému Office</vt:lpstr>
      <vt:lpstr>Prezentace aplikace PowerPoint</vt:lpstr>
      <vt:lpstr>Využití asfaltového frézovaného recyklátu do asfaltových směsí pro opravy a údržbu vozovek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Vaňková Marta</dc:creator>
  <cp:lastModifiedBy>Karel Spies</cp:lastModifiedBy>
  <cp:revision>171</cp:revision>
  <dcterms:created xsi:type="dcterms:W3CDTF">2016-01-14T08:43:43Z</dcterms:created>
  <dcterms:modified xsi:type="dcterms:W3CDTF">2022-05-02T16:30:46Z</dcterms:modified>
</cp:coreProperties>
</file>