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56" r:id="rId2"/>
  </p:sldMasterIdLst>
  <p:notesMasterIdLst>
    <p:notesMasterId r:id="rId21"/>
  </p:notesMasterIdLst>
  <p:handoutMasterIdLst>
    <p:handoutMasterId r:id="rId22"/>
  </p:handoutMasterIdLst>
  <p:sldIdLst>
    <p:sldId id="260" r:id="rId3"/>
    <p:sldId id="265" r:id="rId4"/>
    <p:sldId id="261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259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trů" initials="P" lastIdx="3" clrIdx="0">
    <p:extLst>
      <p:ext uri="{19B8F6BF-5375-455C-9EA6-DF929625EA0E}">
        <p15:presenceInfo xmlns:p15="http://schemas.microsoft.com/office/powerpoint/2012/main" userId="Jan Petrů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5A"/>
    <a:srgbClr val="00A499"/>
    <a:srgbClr val="00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63"/>
  </p:normalViewPr>
  <p:slideViewPr>
    <p:cSldViewPr snapToGrid="0" snapToObjects="1" showGuides="1">
      <p:cViewPr varScale="1">
        <p:scale>
          <a:sx n="109" d="100"/>
          <a:sy n="109" d="100"/>
        </p:scale>
        <p:origin x="552" y="10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76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8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31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950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262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68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7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22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660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21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81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86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80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948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62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461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41B701-252D-F54C-946A-532BD8622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6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F60A5-AF07-B541-AE6A-88569EB76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5" y="1122363"/>
            <a:ext cx="11807825" cy="2054225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B18D6-A597-8B4E-A383-BD55E7799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45" y="3602037"/>
            <a:ext cx="11797067" cy="25987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DE463D-611E-7641-BE67-E50FAADA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FFB-D433-B047-9BA8-E42A060EB3E7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BC9F34-E144-0247-B652-197C0707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6199" y="6356349"/>
            <a:ext cx="9896625" cy="320377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38B55-B834-7B40-AB95-C477904C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92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5BBB-390C-8746-8F6D-62B6435F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AC7-CCB6-7743-BA17-958390688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134D6-2490-5248-8BDE-DBC857FAD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26196-17B1-8245-A58A-F8CFE526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613EA-3698-4344-847F-E2367A8E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66FBF-FFBF-9746-9924-D6ECC8F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72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15BE-E091-174E-9BC7-1C1BCA6DC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7750E-8FBE-E846-AB80-9F86414BC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1511B-D22A-1245-A98E-3D2AFE55B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5B39B-BFEB-134C-AB6F-4AB601CED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821D6-D3D4-CF41-A511-5A5AC1081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C7EB4-86D6-B743-9954-71FAD9D0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364A0-F572-C149-849B-B307CD8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28744-8951-9A4F-A3AA-DD575AE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72057-05C0-D143-BA44-BD676C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BE2FB-8405-5C4E-A05E-0DC323AF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D6ECD-2072-7649-8717-F6947C57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33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499B7-157B-F045-9923-D12EED65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47F9E-6176-9946-A28B-E20C2D515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D7A46-18AB-7B43-B05D-7EC3E7A0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A48DC-3CD9-9542-B18D-D6CC307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A9E0-9FA1-6145-9530-79E7D73F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50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6A7C0-0649-6040-A91B-A51D8870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70A8E-FAF4-EB48-A95A-5A580126D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CAB9C-0386-8B4F-99ED-91992F80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E2BD-95EA-854F-BAB8-0CF99DE8AA7D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33C643-BAC6-384B-8391-4C4A373E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B1056-E9A4-E849-AFE0-99640ED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12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01A35-F9F4-C746-910A-0AB6C44A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1593868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501E6E-0516-434B-9AFD-79C0FAE7D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2807746"/>
            <a:ext cx="11796416" cy="337790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AAA1F3-AAB7-A046-B5C1-7E0FED02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E6486-B92A-5D40-B65E-EA3DE825AE5B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E67D82-BA89-E943-BE3E-6FD326C1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47011"/>
            <a:ext cx="9937749" cy="318604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5E7D21-DA7F-BC4B-ADBF-66F03AA0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10C0C-49DB-714B-8253-3919EEAB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9716" cy="1021977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E45FF5-CFF7-BC4B-BE44-7DE11320B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846" y="2162287"/>
            <a:ext cx="5785204" cy="401467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0186BD-CCF8-814D-8F98-56078DF4C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49" y="2162285"/>
            <a:ext cx="5795963" cy="403849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C9FC7B-3212-0C45-8BA4-BD25FC40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B60A-F8EB-A649-BA02-2207FB45044B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71C6E2-9DD7-8649-B049-1FBCF5CC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D2E780-8CA4-694B-B7E2-70742E38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43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E3C6D-02AA-BD44-84A9-B919C331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15A8E6-4C0A-AA4C-9079-37AC2872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160E-3D53-D847-9A74-1C37BCEA757F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BB6F38-4D44-9840-89C1-FF42C22B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2876"/>
            <a:ext cx="9937749" cy="312739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3DEF9F-619E-514F-B49B-61758FC0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4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DC4E-A034-0F4F-963D-96AE1C40BED7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text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08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1D-18F5-2B4E-BE99-D6457D84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0582C-01B7-3F42-AD28-9B7DF4DD5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3A37-4F77-534E-9AF3-D82BFE15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DCCB8-70AD-574C-9AA9-B02DA9D9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3117F-487E-494C-9FA1-CB037C2C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16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EA4-94EE-9E4C-9451-0C053C35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C682-265E-EE41-A540-118A3A39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CE98-8002-BC4F-85CF-80F1678C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0820-F6DD-5A4F-80F7-CAC42703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3D53-E799-BF42-83F0-6B6D5E02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10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D3AB-3AE5-6C49-B89B-0B3333B9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51D72-6450-1245-B950-D14EEE9BC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A13D4-2C24-4B4C-A527-27123477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D41A-5F70-D542-B768-4CA673DB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4A22-3709-7E43-ADD3-04B31F1D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22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D6CC12-ACA0-634F-80C9-3982093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96" y="1054247"/>
            <a:ext cx="11798620" cy="1021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F40DBE-8FC7-7448-B1A4-0F1683F3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294" y="2229316"/>
            <a:ext cx="11798619" cy="397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F516F3-F99B-5944-9236-CEAA13395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3497" y="6356350"/>
            <a:ext cx="926054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D0002-C91F-8548-89A7-9BF65FF7DADF}" type="datetime3">
              <a:rPr lang="cs-CZ" smtClean="0"/>
              <a:pPr/>
              <a:t>03/05/22</a:t>
            </a:fld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D98F16-2029-8D49-91DD-2C737D88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44BAA-1A06-B141-8215-9D88CF6A720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D62A909B-22CA-3945-A5C2-F5DBFE050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7129" y="6356351"/>
            <a:ext cx="9935695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text</a:t>
            </a:r>
            <a:endParaRPr lang="cs-CZ" dirty="0"/>
          </a:p>
        </p:txBody>
      </p:sp>
      <p:pic>
        <p:nvPicPr>
          <p:cNvPr id="7" name="Picture 6" descr="A picture containing indoor, object, dark&#10;&#10;Description automatically generated">
            <a:extLst>
              <a:ext uri="{FF2B5EF4-FFF2-40B4-BE49-F238E27FC236}">
                <a16:creationId xmlns:a16="http://schemas.microsoft.com/office/drawing/2014/main" id="{956455C2-1539-8448-89EC-DEB64C35D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196" y="188911"/>
            <a:ext cx="4445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7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5" pos="121" userDrawn="1">
          <p15:clr>
            <a:srgbClr val="F26B43"/>
          </p15:clr>
        </p15:guide>
        <p15:guide id="6" pos="7559" userDrawn="1">
          <p15:clr>
            <a:srgbClr val="F26B43"/>
          </p15:clr>
        </p15:guide>
        <p15:guide id="7" pos="3772" userDrawn="1">
          <p15:clr>
            <a:srgbClr val="F26B43"/>
          </p15:clr>
        </p15:guide>
        <p15:guide id="8" pos="3908" userDrawn="1">
          <p15:clr>
            <a:srgbClr val="F26B43"/>
          </p15:clr>
        </p15:guide>
        <p15:guide id="9" orient="horz" pos="2001" userDrawn="1">
          <p15:clr>
            <a:srgbClr val="F26B43"/>
          </p15:clr>
        </p15:guide>
        <p15:guide id="10" pos="7151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  <p15:guide id="13" pos="3659" userDrawn="1">
          <p15:clr>
            <a:srgbClr val="F26B43"/>
          </p15:clr>
        </p15:guide>
        <p15:guide id="14" orient="horz" pos="2432" userDrawn="1">
          <p15:clr>
            <a:srgbClr val="F26B43"/>
          </p15:clr>
        </p15:guide>
        <p15:guide id="15" orient="horz" pos="3906" userDrawn="1">
          <p15:clr>
            <a:srgbClr val="F26B43"/>
          </p15:clr>
        </p15:guide>
        <p15:guide id="16" orient="horz" pos="527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  <p15:guide id="18" pos="710" userDrawn="1">
          <p15:clr>
            <a:srgbClr val="F26B43"/>
          </p15:clr>
        </p15:guide>
        <p15:guide id="19" pos="7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2C198-AF9F-0A41-9A82-28EC7DDD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F5F5-E124-A54B-9981-D7FA5E3D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42D7-B669-9940-B52D-60CF522EF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BC748-752E-9E47-952B-1B6B12A8FBCB}" type="datetimeFigureOut">
              <a:rPr lang="cs-CZ" smtClean="0"/>
              <a:pPr/>
              <a:t>03.05.2022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2DEF7-65E0-8647-8D41-57980F1E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E33C7-0C21-634B-9232-89AED669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BBC17-8541-E34F-8869-9598F72269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9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tm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C7814-19D0-D044-AD35-ED9091139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45" y="2568271"/>
            <a:ext cx="11807825" cy="1719420"/>
          </a:xfrm>
        </p:spPr>
        <p:txBody>
          <a:bodyPr/>
          <a:lstStyle/>
          <a:p>
            <a:r>
              <a:rPr lang="cs-CZ" sz="4000" cap="all" dirty="0">
                <a:solidFill>
                  <a:srgbClr val="00A499"/>
                </a:solidFill>
              </a:rPr>
              <a:t>Parametry páteřových tras pro přepravu nadměrných a nadrozměrných nákladů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62E6A-BA43-6348-924A-E49976C56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45" y="4866197"/>
            <a:ext cx="11797067" cy="1334575"/>
          </a:xfrm>
        </p:spPr>
        <p:txBody>
          <a:bodyPr/>
          <a:lstStyle/>
          <a:p>
            <a:r>
              <a:rPr lang="cs-CZ" dirty="0">
                <a:solidFill>
                  <a:srgbClr val="DE005A"/>
                </a:solidFill>
              </a:rPr>
              <a:t>doc. Ing. </a:t>
            </a:r>
            <a:r>
              <a:rPr lang="cs-CZ" b="1" dirty="0">
                <a:solidFill>
                  <a:srgbClr val="DE005A"/>
                </a:solidFill>
              </a:rPr>
              <a:t>Jan Petrů</a:t>
            </a:r>
            <a:r>
              <a:rPr lang="cs-CZ" dirty="0">
                <a:solidFill>
                  <a:srgbClr val="DE005A"/>
                </a:solidFill>
              </a:rPr>
              <a:t>, Ph.D. </a:t>
            </a:r>
            <a:r>
              <a:rPr lang="cs-CZ" sz="1800" dirty="0">
                <a:solidFill>
                  <a:srgbClr val="DE005A"/>
                </a:solidFill>
              </a:rPr>
              <a:t>ING.PAED.IGIP</a:t>
            </a:r>
            <a:endParaRPr lang="cs-CZ" dirty="0">
              <a:solidFill>
                <a:srgbClr val="DE005A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8121F1-3D8E-594F-90DB-4F0B98C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FFB-D433-B047-9BA8-E42A060EB3E7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A7925D-4BBE-3C40-9FF4-E30546487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0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0" y="135690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0" y="2003239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DE005A"/>
                </a:solidFill>
              </a:rPr>
              <a:t>4. - 5. května 2022 </a:t>
            </a:r>
            <a:r>
              <a:rPr lang="cs-CZ" sz="2400" b="1" dirty="0" err="1">
                <a:solidFill>
                  <a:srgbClr val="DE005A"/>
                </a:solidFill>
              </a:rPr>
              <a:t>Hnánice</a:t>
            </a:r>
            <a:endParaRPr lang="cs-CZ" sz="2400" b="1" dirty="0">
              <a:solidFill>
                <a:srgbClr val="DE00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4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105" y="1772706"/>
            <a:ext cx="4944238" cy="312739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 fontScale="92500" lnSpcReduction="20000"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stránky projektu: www.paterove-trasy.cz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5978FAC-3104-4609-8ADE-2F9D0093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4" y="4047653"/>
            <a:ext cx="9937749" cy="26808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467035-9D38-4C1A-B0CE-263993203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51" y="1245885"/>
            <a:ext cx="6646037" cy="2802957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81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 – Technická doporučení</a:t>
            </a:r>
            <a:endParaRPr lang="cs-CZ" sz="3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0DDD30D-9DA3-4BF0-B67F-DE5095D0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4" y="1707183"/>
            <a:ext cx="6007096" cy="462455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84F1994-B63F-4AD3-8140-DB8FB527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575" y="1756294"/>
            <a:ext cx="5991337" cy="40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8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 – Technická doporučení</a:t>
            </a:r>
            <a:endParaRPr lang="cs-CZ" sz="3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A864E4C7-879C-4076-9769-949FD681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7" y="2108200"/>
            <a:ext cx="6113831" cy="356800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E241FA2-5EFF-4D85-A70A-3CCF7935C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28" y="2421477"/>
            <a:ext cx="5788836" cy="28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3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4B1C70B-07DC-4C7A-BA8A-24528177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715"/>
            <a:ext cx="4037505" cy="28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 – Technická doporučení – Vzorové listy</a:t>
            </a:r>
            <a:endParaRPr lang="cs-CZ" sz="3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1AB63-ED44-4D7D-88C8-33B2EA087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826" y="1846570"/>
            <a:ext cx="4037505" cy="28919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EC4E3E-7967-48E7-A143-F0A7CD3BC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3" t="1554" r="93" b="1770"/>
          <a:stretch/>
        </p:blipFill>
        <p:spPr>
          <a:xfrm>
            <a:off x="5582791" y="1610766"/>
            <a:ext cx="6609208" cy="50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 – Technická doporučení – Vzorové listy</a:t>
            </a:r>
            <a:endParaRPr lang="cs-CZ" sz="3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00FB6A-D3F8-4767-8513-37F3D52C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" y="1929076"/>
            <a:ext cx="5956143" cy="42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2C1CD67-BA06-4077-B5FD-833BAF20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44" y="1921652"/>
            <a:ext cx="6092074" cy="43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53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Výsledky projektu – Mapa páteřových tras</a:t>
            </a:r>
            <a:endParaRPr lang="cs-CZ" sz="3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C2DCEA-9514-42B1-82A1-AE9CC9FF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6" y="1764315"/>
            <a:ext cx="6929127" cy="49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68C968-2F63-4F0E-B178-D9EDD9CC5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148" y="1842560"/>
            <a:ext cx="4875839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7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492444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2800" dirty="0">
                <a:solidFill>
                  <a:srgbClr val="00A499"/>
                </a:solidFill>
              </a:rPr>
              <a:t>Výsledky projektu – Modely vozidel pro softwarové ověření vlečných křivek</a:t>
            </a:r>
            <a:endParaRPr lang="cs-CZ" sz="2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B2B496-02A7-4E47-8CFE-2CB87BB2A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" y="1544958"/>
            <a:ext cx="5873896" cy="53130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8CAE38-AF4A-49E0-BC2C-D689673D3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73" y="1670663"/>
            <a:ext cx="5873896" cy="34420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6CDC677-6E9C-4B54-93C1-3D272CA0E1AF}"/>
              </a:ext>
            </a:extLst>
          </p:cNvPr>
          <p:cNvPicPr/>
          <p:nvPr/>
        </p:nvPicPr>
        <p:blipFill rotWithShape="1">
          <a:blip r:embed="rId5"/>
          <a:srcRect l="57521" t="21077" r="8429" b="16218"/>
          <a:stretch/>
        </p:blipFill>
        <p:spPr bwMode="auto">
          <a:xfrm>
            <a:off x="8214994" y="5187337"/>
            <a:ext cx="2037716" cy="157368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2A9AAED-A4A0-49B8-A861-9613643014A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13142"/>
          <a:stretch/>
        </p:blipFill>
        <p:spPr>
          <a:xfrm>
            <a:off x="10322406" y="5187337"/>
            <a:ext cx="1796580" cy="157368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D53A0F5-73AF-45C6-936F-A51EE93B1C8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14" y="5187337"/>
            <a:ext cx="1930011" cy="157368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15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E9263DB7-4A9E-4EBC-A8F7-AA2370B4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3" y="2437134"/>
            <a:ext cx="6036733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492444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2800" dirty="0">
                <a:solidFill>
                  <a:srgbClr val="00A499"/>
                </a:solidFill>
              </a:rPr>
              <a:t>Výsledky projektu – Vzorové příklady fotodokumentace realizovaných staveb</a:t>
            </a:r>
            <a:endParaRPr lang="cs-CZ" sz="2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EF0F81-2980-4F83-9413-4441A30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65" y="4505614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3C8519-0B28-4B3A-B5CE-C81C37C1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67" y="1614887"/>
            <a:ext cx="38399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249E5B3-5AEA-46F6-B69F-C23AA5749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9" y="4530087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13AE86D-80EF-4B82-AFEF-42D9E81C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34541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25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8574-6581-B943-9544-53578E1A0E6E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A0DD5F-9D7C-234D-BBCB-4B088545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3455670" y="2519961"/>
            <a:ext cx="528066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3048000" y="392688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doc. Ing. </a:t>
            </a:r>
            <a:r>
              <a:rPr lang="cs-CZ" sz="26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Petrů, </a:t>
            </a:r>
            <a:r>
              <a:rPr lang="cs-CZ" sz="20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Ph.D. </a:t>
            </a:r>
            <a:r>
              <a:rPr lang="cs-CZ" sz="1600" b="1" dirty="0">
                <a:solidFill>
                  <a:srgbClr val="00A4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ING.PAED.IGIP</a:t>
            </a:r>
            <a:endParaRPr lang="cs-CZ" sz="2000" b="1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dirty="0">
              <a:solidFill>
                <a:srgbClr val="00A4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jan.petru@vsb.cz</a:t>
            </a:r>
          </a:p>
          <a:p>
            <a:pPr algn="ctr"/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kds.vsb.cz</a:t>
            </a:r>
          </a:p>
        </p:txBody>
      </p:sp>
      <p:sp>
        <p:nvSpPr>
          <p:cNvPr id="13" name="Zástupný symbol pro zápatí 4">
            <a:extLst>
              <a:ext uri="{FF2B5EF4-FFF2-40B4-BE49-F238E27FC236}">
                <a16:creationId xmlns:a16="http://schemas.microsoft.com/office/drawing/2014/main" id="{7CDE36BF-DBD6-4ED7-A686-08260E3E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F7D6B6-3D7B-4768-B970-F4DE846378C4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3D8D9C2-FD59-439A-B5E4-5A1E32830A54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951244"/>
          </a:xfrm>
        </p:spPr>
        <p:txBody>
          <a:bodyPr/>
          <a:lstStyle/>
          <a:p>
            <a:r>
              <a:rPr lang="cs-CZ" sz="2800" dirty="0">
                <a:solidFill>
                  <a:srgbClr val="00A499"/>
                </a:solidFill>
              </a:rPr>
              <a:t>Projekt TA ČR: „Stanovení parametrů páteřových tras pro přepravy nadměrných a nadrozměrných nákladů“</a:t>
            </a:r>
            <a:endParaRPr lang="cs-CZ" sz="2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979875" y="159361"/>
            <a:ext cx="10212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9" name="Obdélník 8"/>
          <p:cNvSpPr/>
          <p:nvPr/>
        </p:nvSpPr>
        <p:spPr>
          <a:xfrm>
            <a:off x="1979875" y="372331"/>
            <a:ext cx="102121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EB4ECC77-66B4-43EB-B1AE-6FB2318F3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829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0E5D1688-2690-43B6-AA91-DAAFA6FE1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469496" y="1192097"/>
            <a:ext cx="2278996" cy="22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" name="TextovéPole 5">
            <a:extLst>
              <a:ext uri="{FF2B5EF4-FFF2-40B4-BE49-F238E27FC236}">
                <a16:creationId xmlns:a16="http://schemas.microsoft.com/office/drawing/2014/main" id="{D01F595D-2AA4-49E9-931E-5B07217EEA0B}"/>
              </a:ext>
            </a:extLst>
          </p:cNvPr>
          <p:cNvSpPr txBox="1"/>
          <p:nvPr/>
        </p:nvSpPr>
        <p:spPr>
          <a:xfrm>
            <a:off x="1943896" y="4420248"/>
            <a:ext cx="3999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Ing. Jan Petrů, Ph.D. (hlavní řešitel)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Lucie Slavíková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Martin Zikmund</a:t>
            </a:r>
          </a:p>
        </p:txBody>
      </p:sp>
      <p:pic>
        <p:nvPicPr>
          <p:cNvPr id="29" name="Picture 2" descr="VÃ½sledek obrÃ¡zku pro moravia consult olomouc">
            <a:extLst>
              <a:ext uri="{FF2B5EF4-FFF2-40B4-BE49-F238E27FC236}">
                <a16:creationId xmlns:a16="http://schemas.microsoft.com/office/drawing/2014/main" id="{F151B186-DC4E-4D72-9E87-BF80172B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08" y="3178161"/>
            <a:ext cx="1883963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VÃ½sledek obrÃ¡zku pro fast vsb">
            <a:extLst>
              <a:ext uri="{FF2B5EF4-FFF2-40B4-BE49-F238E27FC236}">
                <a16:creationId xmlns:a16="http://schemas.microsoft.com/office/drawing/2014/main" id="{A07764E6-E4EB-4D1A-B069-F8BD41EDB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82" y="3178161"/>
            <a:ext cx="895349" cy="8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6">
            <a:extLst>
              <a:ext uri="{FF2B5EF4-FFF2-40B4-BE49-F238E27FC236}">
                <a16:creationId xmlns:a16="http://schemas.microsoft.com/office/drawing/2014/main" id="{3D6D7D35-4E61-41BB-8E80-38E7B51EF374}"/>
              </a:ext>
            </a:extLst>
          </p:cNvPr>
          <p:cNvSpPr txBox="1"/>
          <p:nvPr/>
        </p:nvSpPr>
        <p:spPr>
          <a:xfrm>
            <a:off x="6868320" y="4429772"/>
            <a:ext cx="4943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doc. Ing. Vladislav Křivda, Ph.D. (mentor)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Miroslav Pinka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Ing. Eva Šenková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Bc. Natália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Cuninková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Bc. Kristýna Plocová</a:t>
            </a:r>
          </a:p>
        </p:txBody>
      </p:sp>
      <p:sp>
        <p:nvSpPr>
          <p:cNvPr id="33" name="TextovéPole 38">
            <a:extLst>
              <a:ext uri="{FF2B5EF4-FFF2-40B4-BE49-F238E27FC236}">
                <a16:creationId xmlns:a16="http://schemas.microsoft.com/office/drawing/2014/main" id="{5571EC4A-D7DB-4E8B-AE91-7FD8F0EC1BE2}"/>
              </a:ext>
            </a:extLst>
          </p:cNvPr>
          <p:cNvSpPr txBox="1"/>
          <p:nvPr/>
        </p:nvSpPr>
        <p:spPr>
          <a:xfrm>
            <a:off x="1943896" y="2569885"/>
            <a:ext cx="309695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inden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tabLst>
                <a:tab pos="715963" algn="l"/>
              </a:tabLst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cs-CZ" b="1" dirty="0"/>
              <a:t>Hlavní</a:t>
            </a:r>
            <a:r>
              <a:rPr lang="cs-CZ" dirty="0"/>
              <a:t> </a:t>
            </a:r>
            <a:r>
              <a:rPr lang="cs-CZ" b="1" dirty="0"/>
              <a:t>příjemce</a:t>
            </a:r>
          </a:p>
        </p:txBody>
      </p:sp>
      <p:sp>
        <p:nvSpPr>
          <p:cNvPr id="34" name="TextovéPole 39">
            <a:extLst>
              <a:ext uri="{FF2B5EF4-FFF2-40B4-BE49-F238E27FC236}">
                <a16:creationId xmlns:a16="http://schemas.microsoft.com/office/drawing/2014/main" id="{249C9AC4-A878-49EF-9804-BA9D9C61FB39}"/>
              </a:ext>
            </a:extLst>
          </p:cNvPr>
          <p:cNvSpPr txBox="1"/>
          <p:nvPr/>
        </p:nvSpPr>
        <p:spPr>
          <a:xfrm>
            <a:off x="6982620" y="2569886"/>
            <a:ext cx="3895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Další účastník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VÃ½sledek obrÃ¡zku pro TACR">
            <a:extLst>
              <a:ext uri="{FF2B5EF4-FFF2-40B4-BE49-F238E27FC236}">
                <a16:creationId xmlns:a16="http://schemas.microsoft.com/office/drawing/2014/main" id="{13DE34C4-1DE7-4E51-8190-0449D330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356" y="46557"/>
            <a:ext cx="1232308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VÃ½sledek obrÃ¡zku pro TACR">
            <a:extLst>
              <a:ext uri="{FF2B5EF4-FFF2-40B4-BE49-F238E27FC236}">
                <a16:creationId xmlns:a16="http://schemas.microsoft.com/office/drawing/2014/main" id="{703E6D48-EEDE-4784-A620-7E7D6FC21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57" y="156080"/>
            <a:ext cx="1450634" cy="3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8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Úvod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11796416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 fontScale="92500" lnSpcReduction="20000"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Strojírenství a průmyslu produkují často výrobky, které svými rozměry i hmotností můžeme požadovat za nadstandardní. Přeprava je uskutečňovaná po: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po železnici,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vodní přeprava,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pozemní komunikace,</a:t>
            </a:r>
          </a:p>
          <a:p>
            <a:pPr lvl="1">
              <a:buFont typeface="Arial" pitchFamily="34" charset="0"/>
              <a:buChar char="•"/>
              <a:tabLst>
                <a:tab pos="715963" algn="l"/>
              </a:tabLst>
            </a:pPr>
            <a:endParaRPr lang="cs-CZ" sz="1800" dirty="0">
              <a:solidFill>
                <a:schemeClr val="tx1"/>
              </a:solidFill>
            </a:endParaRPr>
          </a:p>
          <a:p>
            <a:r>
              <a:rPr lang="cs-CZ" sz="2200" dirty="0">
                <a:solidFill>
                  <a:schemeClr val="tx1"/>
                </a:solidFill>
              </a:rPr>
              <a:t>Chybějící trasy pro přepravy nákladů.</a:t>
            </a:r>
          </a:p>
          <a:p>
            <a:pPr algn="just"/>
            <a:endParaRPr lang="cs-CZ" sz="2400" dirty="0"/>
          </a:p>
          <a:p>
            <a:pPr algn="just"/>
            <a:r>
              <a:rPr lang="cs-CZ" sz="2200" dirty="0">
                <a:solidFill>
                  <a:schemeClr val="tx1"/>
                </a:solidFill>
              </a:rPr>
              <a:t>Prvky pro zklidnění a zvýšení bezpečnosti dopravy: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okružní křižovatky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zpomalovací šikany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dělící ostrůvky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dopravní značení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prvky osvětlení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…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22" name="Picture 2" descr="F:\nadměrná přeprava foto a video\14. 8. 2012 Ostrava\P1016997.JPG">
            <a:extLst>
              <a:ext uri="{FF2B5EF4-FFF2-40B4-BE49-F238E27FC236}">
                <a16:creationId xmlns:a16="http://schemas.microsoft.com/office/drawing/2014/main" id="{41934402-7D38-41A9-A222-9EBFD406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90" r="12917" b="23472"/>
          <a:stretch/>
        </p:blipFill>
        <p:spPr bwMode="auto">
          <a:xfrm>
            <a:off x="7513918" y="2357490"/>
            <a:ext cx="4390215" cy="184656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nadměrná přeprava foto a video\7.5.2013 - Ostrava\P5080725.JPG">
            <a:extLst>
              <a:ext uri="{FF2B5EF4-FFF2-40B4-BE49-F238E27FC236}">
                <a16:creationId xmlns:a16="http://schemas.microsoft.com/office/drawing/2014/main" id="{D49477BC-E1D0-48D4-8ED1-2C13188C51A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8" b="12901"/>
          <a:stretch/>
        </p:blipFill>
        <p:spPr bwMode="auto">
          <a:xfrm>
            <a:off x="5956052" y="4060137"/>
            <a:ext cx="4182533" cy="216899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7591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Úvod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11796416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ČR ročně  povoluje 15 až 20 tisíc nadrozměrných přeprav, z toho je cca o 5 tisíc přeprav vyžadující nadstandardní prostorové požadavky na zajištění průjezdu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28939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13" name="Picture 2" descr="http://www.zf.com/media/media/img_1/corporate/magazin/08_14/innovation_truck/galerie2.jpg">
            <a:extLst>
              <a:ext uri="{FF2B5EF4-FFF2-40B4-BE49-F238E27FC236}">
                <a16:creationId xmlns:a16="http://schemas.microsoft.com/office/drawing/2014/main" id="{72AFE199-6C52-472F-A048-6C1A2BEDF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6" t="11999" r="13147" b="9177"/>
          <a:stretch/>
        </p:blipFill>
        <p:spPr bwMode="auto">
          <a:xfrm>
            <a:off x="4714859" y="2628017"/>
            <a:ext cx="3674940" cy="29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2C28097-6BF5-47FF-BE2A-5B96DF5C25B6}"/>
              </a:ext>
            </a:extLst>
          </p:cNvPr>
          <p:cNvCxnSpPr/>
          <p:nvPr/>
        </p:nvCxnSpPr>
        <p:spPr>
          <a:xfrm flipV="1">
            <a:off x="6668576" y="5613580"/>
            <a:ext cx="1721223" cy="896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119C5BF-F96B-4957-B531-333EBBAFFA2B}"/>
              </a:ext>
            </a:extLst>
          </p:cNvPr>
          <p:cNvCxnSpPr/>
          <p:nvPr/>
        </p:nvCxnSpPr>
        <p:spPr>
          <a:xfrm>
            <a:off x="4503795" y="4940639"/>
            <a:ext cx="1586317" cy="7977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868A4A-C50D-4334-B3E6-B23FACB46DF2}"/>
              </a:ext>
            </a:extLst>
          </p:cNvPr>
          <p:cNvCxnSpPr/>
          <p:nvPr/>
        </p:nvCxnSpPr>
        <p:spPr>
          <a:xfrm flipH="1" flipV="1">
            <a:off x="8550992" y="2958525"/>
            <a:ext cx="17929" cy="2359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C0E5B7C-115E-4AA6-884D-BFB5D6FEF4A6}"/>
              </a:ext>
            </a:extLst>
          </p:cNvPr>
          <p:cNvSpPr txBox="1"/>
          <p:nvPr/>
        </p:nvSpPr>
        <p:spPr>
          <a:xfrm>
            <a:off x="6668576" y="5828934"/>
            <a:ext cx="217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C00000"/>
                </a:solidFill>
                <a:latin typeface="Cillian" pitchFamily="50" charset="-18"/>
              </a:rPr>
              <a:t>šířka. max. 2,55 m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281FDB-CEEA-46B8-B6D7-C8B3526B6FFD}"/>
              </a:ext>
            </a:extLst>
          </p:cNvPr>
          <p:cNvSpPr txBox="1"/>
          <p:nvPr/>
        </p:nvSpPr>
        <p:spPr>
          <a:xfrm>
            <a:off x="8721901" y="3968832"/>
            <a:ext cx="2162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C00000"/>
                </a:solidFill>
                <a:latin typeface="Cillian" pitchFamily="50" charset="-18"/>
              </a:rPr>
              <a:t>výška max. 4,20 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585EE6E-4220-4049-B4BD-67767B262053}"/>
              </a:ext>
            </a:extLst>
          </p:cNvPr>
          <p:cNvSpPr txBox="1"/>
          <p:nvPr/>
        </p:nvSpPr>
        <p:spPr>
          <a:xfrm>
            <a:off x="2841310" y="5186373"/>
            <a:ext cx="232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C00000"/>
                </a:solidFill>
                <a:latin typeface="Cillian" pitchFamily="50" charset="-18"/>
              </a:rPr>
              <a:t>délka. max. 22,00 m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704111D-4184-4E7F-9C47-A1260AD57027}"/>
              </a:ext>
            </a:extLst>
          </p:cNvPr>
          <p:cNvSpPr txBox="1"/>
          <p:nvPr/>
        </p:nvSpPr>
        <p:spPr>
          <a:xfrm>
            <a:off x="-275664" y="28811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/>
              <a:t>největší povolená hmotnost silničních vozidel nesmí překročit </a:t>
            </a:r>
            <a:r>
              <a:rPr lang="cs-CZ" sz="1800" dirty="0">
                <a:solidFill>
                  <a:srgbClr val="C00000"/>
                </a:solidFill>
              </a:rPr>
              <a:t>48,00 t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10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Cíle projektu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11796416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Cílem bylo stanovení parametrů v prostoru křižovatek při průjezdu nadměrných přeprav.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parametry paprsků a nároží křižovatek,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parametry okružních křižovatek,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ostrůvky a další konstrukční prvky,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odstupové vzdálenosti od komunikace, podjezdné výšky</a:t>
            </a:r>
          </a:p>
          <a:p>
            <a:pPr lvl="1">
              <a:buFont typeface="Arial" pitchFamily="34" charset="0"/>
              <a:buChar char="•"/>
              <a:tabLst>
                <a:tab pos="715963" algn="l"/>
              </a:tabLst>
            </a:pPr>
            <a:endParaRPr lang="cs-CZ" sz="1800" dirty="0">
              <a:solidFill>
                <a:schemeClr val="tx1"/>
              </a:solidFill>
            </a:endParaRPr>
          </a:p>
          <a:p>
            <a:r>
              <a:rPr lang="cs-CZ" sz="2200" dirty="0">
                <a:solidFill>
                  <a:schemeClr val="tx1"/>
                </a:solidFill>
              </a:rPr>
              <a:t>V ČR není současné době schválený legislativní předpis, který by parametry stanovoval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13" name="Obrázek 12" descr="Výřez obrazovky">
            <a:extLst>
              <a:ext uri="{FF2B5EF4-FFF2-40B4-BE49-F238E27FC236}">
                <a16:creationId xmlns:a16="http://schemas.microsoft.com/office/drawing/2014/main" id="{27D94382-6770-4950-AF95-39068448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/>
          <a:stretch/>
        </p:blipFill>
        <p:spPr>
          <a:xfrm>
            <a:off x="3489918" y="4546029"/>
            <a:ext cx="5212164" cy="1810321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58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Problematika průjezdu na častých trasách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11796416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Výběr trasy závisí na: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typu nákladu,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rozměrech,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hmotnosti,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únosnosti mostních objektů,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900" dirty="0">
                <a:solidFill>
                  <a:schemeClr val="tx1"/>
                </a:solidFill>
              </a:rPr>
              <a:t>podjezdných výškách.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  <a:p>
            <a:r>
              <a:rPr lang="cs-CZ" sz="2200" dirty="0">
                <a:solidFill>
                  <a:schemeClr val="tx1"/>
                </a:solidFill>
              </a:rPr>
              <a:t>Trasu vybírá dopravce a zodpovídá za ni,</a:t>
            </a:r>
          </a:p>
          <a:p>
            <a:r>
              <a:rPr lang="cs-CZ" sz="2200" dirty="0">
                <a:solidFill>
                  <a:schemeClr val="tx1"/>
                </a:solidFill>
              </a:rPr>
              <a:t>Výběr návrhu trasy, může trvat i několik měsíců.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16D6EE7-E3E5-4ADF-B57A-3FBDF1A6B5A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2" b="2532"/>
          <a:stretch/>
        </p:blipFill>
        <p:spPr bwMode="auto">
          <a:xfrm>
            <a:off x="7679268" y="1741336"/>
            <a:ext cx="4131734" cy="255973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Výřez obrazovky">
            <a:extLst>
              <a:ext uri="{FF2B5EF4-FFF2-40B4-BE49-F238E27FC236}">
                <a16:creationId xmlns:a16="http://schemas.microsoft.com/office/drawing/2014/main" id="{D76376A0-7C41-4ADD-BEBC-1F2F9532E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/>
          <a:stretch/>
        </p:blipFill>
        <p:spPr>
          <a:xfrm>
            <a:off x="6096000" y="3796620"/>
            <a:ext cx="4200420" cy="2437768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97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Problematika průjezdu na častých trasách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3640370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Dopravní značení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těsná blízkost u komunikace</a:t>
            </a:r>
            <a:r>
              <a:rPr lang="cs-CZ" sz="1900" dirty="0">
                <a:solidFill>
                  <a:schemeClr val="tx1"/>
                </a:solidFill>
              </a:rPr>
              <a:t>,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9D1DAE1-2649-431C-926A-5F535870F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20168"/>
          <a:stretch/>
        </p:blipFill>
        <p:spPr bwMode="auto">
          <a:xfrm>
            <a:off x="657238" y="3867328"/>
            <a:ext cx="2689231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A5DF59D-14DE-4FF4-B983-5FA0AEC3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4" y="2686707"/>
            <a:ext cx="1744607" cy="14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nadměrná přeprava foto a video\10.10.2013 Ostrava - chvalaticky pristav\foto\PA100883.JPG">
            <a:extLst>
              <a:ext uri="{FF2B5EF4-FFF2-40B4-BE49-F238E27FC236}">
                <a16:creationId xmlns:a16="http://schemas.microsoft.com/office/drawing/2014/main" id="{063A663D-2028-43A8-B5F3-1C7047DE8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5" t="3009" r="18874" b="18101"/>
          <a:stretch/>
        </p:blipFill>
        <p:spPr bwMode="auto">
          <a:xfrm>
            <a:off x="3526494" y="3869220"/>
            <a:ext cx="2285199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opis: H:\nadměrná přeprava foto a video\foto\DSC_0352.JPG">
            <a:extLst>
              <a:ext uri="{FF2B5EF4-FFF2-40B4-BE49-F238E27FC236}">
                <a16:creationId xmlns:a16="http://schemas.microsoft.com/office/drawing/2014/main" id="{5AC5AF29-D2F1-430F-A948-963E5C494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6"/>
          <a:stretch/>
        </p:blipFill>
        <p:spPr bwMode="auto">
          <a:xfrm>
            <a:off x="9555549" y="3867328"/>
            <a:ext cx="2464623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Ph.D\dizertační práce\výběr z fotek\P1020037.JPG">
            <a:extLst>
              <a:ext uri="{FF2B5EF4-FFF2-40B4-BE49-F238E27FC236}">
                <a16:creationId xmlns:a16="http://schemas.microsoft.com/office/drawing/2014/main" id="{2DDAEFFD-922B-4682-95F6-D3D088ECD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3"/>
          <a:stretch/>
        </p:blipFill>
        <p:spPr bwMode="auto">
          <a:xfrm>
            <a:off x="6587739" y="3867328"/>
            <a:ext cx="2793544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Ph.D\dizertační práce\výběr z fotek\P1020036.JPG">
            <a:extLst>
              <a:ext uri="{FF2B5EF4-FFF2-40B4-BE49-F238E27FC236}">
                <a16:creationId xmlns:a16="http://schemas.microsoft.com/office/drawing/2014/main" id="{F4368421-7384-4257-ADF1-5588D1F89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16104" r="16575" b="31918"/>
          <a:stretch/>
        </p:blipFill>
        <p:spPr bwMode="auto">
          <a:xfrm>
            <a:off x="6398365" y="2686707"/>
            <a:ext cx="2332799" cy="14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D9E5978-668D-42C3-9703-484AFE8F9210}"/>
              </a:ext>
            </a:extLst>
          </p:cNvPr>
          <p:cNvSpPr txBox="1"/>
          <p:nvPr/>
        </p:nvSpPr>
        <p:spPr>
          <a:xfrm>
            <a:off x="6507549" y="2141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podjezd pod portály.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4EEB6FC-795F-4210-A5E5-C9FA2F9768E3}"/>
              </a:ext>
            </a:extLst>
          </p:cNvPr>
          <p:cNvCxnSpPr>
            <a:endCxn id="5" idx="0"/>
          </p:cNvCxnSpPr>
          <p:nvPr/>
        </p:nvCxnSpPr>
        <p:spPr>
          <a:xfrm>
            <a:off x="6203949" y="2141875"/>
            <a:ext cx="1" cy="421447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3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Problematika průjezdu na častých trasách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7" y="1868557"/>
            <a:ext cx="3640370" cy="448779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Mostní objekty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únosnost,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podjezdná výška 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4EEB6FC-795F-4210-A5E5-C9FA2F9768E3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203950" y="1929076"/>
            <a:ext cx="0" cy="442727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8A770407-3989-412D-B979-E11471BACD39}"/>
              </a:ext>
            </a:extLst>
          </p:cNvPr>
          <p:cNvSpPr txBox="1">
            <a:spLocks/>
          </p:cNvSpPr>
          <p:nvPr/>
        </p:nvSpPr>
        <p:spPr>
          <a:xfrm>
            <a:off x="6595848" y="1860490"/>
            <a:ext cx="5424324" cy="4487793"/>
          </a:xfrm>
          <a:prstGeom prst="rect">
            <a:avLst/>
          </a:prstGeom>
          <a:ln w="9525" cap="sq">
            <a:noFill/>
            <a:prstDash val="solid"/>
            <a:miter lim="800000"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solidFill>
                  <a:schemeClr val="tx1"/>
                </a:solidFill>
              </a:rPr>
              <a:t>Mýtné brány</a:t>
            </a:r>
          </a:p>
          <a:p>
            <a:pPr lvl="1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podjezdná výška 5,50 m</a:t>
            </a:r>
          </a:p>
          <a:p>
            <a:pPr lvl="1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portály upravené pro nadměrnou přepravu</a:t>
            </a:r>
          </a:p>
          <a:p>
            <a:pPr lvl="2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cs-CZ" sz="1700" dirty="0">
                <a:solidFill>
                  <a:schemeClr val="tx1"/>
                </a:solidFill>
              </a:rPr>
              <a:t>od 5,50 do 5,90 m</a:t>
            </a:r>
          </a:p>
          <a:p>
            <a:pPr lvl="2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cs-CZ" sz="1700" dirty="0">
                <a:solidFill>
                  <a:schemeClr val="tx1"/>
                </a:solidFill>
              </a:rPr>
              <a:t>úprava 7,85 m – zcela volný prostor </a:t>
            </a:r>
          </a:p>
          <a:p>
            <a:pPr lvl="2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cs-CZ" sz="1700" dirty="0">
                <a:solidFill>
                  <a:schemeClr val="tx1"/>
                </a:solidFill>
              </a:rPr>
              <a:t>zpoplatněno </a:t>
            </a:r>
          </a:p>
          <a:p>
            <a:pPr lvl="1" indent="169863">
              <a:buFont typeface="Arial" panose="020B0604020202020204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</p:txBody>
      </p:sp>
      <p:pic>
        <p:nvPicPr>
          <p:cNvPr id="28" name="Obrázek 27" descr="Výřez obrazovky">
            <a:extLst>
              <a:ext uri="{FF2B5EF4-FFF2-40B4-BE49-F238E27FC236}">
                <a16:creationId xmlns:a16="http://schemas.microsoft.com/office/drawing/2014/main" id="{8F0B2712-8CED-4EE0-BF87-880A9D607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8" y="3822942"/>
            <a:ext cx="4439439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Obrázek 28" descr="Výřez obrazovky">
            <a:extLst>
              <a:ext uri="{FF2B5EF4-FFF2-40B4-BE49-F238E27FC236}">
                <a16:creationId xmlns:a16="http://schemas.microsoft.com/office/drawing/2014/main" id="{0192DC90-9E8B-4730-AF55-3CE436720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54" y="3839875"/>
            <a:ext cx="4234828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45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2C90F-6696-C44A-BE8F-4464B8E6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96" y="1052514"/>
            <a:ext cx="11796416" cy="688822"/>
          </a:xfrm>
          <a:ln w="952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sz="3200" dirty="0">
                <a:solidFill>
                  <a:srgbClr val="00A499"/>
                </a:solidFill>
              </a:rPr>
              <a:t>Výzkum</a:t>
            </a:r>
            <a:endParaRPr lang="cs-CZ" sz="3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2E0D8-7C1D-1642-9793-1606BCBB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96" y="1659467"/>
            <a:ext cx="5676123" cy="4696883"/>
          </a:xfrm>
          <a:ln w="9525" cap="sq">
            <a:noFill/>
            <a:prstDash val="solid"/>
            <a:miter lim="800000"/>
          </a:ln>
          <a:effectLst/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Metody výzkumu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statistické údaje přeprav,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měření in-</a:t>
            </a:r>
            <a:r>
              <a:rPr lang="cs-CZ" sz="1800" dirty="0" err="1">
                <a:solidFill>
                  <a:schemeClr val="tx1"/>
                </a:solidFill>
              </a:rPr>
              <a:t>situ</a:t>
            </a:r>
            <a:r>
              <a:rPr lang="cs-CZ" sz="1800" dirty="0">
                <a:solidFill>
                  <a:schemeClr val="tx1"/>
                </a:solidFill>
              </a:rPr>
              <a:t>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videoanalýza,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drony,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měření vlečných křivek za pomoci GPS technologie,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laserové skenování,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r>
              <a:rPr lang="cs-CZ" sz="1800" dirty="0">
                <a:solidFill>
                  <a:schemeClr val="tx1"/>
                </a:solidFill>
              </a:rPr>
              <a:t>atp.</a:t>
            </a: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800" dirty="0">
              <a:solidFill>
                <a:schemeClr val="tx1"/>
              </a:solidFill>
            </a:endParaRPr>
          </a:p>
          <a:p>
            <a:pPr lvl="1" indent="169863">
              <a:buFont typeface="Arial" pitchFamily="34" charset="0"/>
              <a:buChar char="•"/>
              <a:tabLst>
                <a:tab pos="719138" algn="l"/>
              </a:tabLst>
            </a:pPr>
            <a:endParaRPr lang="cs-CZ" sz="1900" dirty="0">
              <a:solidFill>
                <a:schemeClr val="tx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6B53B-4E48-FF4E-806F-3FBF019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9B-EF35-6240-A2A8-465AEF330894}" type="datetime3">
              <a:rPr lang="cs-CZ" smtClean="0"/>
              <a:pPr/>
              <a:t>03/05/22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191474-E23C-1F4F-9D03-F4B4B0F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50"/>
            <a:ext cx="9937749" cy="309264"/>
          </a:xfrm>
        </p:spPr>
        <p:txBody>
          <a:bodyPr/>
          <a:lstStyle/>
          <a:p>
            <a:pPr algn="r"/>
            <a:r>
              <a:rPr lang="cs-CZ" dirty="0"/>
              <a:t>doc. Ing.</a:t>
            </a:r>
            <a:r>
              <a:rPr lang="cs-CZ" b="1" dirty="0"/>
              <a:t> Jan Petrů</a:t>
            </a:r>
            <a:r>
              <a:rPr lang="cs-CZ" dirty="0"/>
              <a:t>, Ph.D. </a:t>
            </a:r>
            <a:r>
              <a:rPr lang="cs-CZ" sz="1000" dirty="0"/>
              <a:t>ING.PAED.IGIP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5F280-15E6-E44F-A1A3-E3B092C3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7185" name="AutoShape 17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87" name="AutoShape 19" descr="data:image/png;base64,iVBORw0KGgoAAAANSUhEUgAAARUAAAC2CAMAAADAz+kkAAABI1BMVEX////Gx8lbWljfGSjsvLzfAA3Cw8X8///Nzc338/TbAA7fDR/5+fngeYHZXGfeACBVVFLdAABMTEyZmZeGhYTu7u7gCBni4uLq6upTVFTY2Nj87++rq6nZAABIR0ejo6Hv3dx6enrpw8HR2NLiZ2jiZHKRkZG0tLSJiYl9fX3c3NzeGSydnZ3R0tSzs7O9vb3jW2k+Pj7mAADibnZubm7YHSb/9Pb74uZFSUThPUHaCxjcLjTaZ2nfRFLspqrxoKXbS0zaT1reg4bgQkvfiZDzt7vkjozXOT7fLUDz1NT19OzlcoDnpJ7fqqzw2s736vTr1d/yzNLo3tPeL0nlDDTjlJLiucPkW3DhfYzhj5rsu7bbK0XRc3Tdl5riJj3wsLHPY3AuLwrMAAAQQ0lEQVR4nO2dC0PiSLbHK4a8S0OASmJIRBw7BJKACugOre766F7Rdqbdme67PXPHvt//U9yqBKRJ0AFMeMnfGQ2Epk79cqrqVFE5ALDWWmuttdZaa6211lpTi5u3AQsjQddqvk9RbCCK4n1D0xGct1nzE9IMKiARUYDHr71BNILmU3EeETh8Dc3bzhkK1f6OyICMr8/b2pkIauMi6YMxVt5jkD8Rkh4YXpu33WlK56dgEnChaqva9+qTNZ0omNq87U9Dr2NCsLAr147gtG1niAu1WgNSLQEmARd+dboXlAySkMuqNKOkHKWHZSXcJZEeZZjL8vcuetJMCBZj3rV6pcZsPWz4w447evPzrter9PfxfbhqoGm6jhDSda1m8NSI1YWYhHlXbXr9LRK+po/oOyEaY51haaeMwks1w3PhUUSe9HfLDezMqpGw0LPVYll/jGstvARm5aiwlDZuzPH8LHtpqYwelSeczQjP9NjssgZz2uuZEI3mskpUppvGoBH9y9IOQrVYTfxpL7AWw7K0VIxoRV4xgYlNp5Z2NjRM5bWT3ejkYVmp8ENQXr3uOjzQL+1Ci88OPjBNwuHhE2byxstKBddD13w+mAonM5vjg4k1b2gr8CE00o2kKmGMnE6utdZaSy9ugr1ab2lXFzeBki0ZvixOmFCTlO3ltp/XP3xwqspjStlNFktpJ/e8Dn8CB5Y4iaziJGVvbzwvTOWdRI8pZTdRKMDMvmBZ7iewP7ZloXkTUXmx7MmoJOsrc6eSzfZ+E22E1pCn+lTC8qXgr6Sqcu8Z/EvqnZJSohIYNMqykIo8ZFlHlWhVxQaq2Mq+ZeTRVFTK+Xy+lcs6eSI7m2/horcd54nKz+86+G3fN9XTG5o5O//nv2j51MUFnt5IB6cE0WPzQkqDSrZqmqazvZ03A2XNKrZ228tne1Tks0tS5atL9fJGZq4/fP/Nvb6+vL785p5ef9y8UV1a3P+QuXalKahsVwCOrY3DcBKGDjW0s7HRIlb1qPybu5Fp9bxr3W6qd9yn++PfZPAzTYu3TeWEw8Yx59wHMQ0q23WgI6DleDyCCEg7rAmBZaU+FelPcIWL38tYx1vM3u7l/S/uXmb31z/23u+eZB7AqaTuCp+uu9yZPAWVOjjcyYNCbqcMyju5bB6Us9k6GLQgpnuuSqJweoTulN3rIwZ7DrjBTwtN66S7J9Kd4udMOlRMsLPjAKdn2bZDLGuA7acWZGHLaIk7U4QtCbgMPlaO7vcsVeleHynfutaHIqNKyj+hNCUVBxSy2QIgLpoFjWwO8bknKnLzVlT3ocigpvXwIFvYH4mvWEXsK5vA7bzbvc8wKVE53LGJZdXAshxkczlIDahITcGSN3WlI2yJ8Fxi1LarnhNbuteWsrencE3sJa4Fm9I0VDQd++lGj0quAfG1qf7Q24rcwVHmnFBRb37hHv6lusRXMBXrZL/77ejhOpOaryABGKSDCa9XA+aqoPxERXY73AXTvVYZYYu5OOH2cEsXz/cYV+wKu8J/Hm/AY9ClfMYeNQWVesUmhYZUcMstN1BuMDK7R98x9veygppyR7y5B2d0n0pxv6mLQEyPiueVsSWEykZgWZXVc4OR2WW+Z9rAxc17i+5Yv/1x3OlT+XbG/S654IJQsYTLqajshENzAbdbUqTWEIJxsU9FugKbnxWXuW3igQ8HsV8U7kKlGXChFJvibWZP+ZpaC8ptB5ZhDwnCFI2CQSzRj1eks9svGRFTeacyMm1xNwEVWvzlm/Khy1jdzBHu//6Hu5m8BeGeNRcGAj0qWQ+A4ShOeeDupLby6x2T2bTOuAMls/sofkcd66R5dM5dHH39mhaVXojSo5K1QfjMUxSHS8X+wHDv3hcv6E8C9pXvD0wb+wrjcpvqFZc5e/zIkfF7Yiom6pVdgK3gYFvgs0NUOne7+I3FX06P/itA+KUjyRmO+8+fkrh30Ll6YNRP56nEK9terWdZWe9ZplWGqXSaeBCk1cyF+k2Hn3/Do/XHvxha/dSUmf/+IXf+zNzCh3dMe4ooLpt7CqT7f7P9uLoX8ZOwkXY7sqsqsogBSWJHZfDzqutKHRrPDdOJbV+yLKTSVkXyB8fbqiIqKgkuZcnFj12XmCwxoqh0Ep4H/fSW50HP6R+I+1leTCoC7ljTo+K9sIqx44FdixlX1gzXV3bq4GF8ywJNREXjXxAA3Q+ZsfVrslResswA4Ov4hoVK7HOUiZYdZ7puy02yopxG6Sm8NAnNuLi11lprrVcJmqY5xvaQxb7RuGKa/ointapW4Klp3lBwUGRDRKl/4P+wZWlww74Q/QxvmlKnUbRcYVByGemDTwZRo39kIq0BprpnRLChAHi7BLRKHlfeNqmNeq1i+vkSLFd1I48ZeV4F8Trw7OBeHTaime1Dgo1IyQP3reI6aHZegHUHm9vyG3W+nmdRy3bKeh1Xypv00sGWWdJsYJg1DAXYGgRVwJoA6iWD8mEVm2LW8NN1Df8JzIjub5xd04ruOB1sNCvjXqAMYAG28APdxPYCpJeBqWNfqYIymHj3lYBhGBUA8zXieJAtECo+cPi6z/qoSrG6LYCKVtHskDecH5Xo5tWBlxawXTaGA8mVJVQwoVoBU6lVQIGcmVQC+TdOvaAbhEqpgqmwLA8KDcevOcir20irmmWtXtMKJum4ore8zHA3OR/BMqBSxv+bJZsPAMCy5kBYbbRCKlXgmfbERgb/AP14gMIDCFDwH36+pIOn5+dHxY9QGQwGgQ2k9w0OghEAot4ZfJzGfkPeyZuDRzEqyRf4nKL7vxcom0LsRqDZFR2lkvbtq2j8AmI3AqVoVkSzpqKbw4+d51+6BL5SiD0zTvQ+LFTTCBWdJ5m6NCAIPu5jgU7cB/IwNu7OsV+J9rY/UMFBJhJI0O8jfBRUBCByi4WvASgYAhycHUtogy81MJWGYYMWZWt8wa/i0azQMFlYNmwz9vpFHIOcmqc1bN7BYValhcfpFu9oeh5HLHnf5P2yUSdnbVAgZ8cSwvUuIBOW6mUMw6d8CntgAbchZFJ8cHZYCxSvPFFBZdNrNAxsv03aD7mqPF/3zALCgbtpsABTeTo7llAL8iXdZFkcLeM3o3iWeAr+0Uu6A8169PWx2HZ2d6ZHoPwQ21aBAXG9y6CsG8RXqvi1fh1PDKtQ0/lGSAWfRca4vuJVKmQMqjd4QAFd0zX8h8JvKBhAw5Os6OvnGPE/f4cZMhtkrwkFYL1WDezHHQtfqgHBrEBcoxrSUHDWGNdXvOdPlXQ73nlHx6DZzZnHuB5erRFr8z+c1Sqxq/xMWS/USh91a1sEyuwizFiPNqLtCi8GMUJ6xkZHglGLYKlIj/Yri3T3UDSWmlkYF7s5eFYFj6Po/dwzu2RRJ12odDWxMG5Wg1C0m1+o3EbRoWBW3W0sw8ti3bgabd4z8uRYy12sz2Ki7XtGHUs03l+wpCyx7A6zuV8/WupCdbYjVlhmErHEVrsWaH0yUNS+mTShWLtdtIwSMQNnMBrERr6FimyJYnl5ZtDEY2XObKIxruLXLf1BMgplwaIVouggmX6YGetrF64BjXDn1G2MXYcFG5eJYk0obWeJ5+hbvAY04tKl7Czx8lItbkrFMwmmOiTEi1uo+fKTolamOwzNtrTpFU8lmGL3F1uEW6xluIHi/W16/V+8rIWL9vuKrd6m1+HGutpFdZWRzpKSrfEk5QucPi7uLOnM7UelE06jnGQ0wlnSaO4zKiYxjUi/n0LXMqJTWWBXAaNzzSeNZURq5AWNVfoalSo76ahlRBELt7AS0QjvTnp+Ei9iAZcQhjWiJ0zaV6KLoYs8KvcVz3CdtHvHgv0FXFeJKebgSYcsc/uo/zWKtaGk/TvSoy90qDIQStnqyEfui7msEtdwLJd4LBFxxoTfPT0NjRLJN/shKsvQqfSU7sX8oT9f8KB2WJAa3B+ZPBV/8ObL0dP2BRH5mrHwV+Jv3n9jrMTfe6211loNTZRJZnXSztj5lwSK/7s5vj7PuzKJ6TD7ksCJoo4tZW9lnGXnhRxvGxugyLihaJemwwM6/E23yREdPAx/q2+HioJrLLcxAVpy3eBvm24TRm0Moh1yIb/xGXG1qJC2koskRg8yxQZUcNVlWW7TnbbakdoS/eiqdJv5/b0o0SotyUHySFWUpTazUlSyAg54jY1y+ITpkEzC2RJo9X1FzXwXaZfZ3Tw46YiXQpH7pD52b4+LF9bJlvIAryRauuPuVXe1qOQAX/CAkc07GnLyrRzkcxs5XcuFVFxaagKRls9AZ//Yes9dWGf7zPcHhdl8r8ADq3t7rtBWV/jA0KtGpbFzyMOd7I6h72Q3cg2wnW2BfLZPhRaFpsRkMsr+sXLFuXhUEvfuLUl2RXignPwFVfrm9n71qEA/Xwc85mEEKa5bwM5VwmzLIRXm/kE84i6Y02OL6cK//lSlfW7vTmwzhMppsXl0niF50leNCoSoQTK0h1Rymn8YPO5Tkf8NpGaRkfaPRVq963If1c7jebH4O2lBJ82PXat49n31qIDGYZCxuEdlO09u0t8YUKGV3cuHL2pIRVXuOEaSGOvXTyEVmbu7VVaSSvjtOz0q2HmQlvuRirypHbdpQsU9sJQtzrpwj6zdvxTSgppKhrs++oD7ldWKVzCVXm7rWkgl2wj72icqdIfLqLR8CpUz7iEDPipfucznomtxW0pxk7ngXNwXd+TVorJRaPVC2XL/wBmKbWlXPbuhZdq9oOXHzY9nKs1cfGmKNH3mSmePUvuKlq9w1LJiVJ6UjR7geVBABQdqbTr4/hpJ7kg4wpcliQ68KMwQHpxarX7lWW23wK44fvrvFfKVl1YSdhrgXJHG1gqtJJQLz8sE8P8OtsZXd2WovKyJcl2/ocTYc/tOyVXRGstaa6211vhCuj6Ulkof2jsHwVPu79pybcV4nVp1c2g7Gx9iCHdbQhtU+ycai77rOkkFeesoA0CdZMvUSPJCvQFRmQcGix+T8yxGVOMby7IXMAm1bFsrGA0TbPAYAj6mNE8voCoPKc0Osztqpu97WvktUamGedzLJDcmSTRrUBWS3tsGyKuTLKAFkvue9SBg3xIV8mFZVedLARUjD22qVoIssPUKq5eD/KJVxCPKRG/KV8jOe1jBXUhQaaOu6aBW14BeBw2+Bnz8AysUfllFW+98W2utZzTGrurZfbnMHGUM3cnT258AYGnES0OV+qGt8EKG2mXX8KUPUxA3NPB8j2o+Bfyr2uvaHmVQhp0veVXI83hMLoBKyUZlB9mgknd05HhknGY9B/J23gT1kg1M5OCBqeJ5wAO2vWjZ4JJQGQ+4rF8BLUDxfJi0XaBsDftK8L01BZQHeURuAfB4nnzDD2ILyET1mqnbLJ4bocIqQsHRR95gfVJfTIXFvUoBlGFdq2g4lnUAdFAJeJhKWehBK+OHpg7zmJjeIt/+U6nMuwbJCzo2X8NtCNeP52EBNw8beJ6naVXsJKztIFTHDQZ3JXnP90kDsz0bVXSQZ4GH21NJd0ZkMX+zct7C4DypSstzB91aa6211lprrbXWbPX/wRnPTPT+IR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62E0279-443D-4F5A-9F36-CA69C48DF4BA}"/>
              </a:ext>
            </a:extLst>
          </p:cNvPr>
          <p:cNvSpPr txBox="1"/>
          <p:nvPr/>
        </p:nvSpPr>
        <p:spPr>
          <a:xfrm>
            <a:off x="8238066" y="159361"/>
            <a:ext cx="395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Aktuální otázky správy a údržby pozemních komunikací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1C7A195-4B07-4162-80CA-FD9A548E9CC2}"/>
              </a:ext>
            </a:extLst>
          </p:cNvPr>
          <p:cNvSpPr/>
          <p:nvPr/>
        </p:nvSpPr>
        <p:spPr>
          <a:xfrm>
            <a:off x="8238067" y="372331"/>
            <a:ext cx="3953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DE005A"/>
                </a:solidFill>
              </a:rPr>
              <a:t>4. - 5. května 2022 </a:t>
            </a:r>
            <a:r>
              <a:rPr lang="cs-CZ" sz="1200" b="1" dirty="0" err="1">
                <a:solidFill>
                  <a:srgbClr val="DE005A"/>
                </a:solidFill>
              </a:rPr>
              <a:t>Hnánice</a:t>
            </a:r>
            <a:endParaRPr lang="cs-CZ" sz="1200" b="1" dirty="0">
              <a:solidFill>
                <a:srgbClr val="DE005A"/>
              </a:solidFill>
            </a:endParaRPr>
          </a:p>
          <a:p>
            <a:pPr algn="ctr"/>
            <a:endParaRPr lang="cs-CZ" sz="1400" b="1" dirty="0">
              <a:solidFill>
                <a:srgbClr val="DE005A"/>
              </a:solidFill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C0D80264-5F01-4528-9F15-4331D74F6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395665"/>
              </p:ext>
            </p:extLst>
          </p:nvPr>
        </p:nvGraphicFramePr>
        <p:xfrm>
          <a:off x="5879619" y="718925"/>
          <a:ext cx="6004639" cy="1539980"/>
        </p:xfrm>
        <a:graphic>
          <a:graphicData uri="http://schemas.openxmlformats.org/drawingml/2006/table">
            <a:tbl>
              <a:tblPr/>
              <a:tblGrid>
                <a:gridCol w="631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3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83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775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25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Statistika tras v rámci ČR</a:t>
                      </a:r>
                    </a:p>
                  </a:txBody>
                  <a:tcPr marL="6495" marR="6495" marT="6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Datum</a:t>
                      </a:r>
                    </a:p>
                  </a:txBody>
                  <a:tcPr marL="6495" marR="6495" marT="6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 nákladu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Hmotnost [t]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 [m]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Šířka [m]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Výška [m]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Začátek trasy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Konec trasy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Průběh trasy (začátek, průjezdní místa, konec)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dnů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5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10.1 - 11.1.2011</a:t>
                      </a:r>
                    </a:p>
                  </a:txBody>
                  <a:tcPr marL="6495" marR="6495" marT="6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strojní zařízení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Brno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Mělník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Brno- Brno-Slatina nájezd na D1- Průhonice – Praha – Mělník přístav.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91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13.1.2011</a:t>
                      </a:r>
                    </a:p>
                  </a:txBody>
                  <a:tcPr marL="6495" marR="6495" marT="6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Generátor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232,40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36,00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4,95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Plzeň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Mělník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Plzeň- Křimice- Město 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Touškov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Úněšov- Toužim- Bochov- Lubenec- Bukov- Krušovice- Řevničov- Mšec- Tuřany- Slaný- 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Ješín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Nová Ves- Spomyšl- Mělník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95" marR="6495" marT="6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Obrázek 16" descr="Popis: Výřez obrazovky">
            <a:extLst>
              <a:ext uri="{FF2B5EF4-FFF2-40B4-BE49-F238E27FC236}">
                <a16:creationId xmlns:a16="http://schemas.microsoft.com/office/drawing/2014/main" id="{B8489526-89C9-4829-97BC-9A2A03DD14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20" y="2326325"/>
            <a:ext cx="6004639" cy="2261568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1759BE0-E153-46F8-B828-7B7F9E67F3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48" y="4353003"/>
            <a:ext cx="3510111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1C7F7D5-DB34-4D63-92EE-F175C75B4C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6" y="4353003"/>
            <a:ext cx="3510111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29CFA34-A6B5-4AB2-BFE4-7ECA3D414D6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6"/>
          <a:stretch/>
        </p:blipFill>
        <p:spPr>
          <a:xfrm>
            <a:off x="4684648" y="4353003"/>
            <a:ext cx="3510111" cy="23400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93660"/>
      </p:ext>
    </p:extLst>
  </p:cSld>
  <p:clrMapOvr>
    <a:masterClrMapping/>
  </p:clrMapOvr>
</p:sld>
</file>

<file path=ppt/theme/theme1.xml><?xml version="1.0" encoding="utf-8"?>
<a:theme xmlns:a="http://schemas.openxmlformats.org/drawingml/2006/main" name="22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5" id="{C678D129-7B26-F94A-A79B-E82A287B8DF3}" vid="{72060BBD-A8B0-0140-9E57-37BC6C2DFA2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5" id="{C678D129-7B26-F94A-A79B-E82A287B8DF3}" vid="{9330C813-31EC-084B-ACAA-B2BC0E027A73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227</Template>
  <TotalTime>4123</TotalTime>
  <Words>1158</Words>
  <Application>Microsoft Office PowerPoint</Application>
  <PresentationFormat>Širokoúhlá obrazovka</PresentationFormat>
  <Paragraphs>230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Cillian</vt:lpstr>
      <vt:lpstr>227</vt:lpstr>
      <vt:lpstr>Custom Design</vt:lpstr>
      <vt:lpstr>Parametry páteřových tras pro přepravu nadměrných a nadrozměrných nákladů</vt:lpstr>
      <vt:lpstr>Projekt TA ČR: „Stanovení parametrů páteřových tras pro přepravy nadměrných a nadrozměrných nákladů“</vt:lpstr>
      <vt:lpstr>Úvod</vt:lpstr>
      <vt:lpstr>Úvod</vt:lpstr>
      <vt:lpstr>Cíle projektu</vt:lpstr>
      <vt:lpstr>Problematika průjezdu na častých trasách</vt:lpstr>
      <vt:lpstr>Problematika průjezdu na častých trasách</vt:lpstr>
      <vt:lpstr>Problematika průjezdu na častých trasách</vt:lpstr>
      <vt:lpstr>Výzkum</vt:lpstr>
      <vt:lpstr>Výsledky projektu</vt:lpstr>
      <vt:lpstr>Výsledky projektu – Technická doporučení</vt:lpstr>
      <vt:lpstr>Výsledky projektu – Technická doporučení</vt:lpstr>
      <vt:lpstr>Výsledky projektu – Technická doporučení – Vzorové listy</vt:lpstr>
      <vt:lpstr>Výsledky projektu – Technická doporučení – Vzorové listy</vt:lpstr>
      <vt:lpstr>Výsledky projektu – Mapa páteřových tras</vt:lpstr>
      <vt:lpstr>Výsledky projektu – Modely vozidel pro softwarové ověření vlečných křivek</vt:lpstr>
      <vt:lpstr>Výsledky projektu – Vzorové příklady fotodokumentace realizovaných staveb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0</dc:title>
  <dc:creator>Ing. Jan Petrů, PhD.</dc:creator>
  <cp:lastModifiedBy>pet368</cp:lastModifiedBy>
  <cp:revision>117</cp:revision>
  <dcterms:created xsi:type="dcterms:W3CDTF">2020-09-17T12:59:32Z</dcterms:created>
  <dcterms:modified xsi:type="dcterms:W3CDTF">2022-05-03T21:11:10Z</dcterms:modified>
</cp:coreProperties>
</file>