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1"/>
  </p:sldMasterIdLst>
  <p:sldIdLst>
    <p:sldId id="263" r:id="rId2"/>
    <p:sldId id="262" r:id="rId3"/>
    <p:sldId id="326" r:id="rId4"/>
    <p:sldId id="277" r:id="rId5"/>
    <p:sldId id="278" r:id="rId6"/>
    <p:sldId id="307" r:id="rId7"/>
    <p:sldId id="312" r:id="rId8"/>
    <p:sldId id="308" r:id="rId9"/>
    <p:sldId id="313" r:id="rId10"/>
    <p:sldId id="310" r:id="rId11"/>
    <p:sldId id="302" r:id="rId12"/>
    <p:sldId id="303" r:id="rId13"/>
    <p:sldId id="304" r:id="rId14"/>
    <p:sldId id="317" r:id="rId15"/>
    <p:sldId id="315" r:id="rId16"/>
    <p:sldId id="316" r:id="rId17"/>
    <p:sldId id="318" r:id="rId18"/>
    <p:sldId id="319" r:id="rId19"/>
    <p:sldId id="320" r:id="rId20"/>
    <p:sldId id="328" r:id="rId21"/>
    <p:sldId id="329" r:id="rId22"/>
    <p:sldId id="321" r:id="rId23"/>
    <p:sldId id="322" r:id="rId24"/>
    <p:sldId id="323" r:id="rId25"/>
    <p:sldId id="327" r:id="rId26"/>
    <p:sldId id="324" r:id="rId27"/>
    <p:sldId id="325" r:id="rId28"/>
    <p:sldId id="331" r:id="rId29"/>
    <p:sldId id="284" r:id="rId30"/>
    <p:sldId id="33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004070"/>
    <a:srgbClr val="BD701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7" y="5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3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967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4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359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74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4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8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1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9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6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7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7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3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8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iarc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arc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CA30E-28CC-4875-9EDE-E38FC96E8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07" y="411183"/>
            <a:ext cx="10353151" cy="1675737"/>
          </a:xfrm>
        </p:spPr>
        <p:txBody>
          <a:bodyPr>
            <a:noAutofit/>
          </a:bodyPr>
          <a:lstStyle/>
          <a:p>
            <a:pPr algn="ctr"/>
            <a:r>
              <a:rPr lang="cs-CZ" dirty="0">
                <a:solidFill>
                  <a:srgbClr val="004070"/>
                </a:solidFill>
                <a:latin typeface="Arial Black" panose="020B0A04020102020204" pitchFamily="34" charset="0"/>
                <a:cs typeface="BrowalliaUPC" panose="020B0502040204020203" pitchFamily="34" charset="-34"/>
              </a:rPr>
              <a:t>Světová silniční asociace </a:t>
            </a:r>
            <a:r>
              <a:rPr lang="cs-CZ" sz="4800" dirty="0">
                <a:solidFill>
                  <a:srgbClr val="004070"/>
                </a:solidFill>
                <a:latin typeface="Arial Black" panose="020B0A04020102020204" pitchFamily="34" charset="0"/>
                <a:cs typeface="BrowalliaUPC" panose="020B0502040204020203" pitchFamily="34" charset="-34"/>
              </a:rPr>
              <a:t>PIARC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951717-69C9-4451-8C5E-C4C0294A8365}"/>
              </a:ext>
            </a:extLst>
          </p:cNvPr>
          <p:cNvPicPr/>
          <p:nvPr/>
        </p:nvPicPr>
        <p:blipFill rotWithShape="1">
          <a:blip r:embed="rId2"/>
          <a:srcRect b="10907"/>
          <a:stretch/>
        </p:blipFill>
        <p:spPr>
          <a:xfrm>
            <a:off x="3417403" y="2086920"/>
            <a:ext cx="4191000" cy="2766434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8785A9-D93D-44AD-AD93-A3A250D01F84}"/>
              </a:ext>
            </a:extLst>
          </p:cNvPr>
          <p:cNvSpPr txBox="1"/>
          <p:nvPr/>
        </p:nvSpPr>
        <p:spPr>
          <a:xfrm>
            <a:off x="569408" y="5007949"/>
            <a:ext cx="9846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Václav Neuvirt, CSc. </a:t>
            </a:r>
          </a:p>
          <a:p>
            <a:pPr algn="ctr"/>
            <a:r>
              <a:rPr lang="cs-CZ" sz="2400" b="1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Předseda Českého Národního Komitétu PIARC</a:t>
            </a:r>
          </a:p>
        </p:txBody>
      </p:sp>
    </p:spTree>
    <p:extLst>
      <p:ext uri="{BB962C8B-B14F-4D97-AF65-F5344CB8AC3E}">
        <p14:creationId xmlns:p14="http://schemas.microsoft.com/office/powerpoint/2010/main" val="320327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Textové pole 28">
            <a:extLst>
              <a:ext uri="{FF2B5EF4-FFF2-40B4-BE49-F238E27FC236}">
                <a16:creationId xmlns:a16="http://schemas.microsoft.com/office/drawing/2014/main" id="{1B204D4A-3AF5-4D9F-BF41-32421340B1C8}"/>
              </a:ext>
            </a:extLst>
          </p:cNvPr>
          <p:cNvSpPr txBox="1"/>
          <p:nvPr/>
        </p:nvSpPr>
        <p:spPr>
          <a:xfrm>
            <a:off x="1024932" y="432078"/>
            <a:ext cx="8832502" cy="159768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 struktura Světové Silniční Asociace</a:t>
            </a:r>
            <a:endParaRPr lang="cs-CZ" sz="2800" dirty="0">
              <a:solidFill>
                <a:srgbClr val="00487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57F240-175A-4D55-B3C2-77F1A7C01A81}"/>
              </a:ext>
            </a:extLst>
          </p:cNvPr>
          <p:cNvSpPr txBox="1"/>
          <p:nvPr/>
        </p:nvSpPr>
        <p:spPr>
          <a:xfrm>
            <a:off x="1024932" y="1291103"/>
            <a:ext cx="797359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Asociace má sídlo v Paříži.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 čele asociace je její prezident (volený na období 4 let – v současné době je jím od roku 2022 </a:t>
            </a:r>
            <a:r>
              <a:rPr lang="cs-CZ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Nazir Alli </a:t>
            </a:r>
            <a:r>
              <a:rPr lang="cs-CZ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cs-CZ" sz="1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ihoafrická republika</a:t>
            </a:r>
            <a:r>
              <a:rPr lang="cs-CZ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endParaRPr lang="cs-CZ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generálním tajemníkem je </a:t>
            </a:r>
            <a:r>
              <a:rPr lang="cs-CZ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Patrick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Malléjacq</a:t>
            </a:r>
            <a:r>
              <a:rPr lang="cs-CZ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(Francie)</a:t>
            </a:r>
            <a:endParaRPr lang="cs-CZ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EA393BE-0301-41C9-B453-37703588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32" y="4744088"/>
            <a:ext cx="1223058" cy="159768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B27B78E-3331-4D10-BECF-AD4EAC8C39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</a:extLst>
          </a:blip>
          <a:srcRect l="9949" t="5339" r="8089"/>
          <a:stretch/>
        </p:blipFill>
        <p:spPr>
          <a:xfrm>
            <a:off x="1024932" y="2588083"/>
            <a:ext cx="1579418" cy="15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10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" name="Textové pole 1043">
            <a:extLst>
              <a:ext uri="{FF2B5EF4-FFF2-40B4-BE49-F238E27FC236}">
                <a16:creationId xmlns:a16="http://schemas.microsoft.com/office/drawing/2014/main" id="{93E186C7-8503-42DF-B701-E84C08931483}"/>
              </a:ext>
            </a:extLst>
          </p:cNvPr>
          <p:cNvSpPr txBox="1"/>
          <p:nvPr/>
        </p:nvSpPr>
        <p:spPr>
          <a:xfrm>
            <a:off x="779318" y="665017"/>
            <a:ext cx="9071264" cy="5715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Poslání Světové silniční asociace PIARC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800" b="1">
              <a:solidFill>
                <a:srgbClr val="00487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1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4DEC624-17B4-47F6-8FCD-F974F8639121}"/>
              </a:ext>
            </a:extLst>
          </p:cNvPr>
          <p:cNvSpPr txBox="1"/>
          <p:nvPr/>
        </p:nvSpPr>
        <p:spPr>
          <a:xfrm>
            <a:off x="779318" y="1236518"/>
            <a:ext cx="73359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Hlavním cílem je rozvoj mezinárodní spolupráce a podpora rozvoje v oblasti silniční infrastruktury a dopravy.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Asociace usiluje zejména o: 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cs-CZ" sz="1800" b="0" dirty="0">
                <a:effectLst/>
                <a:latin typeface="Arial" panose="020B0604020202020204" pitchFamily="34" charset="0"/>
              </a:rPr>
              <a:t>organizaci mezinárodní spolupráce a výměny zkušeností,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cs-CZ" sz="1800" b="0" dirty="0">
                <a:effectLst/>
                <a:latin typeface="Arial" panose="020B0604020202020204" pitchFamily="34" charset="0"/>
              </a:rPr>
              <a:t>organizaci odborných analýz a propojení informačních sítí,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cs-CZ" sz="1800" b="0" dirty="0">
                <a:effectLst/>
                <a:latin typeface="Arial" panose="020B0604020202020204" pitchFamily="34" charset="0"/>
              </a:rPr>
              <a:t>pořádání odborných akcí, jakými jsou semináře a kongresy,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cs-CZ" sz="1800" b="0" dirty="0">
                <a:effectLst/>
                <a:latin typeface="Arial" panose="020B0604020202020204" pitchFamily="34" charset="0"/>
              </a:rPr>
              <a:t>podporu činností pro zvyšování bezpečnosti silničního provozu,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cs-CZ" sz="1800" b="0" dirty="0">
                <a:effectLst/>
                <a:latin typeface="Arial" panose="020B0604020202020204" pitchFamily="34" charset="0"/>
              </a:rPr>
              <a:t>podporu úsilí o vytváření trvale udržitelné silniční dopravy,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cs-CZ" sz="1800" b="0" dirty="0">
                <a:effectLst/>
                <a:latin typeface="Arial" panose="020B0604020202020204" pitchFamily="34" charset="0"/>
              </a:rPr>
              <a:t>podporu aktivit v oblasti správy, údržby a krizového managementu.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endParaRPr lang="cs-CZ" dirty="0">
              <a:latin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Světová silniční asociace vydává odborný čtvrtletník </a:t>
            </a:r>
            <a:r>
              <a:rPr lang="cs-CZ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Routes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cs-CZ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Roads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lang="cs-CZ" sz="1800" b="1" dirty="0">
              <a:effectLst/>
              <a:latin typeface="Arial" panose="020B0604020202020204" pitchFamily="34" charset="0"/>
            </a:endParaRPr>
          </a:p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4BFEF7C-B8BC-43F5-A2AE-82ED9C78D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036" y="3323110"/>
            <a:ext cx="1832789" cy="2575647"/>
          </a:xfrm>
          <a:prstGeom prst="rect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ADD7AAC7-E4AE-4DCF-A226-37EC48FAE939}"/>
              </a:ext>
            </a:extLst>
          </p:cNvPr>
          <p:cNvSpPr/>
          <p:nvPr/>
        </p:nvSpPr>
        <p:spPr>
          <a:xfrm>
            <a:off x="6608618" y="4610934"/>
            <a:ext cx="1433946" cy="338554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08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" name="Textové pole 1043">
            <a:extLst>
              <a:ext uri="{FF2B5EF4-FFF2-40B4-BE49-F238E27FC236}">
                <a16:creationId xmlns:a16="http://schemas.microsoft.com/office/drawing/2014/main" id="{93E186C7-8503-42DF-B701-E84C08931483}"/>
              </a:ext>
            </a:extLst>
          </p:cNvPr>
          <p:cNvSpPr txBox="1"/>
          <p:nvPr/>
        </p:nvSpPr>
        <p:spPr>
          <a:xfrm>
            <a:off x="779318" y="665017"/>
            <a:ext cx="9071264" cy="5521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Poslání Světové silniční asociace PIARC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800" b="1" dirty="0">
              <a:solidFill>
                <a:srgbClr val="00487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1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0106AD-5CFE-4D4B-AC8E-86B01F9DC03D}"/>
              </a:ext>
            </a:extLst>
          </p:cNvPr>
          <p:cNvSpPr txBox="1"/>
          <p:nvPr/>
        </p:nvSpPr>
        <p:spPr>
          <a:xfrm>
            <a:off x="904009" y="1517073"/>
            <a:ext cx="8697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Těžiště odborné činnosti asociace je nutné spatřovat v práci jejích technických výborů. V těchto technických výborech pracuje v pozici řádného člena nebo člena korespondenta více jak tisíc profesionálů.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Rada Světové silniční asociace schvaluje pro každé čtyřleté období mezi Světovými silničními kongresy tzv. “Strategický plán“.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Pro období 2020–2023 byl na XXVI. Světovém silničním kongresu v </a:t>
            </a:r>
            <a:r>
              <a:rPr lang="cs-CZ" sz="1800" b="0" dirty="0" err="1">
                <a:effectLst/>
                <a:latin typeface="Arial" panose="020B0604020202020204" pitchFamily="34" charset="0"/>
              </a:rPr>
              <a:t>Abu</a:t>
            </a:r>
            <a:r>
              <a:rPr lang="cs-CZ" sz="1800" b="0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dirty="0" err="1">
                <a:effectLst/>
                <a:latin typeface="Arial" panose="020B0604020202020204" pitchFamily="34" charset="0"/>
              </a:rPr>
              <a:t>Dhabi</a:t>
            </a:r>
            <a:r>
              <a:rPr lang="cs-CZ" sz="1800" b="0" dirty="0">
                <a:effectLst/>
                <a:latin typeface="Arial" panose="020B0604020202020204" pitchFamily="34" charset="0"/>
              </a:rPr>
              <a:t> schválen strategický plán, který obsahuje čtyři Strategická témata 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ST 1  Silniční správa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ST 2  Mobilita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ST 3  Bezpečnost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ST 4  Odolná infrastruktura 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</a:rPr>
              <a:t>v jejichž rámci bylo ustaveno 19 technických výborů a 5 komisí.</a:t>
            </a:r>
            <a:endParaRPr lang="cs-CZ" sz="1800" b="1" dirty="0">
              <a:effectLst/>
              <a:latin typeface="Arial" panose="020B0604020202020204" pitchFamily="34" charset="0"/>
            </a:endParaRPr>
          </a:p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Výsledky práce jednotlivých technických výborů a komisí jsou prezentovány na konci každého čtyřletého období na silničních kongresech.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02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" name="Textové pole 1043">
            <a:extLst>
              <a:ext uri="{FF2B5EF4-FFF2-40B4-BE49-F238E27FC236}">
                <a16:creationId xmlns:a16="http://schemas.microsoft.com/office/drawing/2014/main" id="{93E186C7-8503-42DF-B701-E84C08931483}"/>
              </a:ext>
            </a:extLst>
          </p:cNvPr>
          <p:cNvSpPr txBox="1"/>
          <p:nvPr/>
        </p:nvSpPr>
        <p:spPr>
          <a:xfrm>
            <a:off x="779318" y="665018"/>
            <a:ext cx="9071264" cy="58228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Poslání Světové silniční asociace PIARC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800" b="1" dirty="0">
              <a:solidFill>
                <a:srgbClr val="00487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1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4AA852-F2ED-4151-91EE-783A716EE37F}"/>
              </a:ext>
            </a:extLst>
          </p:cNvPr>
          <p:cNvSpPr txBox="1"/>
          <p:nvPr/>
        </p:nvSpPr>
        <p:spPr>
          <a:xfrm>
            <a:off x="779318" y="1278081"/>
            <a:ext cx="868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pořádání Silničních kongresů je třeba spatřovat největší přínos Světové silniční asociace, nejen pro svojí členskou základnu, ale pro celosvětovou silničářskou „branži“.</a:t>
            </a:r>
            <a:endParaRPr lang="cs-CZ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Světová silniční asociace pořádá 2 typy silničních kongresů:</a:t>
            </a:r>
            <a:endParaRPr lang="cs-CZ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cs-CZ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Světový silniční kongres </a:t>
            </a:r>
          </a:p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Světový silniční kongres se koná každé čtyři roky (od roku 1908) a jeho organizace je svěřována členským zemím. Jeho organizace se řídí podle smlouvy (</a:t>
            </a:r>
            <a:r>
              <a:rPr lang="cs-CZ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Protocol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Agreement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která je podepisována ministrem dopravy pořádající země a prezidentem Světové silniční asociace.  Vlastního kongresu se účastní zpravidla 3 až 4 tis. silničních profesionálů z celého světa. Kongres (a s ním spojená výstava), jako stěžejní akce pro odvětví silniční dopravy, poskytuje informace a diskusní fóra o současných osvědčených postupech a inovativních přístupech pro rozvoj moderní silniční a dopravní infrastruktury.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2037932-F946-4301-8FAA-79788C36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21" y="5187746"/>
            <a:ext cx="2343150" cy="14001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2A7EE77-E71D-4CFC-83DE-FC275BD03846}"/>
              </a:ext>
            </a:extLst>
          </p:cNvPr>
          <p:cNvSpPr txBox="1"/>
          <p:nvPr/>
        </p:nvSpPr>
        <p:spPr>
          <a:xfrm>
            <a:off x="3345874" y="5683498"/>
            <a:ext cx="561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Posledním světovým silničním kongresem  byl XXVI. </a:t>
            </a:r>
          </a:p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Dhabí  6.-10. října 2019</a:t>
            </a:r>
          </a:p>
        </p:txBody>
      </p:sp>
    </p:spTree>
    <p:extLst>
      <p:ext uri="{BB962C8B-B14F-4D97-AF65-F5344CB8AC3E}">
        <p14:creationId xmlns:p14="http://schemas.microsoft.com/office/powerpoint/2010/main" val="2178852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" name="Textové pole 1043">
            <a:extLst>
              <a:ext uri="{FF2B5EF4-FFF2-40B4-BE49-F238E27FC236}">
                <a16:creationId xmlns:a16="http://schemas.microsoft.com/office/drawing/2014/main" id="{93E186C7-8503-42DF-B701-E84C08931483}"/>
              </a:ext>
            </a:extLst>
          </p:cNvPr>
          <p:cNvSpPr txBox="1"/>
          <p:nvPr/>
        </p:nvSpPr>
        <p:spPr>
          <a:xfrm>
            <a:off x="779318" y="665017"/>
            <a:ext cx="9071264" cy="5521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Poslání Světové silniční asociace PIARC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800" b="1" dirty="0">
              <a:solidFill>
                <a:srgbClr val="00487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1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4AA852-F2ED-4151-91EE-783A716EE37F}"/>
              </a:ext>
            </a:extLst>
          </p:cNvPr>
          <p:cNvSpPr txBox="1"/>
          <p:nvPr/>
        </p:nvSpPr>
        <p:spPr>
          <a:xfrm>
            <a:off x="935182" y="1662545"/>
            <a:ext cx="849976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pořádání Silničních kongresů je třeba spatřovat největší přínos Světové silniční asociace, nejen pro svojí členskou základnu, ale pro celosvětovou silničářskou „branži“.</a:t>
            </a:r>
            <a:endParaRPr lang="cs-CZ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Světová silniční asociace pořádá 2 typy silničních kongresů:</a:t>
            </a:r>
            <a:endParaRPr lang="cs-CZ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cs-CZ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Mezinárodní zimní silniční kongres </a:t>
            </a:r>
          </a:p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Mezinárodní zimní silniční kongres je světová konference sdružující odborníky na problematiku zimní údržby silnic z celého světa. Princip organizace je stejný jako v případě silničního kongresu. Kongres (a s ním spojená výstava) podporuje sdílení znalostí o otázkách zimní problematiky silnic a dálnic, které jsou vystaveny nepříznivým klimatickým podmínkám. Koná se každé čtyři roky (od roku 1969) a doplňuje Světový silniční kongres.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C48381-C719-4888-9975-BD7FB5E1BF4C}"/>
              </a:ext>
            </a:extLst>
          </p:cNvPr>
          <p:cNvSpPr txBox="1"/>
          <p:nvPr/>
        </p:nvSpPr>
        <p:spPr>
          <a:xfrm>
            <a:off x="3418611" y="5323460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Posledním mezinárodním zimním silničním kongresem  byl XVI. v Calgary 7.-11. února 2022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D793A6-4F23-4517-9D4A-68828443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16" y="5109299"/>
            <a:ext cx="2127358" cy="11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69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2E5EDC-F515-46A7-BE18-477823BC3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1F98C2-0688-42E3-8A8D-428401E6E19B}"/>
              </a:ext>
            </a:extLst>
          </p:cNvPr>
          <p:cNvSpPr txBox="1"/>
          <p:nvPr/>
        </p:nvSpPr>
        <p:spPr>
          <a:xfrm>
            <a:off x="968518" y="2833533"/>
            <a:ext cx="2564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TROCHU HISTORIE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E785A9B-3202-4007-84CA-DB65BE00111F}"/>
              </a:ext>
            </a:extLst>
          </p:cNvPr>
          <p:cNvSpPr txBox="1"/>
          <p:nvPr/>
        </p:nvSpPr>
        <p:spPr>
          <a:xfrm>
            <a:off x="968518" y="3301983"/>
            <a:ext cx="591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2016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1600" dirty="0">
                <a:latin typeface="Arial Narrow" panose="020B0606020202030204" pitchFamily="34" charset="0"/>
                <a:cs typeface="Arial" panose="020B0604020202020204" pitchFamily="34" charset="0"/>
              </a:rPr>
              <a:t>Rozhodnutí v rámci české silniční společnost - pokusit se získat pořadatelství XXVII. Světového silničního kongresu pro Českou republiku v Praze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77641F4-26C4-4ED5-BD60-9C215413A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781" y="3429000"/>
            <a:ext cx="3386294" cy="277676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602841F-1F9C-4522-AE48-2A7CAE3F1014}"/>
              </a:ext>
            </a:extLst>
          </p:cNvPr>
          <p:cNvSpPr txBox="1"/>
          <p:nvPr/>
        </p:nvSpPr>
        <p:spPr>
          <a:xfrm>
            <a:off x="968518" y="4132980"/>
            <a:ext cx="512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2016-2018</a:t>
            </a:r>
          </a:p>
          <a:p>
            <a:pPr algn="just"/>
            <a:r>
              <a:rPr lang="cs-CZ" sz="1600" dirty="0">
                <a:latin typeface="Arial Narrow" panose="020B0606020202030204" pitchFamily="34" charset="0"/>
                <a:cs typeface="Arial" panose="020B0604020202020204" pitchFamily="34" charset="0"/>
              </a:rPr>
              <a:t>Získávání podpory doma i v zahraničí a zpracovávání nabídky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8AF160-D8BB-47C3-B29A-6930D5F3EA04}"/>
              </a:ext>
            </a:extLst>
          </p:cNvPr>
          <p:cNvSpPr txBox="1"/>
          <p:nvPr/>
        </p:nvSpPr>
        <p:spPr>
          <a:xfrm>
            <a:off x="968518" y="4814502"/>
            <a:ext cx="5370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PODZIM 2018</a:t>
            </a:r>
          </a:p>
          <a:p>
            <a:pPr algn="just"/>
            <a:r>
              <a:rPr lang="cs-CZ" sz="1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Zasedání Rady světové silniční asociace v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Yokohamě</a:t>
            </a:r>
            <a:endParaRPr lang="cs-CZ" sz="16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600" dirty="0">
                <a:latin typeface="Arial Narrow" panose="020B0606020202030204" pitchFamily="34" charset="0"/>
                <a:cs typeface="Arial" panose="020B0604020202020204" pitchFamily="34" charset="0"/>
              </a:rPr>
              <a:t>Suverénní vítězství České republiky v souboji s dalšími dvěma zájemci  -  Austrálií a Malajsií</a:t>
            </a:r>
          </a:p>
        </p:txBody>
      </p:sp>
    </p:spTree>
    <p:extLst>
      <p:ext uri="{BB962C8B-B14F-4D97-AF65-F5344CB8AC3E}">
        <p14:creationId xmlns:p14="http://schemas.microsoft.com/office/powerpoint/2010/main" val="1564518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B1B4919-F7F3-419C-A460-A60A0AAFDBC3}"/>
              </a:ext>
            </a:extLst>
          </p:cNvPr>
          <p:cNvSpPr txBox="1"/>
          <p:nvPr/>
        </p:nvSpPr>
        <p:spPr>
          <a:xfrm>
            <a:off x="1163782" y="2847109"/>
            <a:ext cx="82919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Česká republika se konáním XXVII. Světového silničního kongresu v roce 2023 přiřadila ke třem státům světa kde se konal, resp. bude konat, Světový silniční kongres dvakrát ve 115leté historii trvání Světové silniční asociace PIARC. Těmito státy jsou Belgie (1910 a 1987), Francie (1908 a 2007) a </a:t>
            </a:r>
            <a:r>
              <a:rPr lang="cs-CZ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Mexico</a:t>
            </a: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(1975 a 2011) V případě Československa to bylo v roce 1971 a bude v roce 2023.</a:t>
            </a:r>
          </a:p>
          <a:p>
            <a:pPr algn="just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To, že České republice bylo svěřeno pořadatelství XXVII. Světového silničního kongresu, bylo mimo jiné oceněno její dlouholeté členství v asociaci – Československo, resp. Česká republika, je jejím členem již od roku 1921.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459301D-6A3A-46CC-8034-3DF49B39243C}"/>
              </a:ext>
            </a:extLst>
          </p:cNvPr>
          <p:cNvSpPr txBox="1"/>
          <p:nvPr/>
        </p:nvSpPr>
        <p:spPr>
          <a:xfrm>
            <a:off x="1132609" y="2453662"/>
            <a:ext cx="8894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Jak bylo uvedeno v úvodu příspěvku, Československo hostilo XIV. Světový silniční kongres, který se v roce 1971 konal v Praze. V době hlubokého socialismu získalo pořádání této světové akce poměrně velkou podporu dedikovaných orgánů, o čemž svědčí i skutečnost, že kongres navštívil tehdejší prezident republiky generál Ludvík Svoboda.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Obrázek 8" descr="Obsah obrázku text, budova, exteriér, silnice&#10;&#10;Popis byl vytvořen automaticky">
            <a:extLst>
              <a:ext uri="{FF2B5EF4-FFF2-40B4-BE49-F238E27FC236}">
                <a16:creationId xmlns:a16="http://schemas.microsoft.com/office/drawing/2014/main" id="{FC44A5EC-F1EE-4ACF-AF67-2902BFC68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82" y="3740164"/>
            <a:ext cx="4150360" cy="3001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15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714F271-F1D5-4976-A5BE-98CFD85E278A}"/>
              </a:ext>
            </a:extLst>
          </p:cNvPr>
          <p:cNvSpPr txBox="1"/>
          <p:nvPr/>
        </p:nvSpPr>
        <p:spPr>
          <a:xfrm>
            <a:off x="1028700" y="2551837"/>
            <a:ext cx="8707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Připravovaný XXVII. Světový silniční kongres je organizovaný výlučně Českou silniční společností </a:t>
            </a:r>
            <a:r>
              <a:rPr lang="cs-CZ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z.s</a:t>
            </a: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za přislíbené podpory ministrem dopravy Mgr. Martinem Kupkou. Česká silniční společnost, jako nezisková organizace a vysoce odborný spolek silničních odborníků a fandů, nemůže zůstat sama jako organizátor kongresu s rozpočtovým nákladem více jak 80 miliónů Kč. Velice si proto vážíme odborné podpory Slovenské cestné spoločnosti, věříme, že signifikantní účast slovenských kolegů z řad odborníků a firem pozitivně ovlivní přínosy kongresu pro region „ČESKOSLOVENSKA“.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7B1BAF3-91CA-43EF-85D8-04FA6C8FF401}"/>
              </a:ext>
            </a:extLst>
          </p:cNvPr>
          <p:cNvSpPr txBox="1"/>
          <p:nvPr/>
        </p:nvSpPr>
        <p:spPr>
          <a:xfrm>
            <a:off x="613064" y="4333009"/>
            <a:ext cx="9102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tabLst>
                <a:tab pos="2228850" algn="l"/>
              </a:tabLst>
            </a:pPr>
            <a:endParaRPr lang="cs-CZ" sz="16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tabLst>
                <a:tab pos="2228850" algn="l"/>
              </a:tabLst>
            </a:pPr>
            <a:r>
              <a:rPr lang="cs-CZ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Základní informace: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Datum konání XXVII. Světového silničního kongresu:</a:t>
            </a:r>
            <a:endParaRPr lang="cs-CZ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tabLst>
                <a:tab pos="2228850" algn="l"/>
              </a:tabLst>
            </a:pPr>
            <a:r>
              <a:rPr lang="cs-CZ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ctr">
              <a:tabLst>
                <a:tab pos="2228850" algn="l"/>
              </a:tabLst>
            </a:pPr>
            <a:r>
              <a:rPr lang="cs-CZ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– 6. října 2023</a:t>
            </a:r>
            <a:endParaRPr lang="cs-CZ" sz="16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6744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AD59E51-A316-4B1A-9131-256D5DF5F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111" y="2505671"/>
            <a:ext cx="8990253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28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8850" algn="l"/>
              </a:tabLst>
            </a:pPr>
            <a:r>
              <a:rPr kumimoji="0" lang="cs-CZ" alt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 konání XVII. Světového silničního kongresu:</a:t>
            </a:r>
            <a:endParaRPr kumimoji="0" lang="cs-CZ" alt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8850" algn="l"/>
              </a:tabLst>
            </a:pPr>
            <a:endParaRPr kumimoji="0" lang="cs-CZ" altLang="cs-CZ" sz="1200" b="1" i="0" u="none" strike="noStrike" cap="none" normalizeH="0" baseline="0" dirty="0">
              <a:ln>
                <a:noFill/>
              </a:ln>
              <a:solidFill>
                <a:srgbClr val="17365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8850" algn="l"/>
              </a:tabLst>
            </a:pPr>
            <a:r>
              <a:rPr lang="cs-CZ" altLang="cs-CZ" sz="16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Kongresové centrum Praha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8850" algn="l"/>
              </a:tabLst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Obrázek 4" descr="Obsah obrázku středisko&#10;&#10;Popis byl vytvořen automaticky">
            <a:extLst>
              <a:ext uri="{FF2B5EF4-FFF2-40B4-BE49-F238E27FC236}">
                <a16:creationId xmlns:a16="http://schemas.microsoft.com/office/drawing/2014/main" id="{54EDEAE0-5771-4846-B442-7900A14F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79" y="3565407"/>
            <a:ext cx="6250209" cy="238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2902F4D-A387-4797-A2EF-CB37CE83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4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E4A995-E7B3-4070-A1BE-B7B1E15AE3BE}"/>
              </a:ext>
            </a:extLst>
          </p:cNvPr>
          <p:cNvSpPr txBox="1"/>
          <p:nvPr/>
        </p:nvSpPr>
        <p:spPr>
          <a:xfrm>
            <a:off x="778934" y="697849"/>
            <a:ext cx="8993219" cy="1229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Trochu historie</a:t>
            </a:r>
            <a:endParaRPr lang="cs-CZ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Světová silniční asociace byla založena v roce 1909 po prvním mezinárodním silničním kongresu konaném v roce 1908 v Paříži jako neziskové a nepolitické sdružení s cílem organizovat výměnu zkušeností v oblastech souvisejících s problematikou silnic a silniční dopravy. </a:t>
            </a:r>
          </a:p>
        </p:txBody>
      </p:sp>
      <p:pic>
        <p:nvPicPr>
          <p:cNvPr id="7" name="Obrázek 6" descr="Obrázek">
            <a:extLst>
              <a:ext uri="{FF2B5EF4-FFF2-40B4-BE49-F238E27FC236}">
                <a16:creationId xmlns:a16="http://schemas.microsoft.com/office/drawing/2014/main" id="{53C13088-9DB7-4DF8-A8FD-33D6684B9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14" y="2132630"/>
            <a:ext cx="6233823" cy="4095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10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98" y="616667"/>
            <a:ext cx="6743701" cy="18279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5695E3-86B3-41A0-92D3-AEE62D84493E}"/>
              </a:ext>
            </a:extLst>
          </p:cNvPr>
          <p:cNvSpPr txBox="1"/>
          <p:nvPr/>
        </p:nvSpPr>
        <p:spPr>
          <a:xfrm>
            <a:off x="949963" y="3030496"/>
            <a:ext cx="8945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Ve dnech 19. až 20.4.2022 proběhlo v Praze v Kongresovém centru zasedání Výkonného výboru Světové silniční asociace PIARC, na kterém nám bylo schváleno motto XXVII. Světového silničního kongresu a výše účastnického poplatku. Jednání se zúčastnil prezident asociace pan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Nazir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Alli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Vrcholné orgány asociace byli seznámeni s místem konání kongresu vč. dispozičního uspořádání doprovodné výstavy.   </a:t>
            </a:r>
          </a:p>
        </p:txBody>
      </p:sp>
    </p:spTree>
    <p:extLst>
      <p:ext uri="{BB962C8B-B14F-4D97-AF65-F5344CB8AC3E}">
        <p14:creationId xmlns:p14="http://schemas.microsoft.com/office/powerpoint/2010/main" val="2857943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98" y="616667"/>
            <a:ext cx="6743701" cy="182791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FBFC14D-B0AA-4739-A380-8CB7AFF1E49F}"/>
              </a:ext>
            </a:extLst>
          </p:cNvPr>
          <p:cNvSpPr txBox="1"/>
          <p:nvPr/>
        </p:nvSpPr>
        <p:spPr>
          <a:xfrm>
            <a:off x="970059" y="4413419"/>
            <a:ext cx="512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</a:t>
            </a:r>
          </a:p>
        </p:txBody>
      </p:sp>
      <p:pic>
        <p:nvPicPr>
          <p:cNvPr id="7" name="Obrázek 6" descr="Obsah obrázku strop, lidé&#10;&#10;Popis byl vytvořen automaticky">
            <a:extLst>
              <a:ext uri="{FF2B5EF4-FFF2-40B4-BE49-F238E27FC236}">
                <a16:creationId xmlns:a16="http://schemas.microsoft.com/office/drawing/2014/main" id="{0F640CEB-CB46-48E0-9FFA-F77FBC07D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9" t="14493" r="5118" b="3767"/>
          <a:stretch/>
        </p:blipFill>
        <p:spPr>
          <a:xfrm>
            <a:off x="693337" y="1783553"/>
            <a:ext cx="3639788" cy="4557817"/>
          </a:xfrm>
          <a:prstGeom prst="rect">
            <a:avLst/>
          </a:prstGeom>
        </p:spPr>
      </p:pic>
      <p:pic>
        <p:nvPicPr>
          <p:cNvPr id="11" name="Obrázek 10" descr="Obsah obrázku interiér, strop, zeď, osoba&#10;&#10;Popis byl vytvořen automaticky">
            <a:extLst>
              <a:ext uri="{FF2B5EF4-FFF2-40B4-BE49-F238E27FC236}">
                <a16:creationId xmlns:a16="http://schemas.microsoft.com/office/drawing/2014/main" id="{9F904732-1CE4-4C34-979F-11FE9D0D52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13"/>
          <a:stretch/>
        </p:blipFill>
        <p:spPr>
          <a:xfrm>
            <a:off x="4609847" y="2526870"/>
            <a:ext cx="5864251" cy="37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98" y="616667"/>
            <a:ext cx="6743701" cy="1827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36E3C3-E6B6-4124-9659-51AFCBE925C7}"/>
              </a:ext>
            </a:extLst>
          </p:cNvPr>
          <p:cNvSpPr txBox="1"/>
          <p:nvPr/>
        </p:nvSpPr>
        <p:spPr>
          <a:xfrm>
            <a:off x="221065" y="3569294"/>
            <a:ext cx="10155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tabLst>
                <a:tab pos="2228850" algn="l"/>
              </a:tabLst>
            </a:pPr>
            <a:endParaRPr lang="cs-CZ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ctr">
              <a:tabLst>
                <a:tab pos="222885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Prague 2023: Together on the road again</a:t>
            </a:r>
            <a:endParaRPr lang="cs-CZ" sz="3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ctr">
              <a:tabLst>
                <a:tab pos="2228850" algn="l"/>
              </a:tabLst>
            </a:pP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cs-CZ" sz="32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8E176B-023D-4619-B1EF-4745AA066D68}"/>
              </a:ext>
            </a:extLst>
          </p:cNvPr>
          <p:cNvSpPr txBox="1"/>
          <p:nvPr/>
        </p:nvSpPr>
        <p:spPr>
          <a:xfrm>
            <a:off x="1073020" y="3265714"/>
            <a:ext cx="803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tabLst>
                <a:tab pos="2228850" algn="l"/>
              </a:tabLs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otto XVII. Světového silničního kongresu:</a:t>
            </a:r>
          </a:p>
        </p:txBody>
      </p:sp>
    </p:spTree>
    <p:extLst>
      <p:ext uri="{BB962C8B-B14F-4D97-AF65-F5344CB8AC3E}">
        <p14:creationId xmlns:p14="http://schemas.microsoft.com/office/powerpoint/2010/main" val="28975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97193E0-7221-4E81-B229-DC925A77D01A}"/>
              </a:ext>
            </a:extLst>
          </p:cNvPr>
          <p:cNvSpPr txBox="1"/>
          <p:nvPr/>
        </p:nvSpPr>
        <p:spPr>
          <a:xfrm>
            <a:off x="956657" y="2798408"/>
            <a:ext cx="83958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Naším hlavním cílem je co nejvyšší účast českých a slovenských odborníků, akademiků, studentů vysokých a středních škol a firem. Proto plánujeme kongresové jednání tlumočit do českého jazyka.</a:t>
            </a:r>
          </a:p>
          <a:p>
            <a:pPr algn="just"/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Česká silniční společnost si od projektu neslibuje pouze prestiž a šanci potkat se s nejlepšími odborníky světa v Praze, ale i příležitost pro restart či renesanci silničního odvětví u nás. Doufám, že projekt a aktivity s ním spojené navrátí odvětví významnou pozici v očích široké veřejnosti a přiláká mladé lidi, žáky a studenty, zpátky do oboru. Infrastruktura je naprosto klíčová pro společenský a ekonomický rozvoj státu a Česká silniční společnost se na něm chce aktivně podílet. I proto její představitelé hodlají oslovit nejen klíčové technické vysoké školy u nás a na Slovensku, ale začít již o stupeň níže, u škol středních a u odborných učilišť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42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125B601-F305-4619-982A-A892ADCF7D25}"/>
              </a:ext>
            </a:extLst>
          </p:cNvPr>
          <p:cNvSpPr txBox="1"/>
          <p:nvPr/>
        </p:nvSpPr>
        <p:spPr>
          <a:xfrm>
            <a:off x="1291682" y="2517096"/>
            <a:ext cx="8227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 nás čeká v nejbližším období:</a:t>
            </a:r>
          </a:p>
          <a:p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získat zásadní podporu politiků s rozhodovacími pravomocemi s vysvětlením jaký klíčový význam má kvalitní a fungující dopravní infrastruktura pro výkonnost hospodářství a rozvoj státu ve všech oblastech včetně dalšího zvyšování bezpečnosti v dopravě,</a:t>
            </a: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trvale prezentovat význam konání světového silničního kongresu do mediální oblasti,</a:t>
            </a: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opětovně prezentovat význam konání světového silničního kongresu formou seminářů nebo konferencí s podporou krajů, </a:t>
            </a: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opětovně prezentovat význam konání světového silničního kongresu v Poslanecké sněmovně a Senátu,</a:t>
            </a:r>
          </a:p>
          <a:p>
            <a:pPr marL="342900" indent="-342900" algn="just">
              <a:buFont typeface="Arial" panose="020B0604020202020204" pitchFamily="34" charset="0"/>
              <a:buChar char="-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organizovat konference a semináře pro zástupce bank, pojišťoven, vysokých, a středních škol, včetně různých organizací z oblastí silniční infrastruktury a silniční dopravy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4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125B601-F305-4619-982A-A892ADCF7D25}"/>
              </a:ext>
            </a:extLst>
          </p:cNvPr>
          <p:cNvSpPr txBox="1"/>
          <p:nvPr/>
        </p:nvSpPr>
        <p:spPr>
          <a:xfrm>
            <a:off x="1111255" y="2604329"/>
            <a:ext cx="822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 nás čeká v nejbližším období:</a:t>
            </a:r>
          </a:p>
          <a:p>
            <a:r>
              <a:rPr lang="cs-CZ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chtěli jsme při příležitosti konání tohoto kongresu iniciovat vydání příležitostní poštovní známky resp. sérii poštovních známek, tak jako tomu bylo 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např. v </a:t>
            </a: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letech 1971, 1979,1999 nebo 2003.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7A4F82-39C0-4260-A3D9-A8DBD8F8E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7" t="16521" r="7404" b="10382"/>
          <a:stretch/>
        </p:blipFill>
        <p:spPr bwMode="auto">
          <a:xfrm>
            <a:off x="6374521" y="2912756"/>
            <a:ext cx="2037730" cy="414075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92A0BE5-D771-4A1C-93BE-BC5552E3AB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25" t="38133" r="8721" b="27567"/>
          <a:stretch/>
        </p:blipFill>
        <p:spPr bwMode="auto">
          <a:xfrm>
            <a:off x="1195394" y="3622646"/>
            <a:ext cx="1747520" cy="272097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B1DBA5B-7821-432C-84E6-773F719711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48" t="46508" r="42105" b="39735"/>
          <a:stretch/>
        </p:blipFill>
        <p:spPr bwMode="auto">
          <a:xfrm>
            <a:off x="3513170" y="4529445"/>
            <a:ext cx="1299136" cy="16777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97AD7E-D507-462B-A8FD-EEFAB4572E4B}"/>
              </a:ext>
            </a:extLst>
          </p:cNvPr>
          <p:cNvSpPr txBox="1"/>
          <p:nvPr/>
        </p:nvSpPr>
        <p:spPr>
          <a:xfrm>
            <a:off x="1410511" y="5679625"/>
            <a:ext cx="134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Praha 1971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471DA2-C529-4674-9015-7EDB27F5E549}"/>
              </a:ext>
            </a:extLst>
          </p:cNvPr>
          <p:cNvSpPr txBox="1"/>
          <p:nvPr/>
        </p:nvSpPr>
        <p:spPr>
          <a:xfrm>
            <a:off x="7569758" y="5371848"/>
            <a:ext cx="163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Kuala</a:t>
            </a:r>
            <a:r>
              <a:rPr lang="cs-CZ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cs-CZ" sz="1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Lumpur</a:t>
            </a:r>
            <a:r>
              <a:rPr lang="cs-CZ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1999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225E36-5579-4F2A-9210-0AF454929EF2}"/>
              </a:ext>
            </a:extLst>
          </p:cNvPr>
          <p:cNvSpPr txBox="1"/>
          <p:nvPr/>
        </p:nvSpPr>
        <p:spPr>
          <a:xfrm>
            <a:off x="3636445" y="4451390"/>
            <a:ext cx="1064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Vídeň 1979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17B0EF0-9742-4294-9670-741091BCFCAA}"/>
              </a:ext>
            </a:extLst>
          </p:cNvPr>
          <p:cNvSpPr/>
          <p:nvPr/>
        </p:nvSpPr>
        <p:spPr>
          <a:xfrm>
            <a:off x="779288" y="4127776"/>
            <a:ext cx="2441051" cy="1849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8199C5F-9A3C-4FB3-B1DA-14CCFD988A83}"/>
              </a:ext>
            </a:extLst>
          </p:cNvPr>
          <p:cNvSpPr/>
          <p:nvPr/>
        </p:nvSpPr>
        <p:spPr>
          <a:xfrm>
            <a:off x="3324991" y="4421542"/>
            <a:ext cx="1747520" cy="1555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1EA7EC-0D39-477B-BAAB-C6AE1A37619D}"/>
              </a:ext>
            </a:extLst>
          </p:cNvPr>
          <p:cNvSpPr/>
          <p:nvPr/>
        </p:nvSpPr>
        <p:spPr>
          <a:xfrm>
            <a:off x="5260690" y="3886847"/>
            <a:ext cx="4189020" cy="23203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9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5141FC2-3888-4255-89C5-8B1FD48B6118}"/>
              </a:ext>
            </a:extLst>
          </p:cNvPr>
          <p:cNvSpPr txBox="1"/>
          <p:nvPr/>
        </p:nvSpPr>
        <p:spPr>
          <a:xfrm>
            <a:off x="1481292" y="3006663"/>
            <a:ext cx="853093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Hledání podpory</a:t>
            </a:r>
          </a:p>
          <a:p>
            <a:endParaRPr lang="cs-CZ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Česká silniční společnost hledá partnery pro 3 základní oblasti:</a:t>
            </a:r>
          </a:p>
          <a:p>
            <a:endParaRPr lang="cs-CZ" sz="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Finanční podpora kongresu a s ním spojených aktivit;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Podpora účasti českých a slovenských odborníků, studentů a nadšenců ze všech oborů souvisejících s problematikou silničního hospodářství;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Propagace kongresu skrze kanály a kontakty našich partnerů. </a:t>
            </a:r>
            <a:r>
              <a:rPr lang="cs-CZ" sz="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indent="450215" algn="just">
              <a:tabLst>
                <a:tab pos="2228850" algn="l"/>
              </a:tabLst>
            </a:pPr>
            <a:endParaRPr lang="cs-CZ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tabLst>
                <a:tab pos="2228850" algn="l"/>
              </a:tabLst>
            </a:pPr>
            <a:endParaRPr lang="cs-CZ" sz="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tabLst>
                <a:tab pos="2228850" algn="l"/>
              </a:tabLst>
            </a:pPr>
            <a:endParaRPr lang="cs-CZ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40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674263-AA1B-4E69-B05E-661F753D7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33" y="958921"/>
            <a:ext cx="8662558" cy="46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41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9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AE4626C6-95DD-49B9-CA14-4FCB04D19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41" y="378893"/>
            <a:ext cx="4313809" cy="610021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1395310-73C2-4033-EE66-C4EF56E1FA13}"/>
              </a:ext>
            </a:extLst>
          </p:cNvPr>
          <p:cNvSpPr txBox="1"/>
          <p:nvPr/>
        </p:nvSpPr>
        <p:spPr>
          <a:xfrm>
            <a:off x="4869707" y="3428999"/>
            <a:ext cx="6177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 informací lze nalézt na</a:t>
            </a:r>
          </a:p>
          <a:p>
            <a:pPr algn="ctr"/>
            <a:endParaRPr lang="cs-CZ" sz="1000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www.piarc.org</a:t>
            </a:r>
            <a:r>
              <a:rPr lang="cs-CZ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sz="28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www.wrc2023prague.org</a:t>
            </a:r>
          </a:p>
        </p:txBody>
      </p:sp>
    </p:spTree>
    <p:extLst>
      <p:ext uri="{BB962C8B-B14F-4D97-AF65-F5344CB8AC3E}">
        <p14:creationId xmlns:p14="http://schemas.microsoft.com/office/powerpoint/2010/main" val="392082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4623DC-FF51-4B01-AF09-9EB69742128B}"/>
              </a:ext>
            </a:extLst>
          </p:cNvPr>
          <p:cNvSpPr txBox="1"/>
          <p:nvPr/>
        </p:nvSpPr>
        <p:spPr>
          <a:xfrm>
            <a:off x="1984664" y="843740"/>
            <a:ext cx="7221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</a:t>
            </a:r>
          </a:p>
          <a:p>
            <a:pPr algn="ctr"/>
            <a:r>
              <a:rPr lang="cs-CZ" sz="4800" b="1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VAŠÍ POZORNOST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163C52-8256-4543-AADA-BF62BDC57223}"/>
              </a:ext>
            </a:extLst>
          </p:cNvPr>
          <p:cNvSpPr txBox="1"/>
          <p:nvPr/>
        </p:nvSpPr>
        <p:spPr>
          <a:xfrm>
            <a:off x="987136" y="5252611"/>
            <a:ext cx="84789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 informací lze nalézt na</a:t>
            </a:r>
          </a:p>
          <a:p>
            <a:pPr algn="ctr"/>
            <a:endParaRPr lang="cs-CZ" sz="1000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www.piarc.org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solidFill>
                  <a:srgbClr val="004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cs-CZ" sz="20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www.wrc2023prague.org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BAD61EF-C8DA-4C00-9195-B75D90C5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76" y="2702270"/>
            <a:ext cx="3287099" cy="193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0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E4A995-E7B3-4070-A1BE-B7B1E15AE3BE}"/>
              </a:ext>
            </a:extLst>
          </p:cNvPr>
          <p:cNvSpPr txBox="1"/>
          <p:nvPr/>
        </p:nvSpPr>
        <p:spPr>
          <a:xfrm>
            <a:off x="922058" y="3652173"/>
            <a:ext cx="88421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Vývoj názvu asociace </a:t>
            </a:r>
            <a:endParaRPr lang="cs-CZ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cs-CZ" sz="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cs-CZ" sz="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cs-CZ" sz="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Stálé mezinárodní sdružení silničních kongresů (anglická verze názvu: Permanent International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Congresses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[PIARC], resp. francouzská verze názvu: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Internationale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Permanente des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Congrès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de la Route [AIPCR]).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Tyto názvy byly užívány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až do roku 2007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XXIII. Světový silniční kongres konaný v Paříži rozhodl o změně názvu – francouzská verze (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Mondiale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de la Route-AIPCR)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anglická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-PIARC)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 tím, že poslání asociace zůstává beze změny.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AD122BE-28E2-4483-8E4D-775BCE3D6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29" y="280129"/>
            <a:ext cx="2609293" cy="28129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853EB2F-7DDB-484F-8DBA-AC887D1F856F}"/>
              </a:ext>
            </a:extLst>
          </p:cNvPr>
          <p:cNvSpPr txBox="1"/>
          <p:nvPr/>
        </p:nvSpPr>
        <p:spPr>
          <a:xfrm>
            <a:off x="1089329" y="1391478"/>
            <a:ext cx="4611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ROAD CONGRESSES</a:t>
            </a:r>
          </a:p>
        </p:txBody>
      </p:sp>
    </p:spTree>
    <p:extLst>
      <p:ext uri="{BB962C8B-B14F-4D97-AF65-F5344CB8AC3E}">
        <p14:creationId xmlns:p14="http://schemas.microsoft.com/office/powerpoint/2010/main" val="2693509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A51B70-A0AF-4539-A1E2-555FF5065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80" y="588675"/>
            <a:ext cx="6743701" cy="18279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B8894D-FDA0-4BBE-9580-95681FAD8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3305782" y="2772610"/>
            <a:ext cx="4414663" cy="2910888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DD25C6-E532-4C32-AFCE-14A311D9F7B1}"/>
              </a:ext>
            </a:extLst>
          </p:cNvPr>
          <p:cNvSpPr txBox="1"/>
          <p:nvPr/>
        </p:nvSpPr>
        <p:spPr>
          <a:xfrm>
            <a:off x="5216236" y="4461945"/>
            <a:ext cx="218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487E"/>
                </a:solidFill>
                <a:latin typeface="Arial Black" panose="020B0A04020102020204" pitchFamily="34" charset="0"/>
              </a:rPr>
              <a:t>Czech</a:t>
            </a:r>
            <a:r>
              <a:rPr lang="cs-CZ" dirty="0">
                <a:solidFill>
                  <a:srgbClr val="00487E"/>
                </a:solidFill>
              </a:rPr>
              <a:t> </a:t>
            </a:r>
            <a:r>
              <a:rPr lang="cs-CZ" dirty="0">
                <a:solidFill>
                  <a:srgbClr val="00487E"/>
                </a:solidFill>
                <a:latin typeface="Arial Black" panose="020B0A04020102020204" pitchFamily="34" charset="0"/>
              </a:rPr>
              <a:t>Republic</a:t>
            </a:r>
          </a:p>
        </p:txBody>
      </p:sp>
    </p:spTree>
    <p:extLst>
      <p:ext uri="{BB962C8B-B14F-4D97-AF65-F5344CB8AC3E}">
        <p14:creationId xmlns:p14="http://schemas.microsoft.com/office/powerpoint/2010/main" val="172553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6F933310-0B9A-48E4-9CD2-DC5A17D83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bright="1000" contrast="30000"/>
                    </a14:imgEffect>
                  </a14:imgLayer>
                </a14:imgProps>
              </a:ext>
            </a:extLst>
          </a:blip>
          <a:srcRect r="1410" b="9461"/>
          <a:stretch/>
        </p:blipFill>
        <p:spPr>
          <a:xfrm>
            <a:off x="7922287" y="871531"/>
            <a:ext cx="3386294" cy="4584723"/>
          </a:xfrm>
          <a:prstGeom prst="rect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20400000"/>
            </a:camera>
            <a:lightRig rig="threePt" dir="t"/>
          </a:scene3d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900E23C2-9066-4492-A9E5-A49ADC31A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337" y="974096"/>
            <a:ext cx="2903974" cy="492964"/>
          </a:xfrm>
        </p:spPr>
        <p:txBody>
          <a:bodyPr>
            <a:noAutofit/>
          </a:bodyPr>
          <a:lstStyle/>
          <a:p>
            <a:pPr algn="l">
              <a:buClr>
                <a:srgbClr val="00487E"/>
              </a:buClr>
            </a:pPr>
            <a:r>
              <a:rPr lang="cs-CZ" sz="2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Naše historie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A8F798-32A2-40FE-BB8B-17655E392E92}"/>
              </a:ext>
            </a:extLst>
          </p:cNvPr>
          <p:cNvSpPr txBox="1"/>
          <p:nvPr/>
        </p:nvSpPr>
        <p:spPr>
          <a:xfrm>
            <a:off x="721259" y="1623739"/>
            <a:ext cx="6784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 prosinci roku 1920 byla prostřednictvím velvyslanectví ČSR ve Francii podána žádost o členství v Mezinárodní stálé asociaci silničních kongresů AIPCR</a:t>
            </a:r>
          </a:p>
        </p:txBody>
      </p:sp>
      <p:sp>
        <p:nvSpPr>
          <p:cNvPr id="10" name="Řečová bublina: oválný bublinový popisek 9">
            <a:extLst>
              <a:ext uri="{FF2B5EF4-FFF2-40B4-BE49-F238E27FC236}">
                <a16:creationId xmlns:a16="http://schemas.microsoft.com/office/drawing/2014/main" id="{B4D7EB1E-000D-44BA-BC91-91B6EA985BB8}"/>
              </a:ext>
            </a:extLst>
          </p:cNvPr>
          <p:cNvSpPr/>
          <p:nvPr/>
        </p:nvSpPr>
        <p:spPr>
          <a:xfrm>
            <a:off x="522514" y="3429000"/>
            <a:ext cx="6641961" cy="2338012"/>
          </a:xfrm>
          <a:prstGeom prst="wedgeEllipseCallout">
            <a:avLst>
              <a:gd name="adj1" fmla="val 62724"/>
              <a:gd name="adj2" fmla="val -90128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A8DD71-79ED-41E9-8CAA-305F6954919B}"/>
              </a:ext>
            </a:extLst>
          </p:cNvPr>
          <p:cNvSpPr txBox="1"/>
          <p:nvPr/>
        </p:nvSpPr>
        <p:spPr>
          <a:xfrm>
            <a:off x="1370488" y="3869142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Dopis ze 7.2.1921 Francouzského ministerstva zahraničních věcí, sekce administrativních a technických záležitostí presidentovi Mezinárodní stálé asociace silničních kongresů o naší žádosti.</a:t>
            </a:r>
          </a:p>
        </p:txBody>
      </p:sp>
    </p:spTree>
    <p:extLst>
      <p:ext uri="{BB962C8B-B14F-4D97-AF65-F5344CB8AC3E}">
        <p14:creationId xmlns:p14="http://schemas.microsoft.com/office/powerpoint/2010/main" val="39811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AA46B1-5FA6-44E0-9484-0F46F0728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34" y="1266092"/>
            <a:ext cx="1598351" cy="17230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9C89A7-D535-4B6D-9CFD-3C350C1B3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48"/>
          <a:stretch/>
        </p:blipFill>
        <p:spPr bwMode="auto">
          <a:xfrm>
            <a:off x="4267313" y="1174502"/>
            <a:ext cx="1323872" cy="1837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BD0F3AC-E165-4AAC-8F43-0A1734D80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815" y="1028550"/>
            <a:ext cx="867410" cy="1983478"/>
          </a:xfrm>
          <a:prstGeom prst="rect">
            <a:avLst/>
          </a:prstGeom>
        </p:spPr>
      </p:pic>
      <p:pic>
        <p:nvPicPr>
          <p:cNvPr id="10" name="Picture 3" descr="Logo PIARC - new">
            <a:extLst>
              <a:ext uri="{FF2B5EF4-FFF2-40B4-BE49-F238E27FC236}">
                <a16:creationId xmlns:a16="http://schemas.microsoft.com/office/drawing/2014/main" id="{F53D95C1-D13D-4E4E-907A-4D89A8C2DA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41" y="1841668"/>
            <a:ext cx="1553524" cy="1170360"/>
          </a:xfrm>
          <a:prstGeom prst="rect">
            <a:avLst/>
          </a:prstGeom>
          <a:noFill/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E8FE794-5581-43C7-8BA5-BFEF9809B106}"/>
              </a:ext>
            </a:extLst>
          </p:cNvPr>
          <p:cNvPicPr/>
          <p:nvPr/>
        </p:nvPicPr>
        <p:blipFill rotWithShape="1">
          <a:blip r:embed="rId2"/>
          <a:srcRect b="10907"/>
          <a:stretch/>
        </p:blipFill>
        <p:spPr>
          <a:xfrm>
            <a:off x="5080952" y="3782210"/>
            <a:ext cx="2030095" cy="1338580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12" name="Textové pole 37">
            <a:extLst>
              <a:ext uri="{FF2B5EF4-FFF2-40B4-BE49-F238E27FC236}">
                <a16:creationId xmlns:a16="http://schemas.microsoft.com/office/drawing/2014/main" id="{69758907-3195-441B-B042-650B7473C9FB}"/>
              </a:ext>
            </a:extLst>
          </p:cNvPr>
          <p:cNvSpPr txBox="1"/>
          <p:nvPr/>
        </p:nvSpPr>
        <p:spPr>
          <a:xfrm>
            <a:off x="1908379" y="2989182"/>
            <a:ext cx="1699260" cy="236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Počáteční logo z roku 1911</a:t>
            </a:r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ové pole 50">
            <a:extLst>
              <a:ext uri="{FF2B5EF4-FFF2-40B4-BE49-F238E27FC236}">
                <a16:creationId xmlns:a16="http://schemas.microsoft.com/office/drawing/2014/main" id="{C75859A2-C2AE-4B84-B417-0113D147E328}"/>
              </a:ext>
            </a:extLst>
          </p:cNvPr>
          <p:cNvSpPr txBox="1"/>
          <p:nvPr/>
        </p:nvSpPr>
        <p:spPr>
          <a:xfrm>
            <a:off x="3952379" y="2989182"/>
            <a:ext cx="1814905" cy="5149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Modifikace loga v roce 1986</a:t>
            </a:r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ové pole 17">
            <a:extLst>
              <a:ext uri="{FF2B5EF4-FFF2-40B4-BE49-F238E27FC236}">
                <a16:creationId xmlns:a16="http://schemas.microsoft.com/office/drawing/2014/main" id="{D33403CB-36C1-4A3D-A0C6-B49E2960D6DF}"/>
              </a:ext>
            </a:extLst>
          </p:cNvPr>
          <p:cNvSpPr txBox="1"/>
          <p:nvPr/>
        </p:nvSpPr>
        <p:spPr>
          <a:xfrm>
            <a:off x="6112024" y="2989182"/>
            <a:ext cx="1814905" cy="360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Modifikace loga v roce 1995</a:t>
            </a:r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ové pole 10">
            <a:extLst>
              <a:ext uri="{FF2B5EF4-FFF2-40B4-BE49-F238E27FC236}">
                <a16:creationId xmlns:a16="http://schemas.microsoft.com/office/drawing/2014/main" id="{4234D855-A05A-4D95-A92C-FBFB4D068390}"/>
              </a:ext>
            </a:extLst>
          </p:cNvPr>
          <p:cNvSpPr txBox="1"/>
          <p:nvPr/>
        </p:nvSpPr>
        <p:spPr>
          <a:xfrm>
            <a:off x="7988441" y="2989182"/>
            <a:ext cx="1814905" cy="5149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Modifikace loga v roce 2007</a:t>
            </a:r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ové pole 10">
            <a:extLst>
              <a:ext uri="{FF2B5EF4-FFF2-40B4-BE49-F238E27FC236}">
                <a16:creationId xmlns:a16="http://schemas.microsoft.com/office/drawing/2014/main" id="{42036306-C1C4-4502-B6D9-CF4B267654FC}"/>
              </a:ext>
            </a:extLst>
          </p:cNvPr>
          <p:cNvSpPr txBox="1"/>
          <p:nvPr/>
        </p:nvSpPr>
        <p:spPr>
          <a:xfrm>
            <a:off x="4943790" y="5190414"/>
            <a:ext cx="2431700" cy="5486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487E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Logo používané od roku 2019</a:t>
            </a:r>
            <a:endParaRPr lang="cs-CZ" b="1" dirty="0">
              <a:solidFill>
                <a:srgbClr val="00487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0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Textové pole 28">
            <a:extLst>
              <a:ext uri="{FF2B5EF4-FFF2-40B4-BE49-F238E27FC236}">
                <a16:creationId xmlns:a16="http://schemas.microsoft.com/office/drawing/2014/main" id="{1B204D4A-3AF5-4D9F-BF41-32421340B1C8}"/>
              </a:ext>
            </a:extLst>
          </p:cNvPr>
          <p:cNvSpPr txBox="1"/>
          <p:nvPr/>
        </p:nvSpPr>
        <p:spPr>
          <a:xfrm>
            <a:off x="1024932" y="432079"/>
            <a:ext cx="8832502" cy="49485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 struktura Světové silniční asociace</a:t>
            </a:r>
            <a:endParaRPr lang="cs-CZ" sz="2800" dirty="0">
              <a:solidFill>
                <a:srgbClr val="00487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BA1C2FFC-017F-4E3B-B7EB-364EFC1964C1}"/>
              </a:ext>
            </a:extLst>
          </p:cNvPr>
          <p:cNvSpPr/>
          <p:nvPr/>
        </p:nvSpPr>
        <p:spPr>
          <a:xfrm>
            <a:off x="2539289" y="1226479"/>
            <a:ext cx="5641786" cy="11439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9" name="Textové pole 36">
            <a:extLst>
              <a:ext uri="{FF2B5EF4-FFF2-40B4-BE49-F238E27FC236}">
                <a16:creationId xmlns:a16="http://schemas.microsoft.com/office/drawing/2014/main" id="{DA0F9306-8CAC-4975-9633-5BDE8DB5E24B}"/>
              </a:ext>
            </a:extLst>
          </p:cNvPr>
          <p:cNvSpPr txBox="1">
            <a:spLocks noChangeAspect="1"/>
          </p:cNvSpPr>
          <p:nvPr/>
        </p:nvSpPr>
        <p:spPr>
          <a:xfrm>
            <a:off x="2782244" y="1490863"/>
            <a:ext cx="2213671" cy="685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Členské země </a:t>
            </a:r>
            <a:r>
              <a:rPr lang="en-GB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cs-CZ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Národní </a:t>
            </a:r>
            <a:r>
              <a:rPr lang="cs-CZ" b="1" dirty="0" err="1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komitety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0819B9A-2E31-43A7-B7B3-356B1DCEA3D5}"/>
              </a:ext>
            </a:extLst>
          </p:cNvPr>
          <p:cNvSpPr>
            <a:spLocks noChangeAspect="1"/>
          </p:cNvSpPr>
          <p:nvPr/>
        </p:nvSpPr>
        <p:spPr>
          <a:xfrm>
            <a:off x="5490985" y="1306286"/>
            <a:ext cx="1794070" cy="99791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Rada                  Světové silniční asociace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BA3E0D09-A090-4BDA-83B8-EE9FA7C41F87}"/>
              </a:ext>
            </a:extLst>
          </p:cNvPr>
          <p:cNvSpPr txBox="1"/>
          <p:nvPr/>
        </p:nvSpPr>
        <p:spPr>
          <a:xfrm>
            <a:off x="1024932" y="2896291"/>
            <a:ext cx="87119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tabLst>
                <a:tab pos="2228850" algn="l"/>
              </a:tabLst>
            </a:pPr>
            <a:r>
              <a:rPr lang="cs-CZ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RADA</a:t>
            </a:r>
            <a:r>
              <a:rPr lang="cs-CZ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je nejvyšším orgánem Světové silniční asociace. Je složena</a:t>
            </a:r>
          </a:p>
          <a:p>
            <a:pPr indent="450215" algn="just">
              <a:tabLst>
                <a:tab pos="2228850" algn="l"/>
              </a:tabLst>
            </a:pP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 delegací členských států, z nichž každá je vedena prvním delegátem a</a:t>
            </a:r>
          </a:p>
          <a:p>
            <a:pPr indent="450215" algn="just">
              <a:tabLst>
                <a:tab pos="2228850" algn="l"/>
              </a:tabLst>
            </a:pP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 zástupců přidružených členů a Národních komitétů</a:t>
            </a: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indent="450215" algn="just">
              <a:tabLst>
                <a:tab pos="2228850" algn="l"/>
              </a:tabLst>
            </a:pP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Rada volí prezidenta asociace, generálního sekretáře, členy výkonného </a:t>
            </a:r>
          </a:p>
          <a:p>
            <a:pPr indent="450215" algn="just">
              <a:tabLst>
                <a:tab pos="2228850" algn="l"/>
              </a:tabLst>
            </a:pP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výboru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členy sekretariátu. Rada se schází 1x ročně.</a:t>
            </a:r>
          </a:p>
          <a:p>
            <a:pPr indent="450215" algn="just">
              <a:tabLst>
                <a:tab pos="2228850" algn="l"/>
              </a:tabLst>
            </a:pP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 současné době má asociace 122 vládních členů + 18 přidružených členů</a:t>
            </a:r>
          </a:p>
          <a:p>
            <a:pPr indent="450215" algn="just">
              <a:tabLst>
                <a:tab pos="2228850" algn="l"/>
              </a:tabLst>
            </a:pP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(institucí).</a:t>
            </a:r>
          </a:p>
          <a:p>
            <a:pPr algn="just"/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Reprezentanty České republiky v Radě Světové silniční asociace jsou první</a:t>
            </a:r>
          </a:p>
          <a:p>
            <a:pPr algn="just"/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delegát jmenovaný ministrem dopravy, předseda České silniční společnosti a</a:t>
            </a:r>
          </a:p>
          <a:p>
            <a:pPr algn="just"/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předseda Českého Národního komitétu PIARC.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5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" name="Textové pole 28">
            <a:extLst>
              <a:ext uri="{FF2B5EF4-FFF2-40B4-BE49-F238E27FC236}">
                <a16:creationId xmlns:a16="http://schemas.microsoft.com/office/drawing/2014/main" id="{1B204D4A-3AF5-4D9F-BF41-32421340B1C8}"/>
              </a:ext>
            </a:extLst>
          </p:cNvPr>
          <p:cNvSpPr txBox="1"/>
          <p:nvPr/>
        </p:nvSpPr>
        <p:spPr>
          <a:xfrm>
            <a:off x="1024932" y="432079"/>
            <a:ext cx="8832502" cy="49485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 struktura Světové silniční asociace</a:t>
            </a:r>
            <a:endParaRPr lang="cs-CZ" sz="2800" dirty="0">
              <a:solidFill>
                <a:srgbClr val="00487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BA1C2FFC-017F-4E3B-B7EB-364EFC1964C1}"/>
              </a:ext>
            </a:extLst>
          </p:cNvPr>
          <p:cNvSpPr/>
          <p:nvPr/>
        </p:nvSpPr>
        <p:spPr>
          <a:xfrm>
            <a:off x="2539289" y="1226479"/>
            <a:ext cx="5641786" cy="11439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9" name="Textové pole 36">
            <a:extLst>
              <a:ext uri="{FF2B5EF4-FFF2-40B4-BE49-F238E27FC236}">
                <a16:creationId xmlns:a16="http://schemas.microsoft.com/office/drawing/2014/main" id="{DA0F9306-8CAC-4975-9633-5BDE8DB5E24B}"/>
              </a:ext>
            </a:extLst>
          </p:cNvPr>
          <p:cNvSpPr txBox="1">
            <a:spLocks noChangeAspect="1"/>
          </p:cNvSpPr>
          <p:nvPr/>
        </p:nvSpPr>
        <p:spPr>
          <a:xfrm>
            <a:off x="2782244" y="1490863"/>
            <a:ext cx="2213671" cy="6856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Členské země </a:t>
            </a:r>
            <a:r>
              <a:rPr lang="en-GB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cs-CZ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Národní </a:t>
            </a:r>
            <a:r>
              <a:rPr lang="cs-CZ" b="1" dirty="0" err="1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komitety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0819B9A-2E31-43A7-B7B3-356B1DCEA3D5}"/>
              </a:ext>
            </a:extLst>
          </p:cNvPr>
          <p:cNvSpPr>
            <a:spLocks noChangeAspect="1"/>
          </p:cNvSpPr>
          <p:nvPr/>
        </p:nvSpPr>
        <p:spPr>
          <a:xfrm>
            <a:off x="5490985" y="1306286"/>
            <a:ext cx="1794070" cy="99791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Rada                  Světové silniční asociace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4E9659B4-9754-4A5B-AF65-906830E4954A}"/>
              </a:ext>
            </a:extLst>
          </p:cNvPr>
          <p:cNvSpPr>
            <a:spLocks noChangeAspect="1"/>
          </p:cNvSpPr>
          <p:nvPr/>
        </p:nvSpPr>
        <p:spPr>
          <a:xfrm>
            <a:off x="1292805" y="2673680"/>
            <a:ext cx="6906650" cy="15999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69E9D995-1216-4477-8468-35C9CC50D939}"/>
              </a:ext>
            </a:extLst>
          </p:cNvPr>
          <p:cNvSpPr/>
          <p:nvPr/>
        </p:nvSpPr>
        <p:spPr>
          <a:xfrm>
            <a:off x="1292803" y="4615613"/>
            <a:ext cx="6888269" cy="1272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3" name="Textové pole 40">
            <a:extLst>
              <a:ext uri="{FF2B5EF4-FFF2-40B4-BE49-F238E27FC236}">
                <a16:creationId xmlns:a16="http://schemas.microsoft.com/office/drawing/2014/main" id="{6EF77421-1063-4464-B42F-EAE4E6B7A123}"/>
              </a:ext>
            </a:extLst>
          </p:cNvPr>
          <p:cNvSpPr txBox="1">
            <a:spLocks noChangeAspect="1"/>
          </p:cNvSpPr>
          <p:nvPr/>
        </p:nvSpPr>
        <p:spPr>
          <a:xfrm>
            <a:off x="1594613" y="2716803"/>
            <a:ext cx="2829760" cy="15136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Prezident                         Minulý prezident                       3 Vice prezidenti                     2</a:t>
            </a:r>
            <a:r>
              <a:rPr lang="en-GB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volených členů                      Zástupce Národních komitétů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EE031B60-B43C-4030-9456-BC7B7EEFB38A}"/>
              </a:ext>
            </a:extLst>
          </p:cNvPr>
          <p:cNvSpPr>
            <a:spLocks noChangeAspect="1"/>
          </p:cNvSpPr>
          <p:nvPr/>
        </p:nvSpPr>
        <p:spPr>
          <a:xfrm>
            <a:off x="5507731" y="2823918"/>
            <a:ext cx="1810731" cy="1356173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Výkonný        výbor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4AAD4EA1-3E18-4840-BC4D-370CFF53579C}"/>
              </a:ext>
            </a:extLst>
          </p:cNvPr>
          <p:cNvSpPr>
            <a:spLocks noChangeAspect="1"/>
          </p:cNvSpPr>
          <p:nvPr/>
        </p:nvSpPr>
        <p:spPr>
          <a:xfrm>
            <a:off x="1597710" y="4833256"/>
            <a:ext cx="1651450" cy="9344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Výbor pro        komunikaci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F861B165-3614-452B-844D-5851F2891977}"/>
              </a:ext>
            </a:extLst>
          </p:cNvPr>
          <p:cNvSpPr>
            <a:spLocks noChangeAspect="1"/>
          </p:cNvSpPr>
          <p:nvPr/>
        </p:nvSpPr>
        <p:spPr>
          <a:xfrm>
            <a:off x="3896854" y="4833256"/>
            <a:ext cx="1680169" cy="94253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Výbor pro strategické plánování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5E2752C2-9049-4981-95D7-4DD2F92BECF8}"/>
              </a:ext>
            </a:extLst>
          </p:cNvPr>
          <p:cNvSpPr>
            <a:spLocks noChangeAspect="1"/>
          </p:cNvSpPr>
          <p:nvPr/>
        </p:nvSpPr>
        <p:spPr>
          <a:xfrm>
            <a:off x="6224717" y="4822409"/>
            <a:ext cx="1685178" cy="9453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Výbor pro financování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E645304-CC31-4CBC-BEB1-5661C16FC6ED}"/>
              </a:ext>
            </a:extLst>
          </p:cNvPr>
          <p:cNvCxnSpPr>
            <a:cxnSpLocks/>
          </p:cNvCxnSpPr>
          <p:nvPr/>
        </p:nvCxnSpPr>
        <p:spPr>
          <a:xfrm flipV="1">
            <a:off x="6388020" y="4180091"/>
            <a:ext cx="0" cy="344076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1E15D8B-58CA-4F74-9FD7-5BC722971AA6}"/>
              </a:ext>
            </a:extLst>
          </p:cNvPr>
          <p:cNvCxnSpPr>
            <a:cxnSpLocks/>
          </p:cNvCxnSpPr>
          <p:nvPr/>
        </p:nvCxnSpPr>
        <p:spPr>
          <a:xfrm flipH="1">
            <a:off x="6720840" y="3823163"/>
            <a:ext cx="264565" cy="0"/>
          </a:xfrm>
          <a:prstGeom prst="line">
            <a:avLst/>
          </a:prstGeom>
          <a:ln w="158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73F21ECB-CA8B-4EB1-99CF-12B5094671B6}"/>
              </a:ext>
            </a:extLst>
          </p:cNvPr>
          <p:cNvCxnSpPr>
            <a:cxnSpLocks/>
          </p:cNvCxnSpPr>
          <p:nvPr/>
        </p:nvCxnSpPr>
        <p:spPr>
          <a:xfrm flipH="1">
            <a:off x="7070621" y="4516228"/>
            <a:ext cx="2" cy="29212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CC4E20CF-63AB-4A41-B9DF-393DC3B661FA}"/>
              </a:ext>
            </a:extLst>
          </p:cNvPr>
          <p:cNvCxnSpPr>
            <a:cxnSpLocks/>
          </p:cNvCxnSpPr>
          <p:nvPr/>
        </p:nvCxnSpPr>
        <p:spPr>
          <a:xfrm flipV="1">
            <a:off x="2423435" y="4518870"/>
            <a:ext cx="4643871" cy="52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BEFBCF47-5F81-42D8-92B0-6970E8B77F8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4736939" y="4518870"/>
            <a:ext cx="2" cy="31438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6FE9A702-B830-4247-8598-50745964B083}"/>
              </a:ext>
            </a:extLst>
          </p:cNvPr>
          <p:cNvCxnSpPr>
            <a:cxnSpLocks/>
          </p:cNvCxnSpPr>
          <p:nvPr/>
        </p:nvCxnSpPr>
        <p:spPr>
          <a:xfrm>
            <a:off x="2419269" y="4518870"/>
            <a:ext cx="0" cy="30353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96879AC4-AD38-42D1-8884-433C9FA20EAD}"/>
              </a:ext>
            </a:extLst>
          </p:cNvPr>
          <p:cNvSpPr/>
          <p:nvPr/>
        </p:nvSpPr>
        <p:spPr>
          <a:xfrm>
            <a:off x="8392024" y="2716803"/>
            <a:ext cx="1960581" cy="15568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494A436F-B0B8-4FBC-8CB4-8FDFFCE77C47}"/>
              </a:ext>
            </a:extLst>
          </p:cNvPr>
          <p:cNvSpPr>
            <a:spLocks noChangeAspect="1"/>
          </p:cNvSpPr>
          <p:nvPr/>
        </p:nvSpPr>
        <p:spPr>
          <a:xfrm>
            <a:off x="8611570" y="2903873"/>
            <a:ext cx="1521487" cy="11395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Sekretariát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1C6741A9-5203-4BB0-AADB-7B9616865AC9}"/>
              </a:ext>
            </a:extLst>
          </p:cNvPr>
          <p:cNvCxnSpPr>
            <a:cxnSpLocks/>
          </p:cNvCxnSpPr>
          <p:nvPr/>
        </p:nvCxnSpPr>
        <p:spPr>
          <a:xfrm flipH="1">
            <a:off x="7318462" y="3429000"/>
            <a:ext cx="1293108" cy="0"/>
          </a:xfrm>
          <a:prstGeom prst="line">
            <a:avLst/>
          </a:pr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87650031-2046-49A8-8E1F-F2596ADDA807}"/>
              </a:ext>
            </a:extLst>
          </p:cNvPr>
          <p:cNvCxnSpPr>
            <a:cxnSpLocks/>
          </p:cNvCxnSpPr>
          <p:nvPr/>
        </p:nvCxnSpPr>
        <p:spPr>
          <a:xfrm flipH="1">
            <a:off x="7318462" y="1792793"/>
            <a:ext cx="2050543" cy="0"/>
          </a:xfrm>
          <a:prstGeom prst="line">
            <a:avLst/>
          </a:pr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E1C02D62-0F92-499C-9962-70AC6FB11B75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9369005" y="1792793"/>
            <a:ext cx="3309" cy="1111080"/>
          </a:xfrm>
          <a:prstGeom prst="line">
            <a:avLst/>
          </a:prstGeom>
          <a:ln w="158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31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" name="Textové pole 28">
            <a:extLst>
              <a:ext uri="{FF2B5EF4-FFF2-40B4-BE49-F238E27FC236}">
                <a16:creationId xmlns:a16="http://schemas.microsoft.com/office/drawing/2014/main" id="{1B204D4A-3AF5-4D9F-BF41-32421340B1C8}"/>
              </a:ext>
            </a:extLst>
          </p:cNvPr>
          <p:cNvSpPr txBox="1"/>
          <p:nvPr/>
        </p:nvSpPr>
        <p:spPr>
          <a:xfrm>
            <a:off x="1024932" y="432078"/>
            <a:ext cx="8832502" cy="159768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 struktura Světové Silniční Asociace</a:t>
            </a:r>
            <a:endParaRPr lang="cs-CZ" sz="2800" dirty="0">
              <a:solidFill>
                <a:srgbClr val="00487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3C514A-5D85-4265-938F-9575570C44E6}"/>
              </a:ext>
            </a:extLst>
          </p:cNvPr>
          <p:cNvSpPr txBox="1"/>
          <p:nvPr/>
        </p:nvSpPr>
        <p:spPr>
          <a:xfrm>
            <a:off x="1024932" y="1568978"/>
            <a:ext cx="823998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tabLst>
                <a:tab pos="2228850" algn="l"/>
              </a:tabLs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VÝKONNÝ VÝBOR</a:t>
            </a:r>
            <a:r>
              <a:rPr lang="cs-CZ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řídí průběžně činnost asociace ve spolupráci se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sekretariátem. Pro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svoji činnost využívá 3 komise (komise pro financování,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komise pro komunikaci a komise pro</a:t>
            </a: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strategické plánování) Jednotlivé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komise se sestavují z členů výkonného výboru a v případě potřeby se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doplňují přizvanými experty. Členové výkonného výboru jsou voleni na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období čtyř roků.</a:t>
            </a:r>
          </a:p>
          <a:p>
            <a:pPr indent="450215" algn="just">
              <a:tabLst>
                <a:tab pos="2228850" algn="l"/>
              </a:tabLst>
            </a:pP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tabLst>
                <a:tab pos="2228850" algn="l"/>
              </a:tabLst>
            </a:pPr>
            <a:r>
              <a:rPr lang="cs-CZ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SEKRETARIÁT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zajišťuje administrativu pro prezidenta asociace, Radu,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Výkonný výbor a jeho komise a poskytuje služby technickým výborům.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Poskytuje pomoc při plánování a přípravě světových silničních kongresů a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mezinárodních zimních silničních kongresů. 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Sekretariát vede generální sekretář který řídí placené členy sekretariátu a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experty, kteří jsou vyslaní různými členskými zeměmi.</a:t>
            </a:r>
          </a:p>
          <a:p>
            <a:pPr indent="450215" algn="just">
              <a:tabLst>
                <a:tab pos="2228850" algn="l"/>
              </a:tabLst>
            </a:pPr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</a:rPr>
              <a:t>Sekretariát sídlí v Paříži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tabLst>
                <a:tab pos="2228850" algn="l"/>
              </a:tabLst>
            </a:pPr>
            <a:r>
              <a:rPr lang="cs-CZ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7724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956B81-D7A8-432C-B61D-D32BA13DE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7"/>
          <a:stretch/>
        </p:blipFill>
        <p:spPr>
          <a:xfrm>
            <a:off x="10550769" y="5683498"/>
            <a:ext cx="1515625" cy="1089091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F65AD0-A219-47F6-9CB2-073CA8BA8961}"/>
              </a:ext>
            </a:extLst>
          </p:cNvPr>
          <p:cNvSpPr txBox="1"/>
          <p:nvPr/>
        </p:nvSpPr>
        <p:spPr>
          <a:xfrm>
            <a:off x="7164475" y="6403255"/>
            <a:ext cx="338629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Světová silniční asociace  PIARC</a:t>
            </a:r>
            <a:endParaRPr lang="cs-CZ" sz="1600" dirty="0">
              <a:solidFill>
                <a:srgbClr val="00487E"/>
              </a:solidFill>
            </a:endParaRPr>
          </a:p>
        </p:txBody>
      </p:sp>
      <p:sp>
        <p:nvSpPr>
          <p:cNvPr id="5" name="Vlna 4">
            <a:extLst>
              <a:ext uri="{FF2B5EF4-FFF2-40B4-BE49-F238E27FC236}">
                <a16:creationId xmlns:a16="http://schemas.microsoft.com/office/drawing/2014/main" id="{391F8D6D-226C-4686-8ACE-E2010C03A725}"/>
              </a:ext>
            </a:extLst>
          </p:cNvPr>
          <p:cNvSpPr/>
          <p:nvPr/>
        </p:nvSpPr>
        <p:spPr>
          <a:xfrm>
            <a:off x="221065" y="6403255"/>
            <a:ext cx="472272" cy="36933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004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ové pole 28">
            <a:extLst>
              <a:ext uri="{FF2B5EF4-FFF2-40B4-BE49-F238E27FC236}">
                <a16:creationId xmlns:a16="http://schemas.microsoft.com/office/drawing/2014/main" id="{1B204D4A-3AF5-4D9F-BF41-32421340B1C8}"/>
              </a:ext>
            </a:extLst>
          </p:cNvPr>
          <p:cNvSpPr txBox="1"/>
          <p:nvPr/>
        </p:nvSpPr>
        <p:spPr>
          <a:xfrm>
            <a:off x="1024932" y="432078"/>
            <a:ext cx="8832502" cy="159768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rgbClr val="0048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 struktura Světové Silniční Asociace</a:t>
            </a:r>
            <a:endParaRPr lang="cs-CZ" sz="2800" dirty="0">
              <a:solidFill>
                <a:srgbClr val="00487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3C514A-5D85-4265-938F-9575570C44E6}"/>
              </a:ext>
            </a:extLst>
          </p:cNvPr>
          <p:cNvSpPr txBox="1"/>
          <p:nvPr/>
        </p:nvSpPr>
        <p:spPr>
          <a:xfrm>
            <a:off x="1024932" y="1230922"/>
            <a:ext cx="87321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tabLst>
                <a:tab pos="2228850" algn="l"/>
              </a:tabLst>
            </a:pPr>
            <a:r>
              <a:rPr lang="cs-CZ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NÁRODNÍ KOMITÉTY</a:t>
            </a:r>
            <a:r>
              <a:rPr lang="cs-CZ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přispívají k šíření výstupů z činnosti asociace,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organizují místní aktivity jako jsou setkání, konference, semináře a vykonávají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některé členské služby a administrativní povinnosti ve svých zemích.</a:t>
            </a:r>
          </a:p>
          <a:p>
            <a:pPr indent="450215" algn="just">
              <a:tabLst>
                <a:tab pos="222885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 současné době jsou Národní komitéty zřízeny ve 45 členských zemích.</a:t>
            </a:r>
          </a:p>
          <a:p>
            <a:pPr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Český národní komitét jedná od roku 1993 jako jeden ze dvou následovníků</a:t>
            </a:r>
          </a:p>
          <a:p>
            <a:pPr algn="just"/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Československého národního komitétu zřízeného v roce 1938, který se zařadil</a:t>
            </a:r>
          </a:p>
          <a:p>
            <a:pPr algn="just"/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mezi nejstarší národní komitéty asociace. Spolu s námi byly v roce 1938 zřízeny</a:t>
            </a:r>
          </a:p>
          <a:p>
            <a:pPr algn="just"/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národní komitéty v Belgii, Italii a Švýcarsku.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Řečová bublina: obdélníkový bublinový popisek 7">
            <a:extLst>
              <a:ext uri="{FF2B5EF4-FFF2-40B4-BE49-F238E27FC236}">
                <a16:creationId xmlns:a16="http://schemas.microsoft.com/office/drawing/2014/main" id="{795D09D1-1BFC-4C4B-8DA6-471164B4905F}"/>
              </a:ext>
            </a:extLst>
          </p:cNvPr>
          <p:cNvSpPr/>
          <p:nvPr/>
        </p:nvSpPr>
        <p:spPr>
          <a:xfrm>
            <a:off x="1539907" y="3782291"/>
            <a:ext cx="7428833" cy="2514600"/>
          </a:xfrm>
          <a:prstGeom prst="wedgeRectCallout">
            <a:avLst>
              <a:gd name="adj1" fmla="val 45168"/>
              <a:gd name="adj2" fmla="val -67675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63FB01-4001-4F53-BF4F-3B6A9C413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077"/>
          <a:stretch/>
        </p:blipFill>
        <p:spPr bwMode="auto">
          <a:xfrm rot="5400000">
            <a:off x="4415571" y="3876405"/>
            <a:ext cx="1720606" cy="97984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DC4559E-55CE-4C40-868C-9D8E21C1EC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80" b="58658"/>
          <a:stretch/>
        </p:blipFill>
        <p:spPr bwMode="auto">
          <a:xfrm rot="5400000">
            <a:off x="1682509" y="4967909"/>
            <a:ext cx="7143627" cy="126734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255222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2107</Words>
  <Application>Microsoft Office PowerPoint</Application>
  <PresentationFormat>Širokoúhlá obrazovka</PresentationFormat>
  <Paragraphs>251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Arial Narrow</vt:lpstr>
      <vt:lpstr>Calibri</vt:lpstr>
      <vt:lpstr>Symbol</vt:lpstr>
      <vt:lpstr>Times New Roman</vt:lpstr>
      <vt:lpstr>Trebuchet MS</vt:lpstr>
      <vt:lpstr>Wingdings 3</vt:lpstr>
      <vt:lpstr>Fazeta</vt:lpstr>
      <vt:lpstr>Světová silniční asociace PIARC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Světová silniční asociace</dc:title>
  <dc:creator>Ing. Václav Neuvirt, CSc.</dc:creator>
  <cp:lastModifiedBy>Ing. Václav Neuvirt, CSc.</cp:lastModifiedBy>
  <cp:revision>92</cp:revision>
  <dcterms:created xsi:type="dcterms:W3CDTF">2020-07-28T09:12:17Z</dcterms:created>
  <dcterms:modified xsi:type="dcterms:W3CDTF">2022-05-04T05:49:36Z</dcterms:modified>
</cp:coreProperties>
</file>