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70/100</c:v>
                </c:pt>
                <c:pt idx="1">
                  <c:v>50/70</c:v>
                </c:pt>
                <c:pt idx="2">
                  <c:v>PmB 25/55-60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73.599999999999994</c:v>
                </c:pt>
                <c:pt idx="1">
                  <c:v>48.6</c:v>
                </c:pt>
                <c:pt idx="2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 dny 40°C NaCl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70/100</c:v>
                </c:pt>
                <c:pt idx="1">
                  <c:v>50/70</c:v>
                </c:pt>
                <c:pt idx="2">
                  <c:v>PmB 25/55-60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67.5</c:v>
                </c:pt>
                <c:pt idx="1">
                  <c:v>45.1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7 dní 40°C NaCl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70/100</c:v>
                </c:pt>
                <c:pt idx="1">
                  <c:v>50/70</c:v>
                </c:pt>
                <c:pt idx="2">
                  <c:v>PmB 25/55-60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67.599999999999994</c:v>
                </c:pt>
                <c:pt idx="1">
                  <c:v>45.2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7-4F4E-BCA7-4A0AB752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70/100</c:v>
                </c:pt>
                <c:pt idx="1">
                  <c:v>50/70</c:v>
                </c:pt>
                <c:pt idx="2">
                  <c:v>PmB 25/55-60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45.2</c:v>
                </c:pt>
                <c:pt idx="1">
                  <c:v>51.3</c:v>
                </c:pt>
                <c:pt idx="2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 dny 40°C NaCl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70/100</c:v>
                </c:pt>
                <c:pt idx="1">
                  <c:v>50/70</c:v>
                </c:pt>
                <c:pt idx="2">
                  <c:v>PmB 25/55-60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45.5</c:v>
                </c:pt>
                <c:pt idx="1">
                  <c:v>52.7</c:v>
                </c:pt>
                <c:pt idx="2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7 dní 40°C NaCl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70/100</c:v>
                </c:pt>
                <c:pt idx="1">
                  <c:v>50/70</c:v>
                </c:pt>
                <c:pt idx="2">
                  <c:v>PmB 25/55-60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46.3</c:v>
                </c:pt>
                <c:pt idx="1">
                  <c:v>53.6</c:v>
                </c:pt>
                <c:pt idx="2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7-4F4E-BCA7-4A0AB752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sng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PmB 25/55-60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 dny 40°C NaCl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PmB 25/55-60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7 dní 40°C NaCl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PmB 25/55-60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7-4F4E-BCA7-4A0AB752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25 cyklů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50 cyklů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7-4F4E-BCA7-4A0AB75209A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75 cyklů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5-4A2A-94C8-B9CB184E9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25 cyklů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50 cyklů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7-4F4E-BCA7-4A0AB75209A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75 cyklů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Nasákavost v %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5-4A2A-94C8-B9CB184E9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25 cyklů</c:v>
                </c:pt>
                <c:pt idx="1">
                  <c:v>50 cyklů</c:v>
                </c:pt>
                <c:pt idx="2">
                  <c:v>75 cyklů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10418</c:v>
                </c:pt>
                <c:pt idx="1">
                  <c:v>10376</c:v>
                </c:pt>
                <c:pt idx="2">
                  <c:v>10578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Namáhaný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25 cyklů</c:v>
                </c:pt>
                <c:pt idx="1">
                  <c:v>50 cyklů</c:v>
                </c:pt>
                <c:pt idx="2">
                  <c:v>75 cyklů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9142</c:v>
                </c:pt>
                <c:pt idx="1">
                  <c:v>7646</c:v>
                </c:pt>
                <c:pt idx="2">
                  <c:v>6967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Původní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25 cyklů</c:v>
                </c:pt>
                <c:pt idx="1">
                  <c:v>50 cyklů</c:v>
                </c:pt>
                <c:pt idx="2">
                  <c:v>75 cyklů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1036</c:v>
                </c:pt>
                <c:pt idx="1">
                  <c:v>926</c:v>
                </c:pt>
                <c:pt idx="2">
                  <c:v>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F4E-BCA7-4A0AB75209A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Namáhaný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25 cyklů</c:v>
                </c:pt>
                <c:pt idx="1">
                  <c:v>50 cyklů</c:v>
                </c:pt>
                <c:pt idx="2">
                  <c:v>75 cyklů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783</c:v>
                </c:pt>
                <c:pt idx="1">
                  <c:v>666</c:v>
                </c:pt>
                <c:pt idx="2">
                  <c:v>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F4E-BCA7-4A0AB7520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57400"/>
        <c:axId val="384940680"/>
      </c:barChart>
      <c:catAx>
        <c:axId val="3866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4940680"/>
        <c:crosses val="autoZero"/>
        <c:auto val="1"/>
        <c:lblAlgn val="ctr"/>
        <c:lblOffset val="100"/>
        <c:noMultiLvlLbl val="0"/>
      </c:catAx>
      <c:valAx>
        <c:axId val="384940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6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997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443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0708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1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070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2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103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Působení chemické posypové soli na vlastnosti asfaltových pojiv a</a:t>
            </a:r>
            <a:br>
              <a:rPr lang="cs-CZ" sz="4400" b="1" dirty="0"/>
            </a:br>
            <a:r>
              <a:rPr lang="cs-CZ" sz="4400" b="1" dirty="0"/>
              <a:t>asfaltových směsí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Mondschein</a:t>
            </a:r>
          </a:p>
          <a:p>
            <a:r>
              <a:rPr lang="cs-CZ" dirty="0" err="1" smtClean="0"/>
              <a:t>FSv</a:t>
            </a:r>
            <a:r>
              <a:rPr lang="cs-CZ" dirty="0" smtClean="0"/>
              <a:t> ČVUT v Praze, katedra silničních staveb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3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698670" y="2101334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</a:t>
            </a:r>
            <a:r>
              <a:rPr lang="cs-CZ" b="1" dirty="0" smtClean="0">
                <a:solidFill>
                  <a:srgbClr val="FF0000"/>
                </a:solidFill>
              </a:rPr>
              <a:t> 15 %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 podle </a:t>
            </a:r>
            <a:r>
              <a:rPr lang="cs-CZ" dirty="0" err="1" smtClean="0"/>
              <a:t>Marshalla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941539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334" y="1763774"/>
            <a:ext cx="3461174" cy="46137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Obrázek 4" descr="IMG_9391_V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2534" y="1775835"/>
            <a:ext cx="3860800" cy="46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516776" y="1859518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- 34 %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 tuhosti při 15°C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14049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 descr="C:\Diplomka\Fotky\tuhost\DSC_5288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920" y="0"/>
            <a:ext cx="4450080" cy="686457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713732" y="1916668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- 12 %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77498" y="1916668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- 26 %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64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 tuhosti při 40°C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0652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713732" y="1916668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- 24 %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83512" y="1888922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- 28 %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426670" y="1888922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- 35 %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2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konstrukce vozovky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57357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Délka návrhového období  8 let – trvanlivost obrusné vrstvy</a:t>
            </a:r>
          </a:p>
          <a:p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92378"/>
              </p:ext>
            </p:extLst>
          </p:nvPr>
        </p:nvGraphicFramePr>
        <p:xfrm>
          <a:off x="1371600" y="2973878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956">
                  <a:extLst>
                    <a:ext uri="{9D8B030D-6E8A-4147-A177-3AD203B41FA5}">
                      <a16:colId xmlns:a16="http://schemas.microsoft.com/office/drawing/2014/main" val="3755914389"/>
                    </a:ext>
                  </a:extLst>
                </a:gridCol>
                <a:gridCol w="714895">
                  <a:extLst>
                    <a:ext uri="{9D8B030D-6E8A-4147-A177-3AD203B41FA5}">
                      <a16:colId xmlns:a16="http://schemas.microsoft.com/office/drawing/2014/main" val="3612670365"/>
                    </a:ext>
                  </a:extLst>
                </a:gridCol>
                <a:gridCol w="648393">
                  <a:extLst>
                    <a:ext uri="{9D8B030D-6E8A-4147-A177-3AD203B41FA5}">
                      <a16:colId xmlns:a16="http://schemas.microsoft.com/office/drawing/2014/main" val="3986027641"/>
                    </a:ext>
                  </a:extLst>
                </a:gridCol>
                <a:gridCol w="681643">
                  <a:extLst>
                    <a:ext uri="{9D8B030D-6E8A-4147-A177-3AD203B41FA5}">
                      <a16:colId xmlns:a16="http://schemas.microsoft.com/office/drawing/2014/main" val="4039040569"/>
                    </a:ext>
                  </a:extLst>
                </a:gridCol>
                <a:gridCol w="821113">
                  <a:extLst>
                    <a:ext uri="{9D8B030D-6E8A-4147-A177-3AD203B41FA5}">
                      <a16:colId xmlns:a16="http://schemas.microsoft.com/office/drawing/2014/main" val="2013438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zmrazovacích cyklů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50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75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7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Délka období v letech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3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05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Posouzení konstrukce vozovky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87464"/>
              </p:ext>
            </p:extLst>
          </p:nvPr>
        </p:nvGraphicFramePr>
        <p:xfrm>
          <a:off x="1371600" y="2286000"/>
          <a:ext cx="9601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65070121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1496612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88251675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4281440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Konstrukce vozovky č. 1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Konstrukce vozovky č. 2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114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DO-N-1-PIII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D1-N-2-PIII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1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TDZ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S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TDZ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III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696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ACO 11 S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ACO 11 +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9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ACL 22 S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ACL</a:t>
                      </a:r>
                      <a:r>
                        <a:rPr lang="cs-CZ" sz="2400" b="1" baseline="0" dirty="0" smtClean="0"/>
                        <a:t> 16 +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4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ACP 22 S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ACP 16 +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4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MZK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ŠD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150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45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ŠD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ŠD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150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696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9736667" cy="52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5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z posouzení konstrukcí vozovek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49001"/>
              </p:ext>
            </p:extLst>
          </p:nvPr>
        </p:nvGraphicFramePr>
        <p:xfrm>
          <a:off x="1371600" y="2286000"/>
          <a:ext cx="9601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418">
                  <a:extLst>
                    <a:ext uri="{9D8B030D-6E8A-4147-A177-3AD203B41FA5}">
                      <a16:colId xmlns:a16="http://schemas.microsoft.com/office/drawing/2014/main" val="2304491753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513999528"/>
                    </a:ext>
                  </a:extLst>
                </a:gridCol>
                <a:gridCol w="3686695">
                  <a:extLst>
                    <a:ext uri="{9D8B030D-6E8A-4147-A177-3AD203B41FA5}">
                      <a16:colId xmlns:a16="http://schemas.microsoft.com/office/drawing/2014/main" val="198111892"/>
                    </a:ext>
                  </a:extLst>
                </a:gridCol>
                <a:gridCol w="1113905">
                  <a:extLst>
                    <a:ext uri="{9D8B030D-6E8A-4147-A177-3AD203B41FA5}">
                      <a16:colId xmlns:a16="http://schemas.microsoft.com/office/drawing/2014/main" val="4155602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Konstrukce č. 1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Konstrukce č. 2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97327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Zkrácení životnosti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Zkrácení životnosti</a:t>
                      </a:r>
                      <a:endParaRPr lang="cs-CZ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5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Asfaltem stmelené</a:t>
                      </a:r>
                      <a:r>
                        <a:rPr lang="cs-CZ" sz="2400" b="1" baseline="0" dirty="0" smtClean="0"/>
                        <a:t> vrstvy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5 %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Asfaltem stmelené</a:t>
                      </a:r>
                      <a:r>
                        <a:rPr lang="cs-CZ" sz="2400" b="1" baseline="0" dirty="0" smtClean="0"/>
                        <a:t> vrstvy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8 %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62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Podloží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11 %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Podloží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14 %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4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47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554479"/>
            <a:ext cx="9601200" cy="4463935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Působení chemických rozmrazovacích látek ovlivňuje vlastnosti asfaltových pojiv a asfaltových směsí</a:t>
            </a:r>
          </a:p>
          <a:p>
            <a:r>
              <a:rPr lang="cs-CZ" sz="2400" dirty="0" smtClean="0"/>
              <a:t>Dochází ke změně penetrace, bodu měknutí, duktility</a:t>
            </a:r>
          </a:p>
          <a:p>
            <a:r>
              <a:rPr lang="cs-CZ" sz="2400" dirty="0" smtClean="0"/>
              <a:t>Dochází ke snížení stability podle </a:t>
            </a:r>
            <a:r>
              <a:rPr lang="cs-CZ" sz="2400" dirty="0" err="1" smtClean="0"/>
              <a:t>Marshalla</a:t>
            </a:r>
            <a:r>
              <a:rPr lang="cs-CZ" sz="2400" dirty="0" smtClean="0"/>
              <a:t>, modulu tuhosti, k nárůstu nasákavosti</a:t>
            </a:r>
          </a:p>
          <a:p>
            <a:r>
              <a:rPr lang="cs-CZ" sz="2400" dirty="0" smtClean="0"/>
              <a:t>Vlivem působení CHRL a </a:t>
            </a:r>
            <a:r>
              <a:rPr lang="cs-CZ" sz="2400" dirty="0" err="1" smtClean="0"/>
              <a:t>zmrazovacích-rozmrazovacích</a:t>
            </a:r>
            <a:r>
              <a:rPr lang="cs-CZ" sz="2400" dirty="0" smtClean="0"/>
              <a:t> cyklů se zkracuje životnost konstrukce vozovky</a:t>
            </a:r>
          </a:p>
          <a:p>
            <a:r>
              <a:rPr lang="cs-CZ" sz="2400" dirty="0" smtClean="0"/>
              <a:t>Doporučení: na exponovaných místech, kde je realizována zimní údržba CHRL používat </a:t>
            </a:r>
            <a:r>
              <a:rPr lang="cs-CZ" sz="2400" dirty="0" err="1" smtClean="0"/>
              <a:t>PmB</a:t>
            </a:r>
            <a:r>
              <a:rPr lang="cs-CZ" sz="2400" dirty="0" smtClean="0"/>
              <a:t> pojiva v obrusných vrstvách, směsi/obrusné vrstvy s nižší mezerovitostí, uzavírat povrch při hutnění např. </a:t>
            </a:r>
            <a:r>
              <a:rPr lang="cs-CZ" sz="2400" dirty="0" err="1" smtClean="0"/>
              <a:t>pneumatikovými</a:t>
            </a:r>
            <a:r>
              <a:rPr lang="cs-CZ" sz="2400" dirty="0" smtClean="0"/>
              <a:t> válci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99528"/>
            <a:ext cx="9756842" cy="51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8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855" y="3162993"/>
            <a:ext cx="9601200" cy="694113"/>
          </a:xfrm>
        </p:spPr>
        <p:txBody>
          <a:bodyPr/>
          <a:lstStyle/>
          <a:p>
            <a:pPr algn="ctr"/>
            <a:r>
              <a:rPr lang="cs-CZ" b="1" dirty="0" smtClean="0"/>
              <a:t>Děkuji Vám 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877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PROJEKTOVÝ TÝM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sz="2400" b="1" dirty="0"/>
              <a:t>Silvia </a:t>
            </a:r>
            <a:r>
              <a:rPr lang="cs-CZ" sz="2400" b="1" dirty="0" err="1" smtClean="0"/>
              <a:t>Capáyová</a:t>
            </a:r>
            <a:r>
              <a:rPr lang="cs-CZ" sz="2400" b="1" dirty="0" smtClean="0"/>
              <a:t> </a:t>
            </a:r>
          </a:p>
          <a:p>
            <a:pPr marL="0" indent="0" fontAlgn="t">
              <a:buNone/>
            </a:pPr>
            <a:endParaRPr lang="cs-CZ" sz="2400" dirty="0"/>
          </a:p>
          <a:p>
            <a:pPr fontAlgn="t"/>
            <a:r>
              <a:rPr lang="cs-CZ" sz="2400" b="1" dirty="0"/>
              <a:t>Denisa </a:t>
            </a:r>
            <a:r>
              <a:rPr lang="cs-CZ" sz="2400" b="1" dirty="0" smtClean="0"/>
              <a:t>Cihlářová</a:t>
            </a:r>
          </a:p>
          <a:p>
            <a:pPr marL="0" indent="0" fontAlgn="t">
              <a:buNone/>
            </a:pPr>
            <a:endParaRPr lang="cs-CZ" sz="2400" dirty="0"/>
          </a:p>
          <a:p>
            <a:r>
              <a:rPr lang="cs-CZ" sz="2400" b="1" dirty="0"/>
              <a:t>Petr </a:t>
            </a:r>
            <a:r>
              <a:rPr lang="cs-CZ" sz="2400" b="1" dirty="0" smtClean="0"/>
              <a:t>Mondschein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94" y="4222899"/>
            <a:ext cx="2171429" cy="819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94" y="1676358"/>
            <a:ext cx="2340238" cy="1219284"/>
          </a:xfrm>
          <a:prstGeom prst="rect">
            <a:avLst/>
          </a:prstGeom>
        </p:spPr>
      </p:pic>
      <p:pic>
        <p:nvPicPr>
          <p:cNvPr id="6" name="Picture 6" descr="YOUNG ARCHITECT AWARD 2020 | CENA PRO MLADÉ A ZAČÍNAJÍCÍ ARCHITEK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58" y="2895642"/>
            <a:ext cx="3000922" cy="11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72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 příspěvku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Cílem laboratorní studie je hodnocení účinků chloridu sodného na degradaci asfaltových vrstev. </a:t>
            </a:r>
            <a:r>
              <a:rPr lang="cs-CZ" sz="2400" dirty="0" smtClean="0"/>
              <a:t>Zhodnocení </a:t>
            </a:r>
            <a:r>
              <a:rPr lang="cs-CZ" sz="2400" dirty="0"/>
              <a:t>působení 2%-</a:t>
            </a:r>
            <a:r>
              <a:rPr lang="cs-CZ" sz="2400" dirty="0" err="1"/>
              <a:t>ního</a:t>
            </a:r>
            <a:r>
              <a:rPr lang="cs-CZ" sz="2400" dirty="0"/>
              <a:t> solného roztoku na vlastnosti silničních pojiv 70/100 a 50/70 a modifikovaného pojiva PMB 25/55-60. </a:t>
            </a:r>
            <a:r>
              <a:rPr lang="cs-CZ" sz="2400" dirty="0" smtClean="0"/>
              <a:t>(penetrace, bodu měknutí, vratná duktilita) </a:t>
            </a:r>
          </a:p>
          <a:p>
            <a:r>
              <a:rPr lang="cs-CZ" sz="2400" dirty="0" smtClean="0"/>
              <a:t>Na asfaltových směsích byl sledován vliv chloridu sodného na pokles modulu tuhosti po 25, 50 a 75 zmrazovacích/rozmrazovacích cyklech.</a:t>
            </a:r>
          </a:p>
          <a:p>
            <a:r>
              <a:rPr lang="cs-CZ" sz="2400" dirty="0" smtClean="0"/>
              <a:t>Posouzení dvou konstrukcí vozovek, TP 170.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5872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Klimatické podmínky v České republice a na Slovensku</a:t>
            </a:r>
            <a:endParaRPr lang="cs-CZ" dirty="0"/>
          </a:p>
        </p:txBody>
      </p:sp>
      <p:pic>
        <p:nvPicPr>
          <p:cNvPr id="4" name="Picture 2" descr="Česká a Slovenská Federatívna Republika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48" y="4849091"/>
            <a:ext cx="2624251" cy="2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Obdobné v ČR a na SR</a:t>
            </a:r>
          </a:p>
          <a:p>
            <a:r>
              <a:rPr lang="cs-CZ" sz="2400" dirty="0" smtClean="0"/>
              <a:t>Česká republika – 112 mrazivých dní, Slovenská republika – 121 mrazivých dní; dlouhodobý průměr </a:t>
            </a:r>
          </a:p>
          <a:p>
            <a:r>
              <a:rPr lang="cs-CZ" sz="2400" dirty="0" smtClean="0"/>
              <a:t>Území ČR a SR cca 13 cyklů mraz-tání za rok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575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experimentu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47443"/>
              </p:ext>
            </p:extLst>
          </p:nvPr>
        </p:nvGraphicFramePr>
        <p:xfrm>
          <a:off x="1510145" y="1759527"/>
          <a:ext cx="9601200" cy="457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40481447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8310085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935271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8552093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65605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Solný roztok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NaCl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20g/l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53744"/>
                  </a:ext>
                </a:extLst>
              </a:tr>
            </a:tbl>
          </a:graphicData>
        </a:graphic>
      </p:graphicFrame>
      <p:graphicFrame>
        <p:nvGraphicFramePr>
          <p:cNvPr id="4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437971"/>
              </p:ext>
            </p:extLst>
          </p:nvPr>
        </p:nvGraphicFramePr>
        <p:xfrm>
          <a:off x="1510145" y="2376747"/>
          <a:ext cx="9601200" cy="1737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40481447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8310085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935271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58552093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87254654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656058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Asfaltová pojiva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50/70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70/100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2400" b="1" dirty="0" err="1" smtClean="0">
                          <a:solidFill>
                            <a:srgbClr val="7030A0"/>
                          </a:solidFill>
                        </a:rPr>
                        <a:t>PmB</a:t>
                      </a:r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 25/55-60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531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Umístění do roztoku 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2 a 7 dnů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40 °C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88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Vlastnosti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penetrace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bod měknutí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7030A0"/>
                          </a:solidFill>
                        </a:rPr>
                        <a:t>vratná duktilita</a:t>
                      </a:r>
                      <a:endParaRPr lang="cs-CZ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56000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897614"/>
              </p:ext>
            </p:extLst>
          </p:nvPr>
        </p:nvGraphicFramePr>
        <p:xfrm>
          <a:off x="1510145" y="4274127"/>
          <a:ext cx="9601200" cy="2103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40481447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8310085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9352710"/>
                    </a:ext>
                  </a:extLst>
                </a:gridCol>
                <a:gridCol w="2094808">
                  <a:extLst>
                    <a:ext uri="{9D8B030D-6E8A-4147-A177-3AD203B41FA5}">
                      <a16:colId xmlns:a16="http://schemas.microsoft.com/office/drawing/2014/main" val="1585520931"/>
                    </a:ext>
                  </a:extLst>
                </a:gridCol>
                <a:gridCol w="1745672">
                  <a:extLst>
                    <a:ext uri="{9D8B030D-6E8A-4147-A177-3AD203B41FA5}">
                      <a16:colId xmlns:a16="http://schemas.microsoft.com/office/drawing/2014/main" val="735000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Asfaltová směs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ACO 11 + 50/70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25, 50, 75 zmrazovacích a rozmrazovacích cyklů dle ČSN 73 6161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9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Vlastnosti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Modul tuhosti při teplotách </a:t>
                      </a:r>
                      <a:r>
                        <a:rPr lang="cs-CZ" sz="2400" b="1" baseline="0" dirty="0" smtClean="0">
                          <a:solidFill>
                            <a:srgbClr val="0070C0"/>
                          </a:solidFill>
                        </a:rPr>
                        <a:t>15°C a 40°C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Marshallova zkouška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Nasákavost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9361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70C0"/>
                          </a:solidFill>
                        </a:rPr>
                        <a:t>Posouzení dvou</a:t>
                      </a:r>
                      <a:r>
                        <a:rPr lang="cs-CZ" sz="2400" b="1" baseline="0" dirty="0" smtClean="0">
                          <a:solidFill>
                            <a:srgbClr val="0070C0"/>
                          </a:solidFill>
                        </a:rPr>
                        <a:t> vybraných konstrukcí vozovek dle TP 170</a:t>
                      </a:r>
                      <a:endParaRPr lang="cs-CZ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1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52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Penetrace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432066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4" descr="HPIM5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17" y="5096156"/>
            <a:ext cx="1319053" cy="17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penetromet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17" y="0"/>
            <a:ext cx="1321383" cy="17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1280" y="1846217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-8 %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75960" y="2672834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-7 %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506096" y="3118757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-4 %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4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 měknutí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04511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2833" y="0"/>
            <a:ext cx="1629167" cy="21717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6251" y="4690855"/>
            <a:ext cx="1625749" cy="216714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obrázek 3" descr="C:\Users\Kristty\Desktop\ČVUT - FSv\BAKALÁŘKA\Fotky a obrázky\K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571500"/>
            <a:ext cx="3608282" cy="88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22323" y="2482334"/>
            <a:ext cx="94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+4,5 %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10197" y="2602468"/>
            <a:ext cx="94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+2,4 %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70104" y="2044184"/>
            <a:ext cx="94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+0,9 %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82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Vratná duktilita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07854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382" y="0"/>
            <a:ext cx="1833618" cy="244423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698671" y="2101334"/>
            <a:ext cx="94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- 7 %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2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Nasákavost na zkušebních tělesech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6113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698670" y="2101334"/>
            <a:ext cx="13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</a:t>
            </a:r>
            <a:r>
              <a:rPr lang="cs-CZ" b="1" dirty="0" smtClean="0">
                <a:solidFill>
                  <a:srgbClr val="FF0000"/>
                </a:solidFill>
              </a:rPr>
              <a:t> 127 %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7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143</TotalTime>
  <Words>464</Words>
  <Application>Microsoft Office PowerPoint</Application>
  <PresentationFormat>Širokoúhlá obrazovka</PresentationFormat>
  <Paragraphs>123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Franklin Gothic Book</vt:lpstr>
      <vt:lpstr>Crop</vt:lpstr>
      <vt:lpstr>Působení chemické posypové soli na vlastnosti asfaltových pojiv a asfaltových směsí</vt:lpstr>
      <vt:lpstr>PROJEKTOVÝ TÝM</vt:lpstr>
      <vt:lpstr>Téma příspěvku</vt:lpstr>
      <vt:lpstr>Klimatické podmínky v České republice a na Slovensku</vt:lpstr>
      <vt:lpstr>Průběh experimentu</vt:lpstr>
      <vt:lpstr>Penetrace </vt:lpstr>
      <vt:lpstr>Bod měknutí</vt:lpstr>
      <vt:lpstr>Vratná duktilita</vt:lpstr>
      <vt:lpstr>Nasákavost na zkušebních tělesech</vt:lpstr>
      <vt:lpstr>Stabilita podle Marshalla</vt:lpstr>
      <vt:lpstr>Modul tuhosti při 15°C</vt:lpstr>
      <vt:lpstr>Modul tuhosti při 40°C</vt:lpstr>
      <vt:lpstr>Posouzení konstrukce vozovky</vt:lpstr>
      <vt:lpstr>Posouzení konstrukce vozovky</vt:lpstr>
      <vt:lpstr>Závěry z posouzení konstrukcí vozovek</vt:lpstr>
      <vt:lpstr>Závěr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Působení chemické posypové soli na vlastnosti asfaltových pojiv a asfaltových směsí</dc:title>
  <dc:creator>..</dc:creator>
  <cp:lastModifiedBy>Pert Mondschein</cp:lastModifiedBy>
  <cp:revision>19</cp:revision>
  <dcterms:created xsi:type="dcterms:W3CDTF">2022-04-30T21:07:41Z</dcterms:created>
  <dcterms:modified xsi:type="dcterms:W3CDTF">2022-05-04T07:08:07Z</dcterms:modified>
</cp:coreProperties>
</file>