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308" r:id="rId3"/>
    <p:sldId id="289" r:id="rId4"/>
    <p:sldId id="311" r:id="rId5"/>
    <p:sldId id="312" r:id="rId6"/>
    <p:sldId id="282" r:id="rId7"/>
    <p:sldId id="310" r:id="rId8"/>
    <p:sldId id="315" r:id="rId9"/>
    <p:sldId id="314" r:id="rId10"/>
    <p:sldId id="258" r:id="rId11"/>
    <p:sldId id="313" r:id="rId12"/>
    <p:sldId id="30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6" autoAdjust="0"/>
  </p:normalViewPr>
  <p:slideViewPr>
    <p:cSldViewPr snapToGrid="0">
      <p:cViewPr varScale="1">
        <p:scale>
          <a:sx n="63" d="100"/>
          <a:sy n="63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E4C36-67DD-4AB5-A1A3-A6BC2A89C28E}" type="datetimeFigureOut">
              <a:rPr lang="cs-CZ" smtClean="0"/>
              <a:t>04.05.2022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276C-EC11-4D52-BDBE-5759596CFA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AECA-8932-4018-B338-1577395FC1F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5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AECA-8932-4018-B338-1577395FC1F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72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AECA-8932-4018-B338-1577395FC1F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78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Kooperace</a:t>
            </a:r>
            <a:r>
              <a:rPr lang="cs-CZ" baseline="0" dirty="0" smtClean="0"/>
              <a:t> s plánem akcí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276C-EC11-4D52-BDBE-5759596CFA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2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•Výhody: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–Možnost sledování historických změn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–Lokalizace na mapovém podkladě, možnost vizualizací a překryvných analýz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•Výstupy: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–rodný list projektu –obsahuje všechny informace týkající se projektu v tisknutelné podobě.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276C-EC11-4D52-BDBE-5759596CFA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31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AECA-8932-4018-B338-1577395FC1F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1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5675" y="3212977"/>
            <a:ext cx="5853675" cy="1800200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5675" y="5348808"/>
            <a:ext cx="5334315" cy="88850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Podnadpis 2"/>
          <p:cNvSpPr txBox="1">
            <a:spLocks/>
          </p:cNvSpPr>
          <p:nvPr userDrawn="1"/>
        </p:nvSpPr>
        <p:spPr>
          <a:xfrm>
            <a:off x="623392" y="1340768"/>
            <a:ext cx="3072341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1500" kern="12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74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7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52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6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04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82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3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4B66-3D40-475F-A916-659189D62625}" type="datetimeFigureOut">
              <a:rPr lang="cs-CZ" smtClean="0"/>
              <a:pPr/>
              <a:t>04.05.2022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4474-7F35-43CB-87DB-2D26C4D694F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237312"/>
            <a:ext cx="11617291" cy="5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1500" kern="120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322835" y="4314223"/>
            <a:ext cx="2301588" cy="94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1"/>
            <a:endParaRPr lang="en-US" sz="4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49060" y="3760126"/>
            <a:ext cx="106133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Evidence </a:t>
            </a:r>
            <a:r>
              <a:rPr lang="cs-CZ" dirty="0"/>
              <a:t>plánů v oblasti údržby a investic do silniční sítě </a:t>
            </a:r>
            <a:r>
              <a:rPr lang="cs-CZ" b="0" dirty="0"/>
              <a:t>	</a:t>
            </a:r>
            <a:endParaRPr lang="cs-CZ" b="0" dirty="0" smtClean="0"/>
          </a:p>
          <a:p>
            <a:pPr algn="l"/>
            <a:endParaRPr lang="cs-CZ" b="0" dirty="0"/>
          </a:p>
          <a:p>
            <a:pPr algn="l"/>
            <a:r>
              <a:rPr lang="cs-CZ" b="0" dirty="0" smtClean="0"/>
              <a:t>Seminář ČSS | Vinice Hnanice 2022 |  5.5. LP 2022 | 9:00 | mlhavo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171925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16" y="4902542"/>
            <a:ext cx="11377616" cy="1935377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620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238794" y="0"/>
            <a:ext cx="8928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Aplikace SIP – Reporty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6074" y="1050232"/>
            <a:ext cx="63101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Reporty</a:t>
            </a:r>
            <a:endParaRPr lang="cs-CZ" b="1" dirty="0"/>
          </a:p>
          <a:p>
            <a:pPr algn="just"/>
            <a:r>
              <a:rPr lang="cs-CZ" dirty="0" smtClean="0"/>
              <a:t>Modul pro reportování </a:t>
            </a:r>
            <a:r>
              <a:rPr lang="cs-CZ" dirty="0"/>
              <a:t>zřizovateli předpřipravenými </a:t>
            </a:r>
            <a:r>
              <a:rPr lang="cs-CZ" dirty="0" smtClean="0"/>
              <a:t>sestavami.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algn="just"/>
            <a:r>
              <a:rPr lang="cs-CZ" b="1" dirty="0" smtClean="0"/>
              <a:t>Cíl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Export výstupů a tabulkových přehledů ve 3 formátech (</a:t>
            </a:r>
            <a:r>
              <a:rPr lang="cs-CZ" dirty="0" smtClean="0"/>
              <a:t>Microsoft Excel</a:t>
            </a:r>
            <a:r>
              <a:rPr lang="cs-CZ" dirty="0"/>
              <a:t>, </a:t>
            </a:r>
            <a:r>
              <a:rPr lang="cs-CZ" dirty="0" err="1"/>
              <a:t>Esri</a:t>
            </a:r>
            <a:r>
              <a:rPr lang="cs-CZ" dirty="0"/>
              <a:t> SHP a Google KML</a:t>
            </a:r>
            <a:r>
              <a:rPr lang="cs-CZ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Slouží ke generování výpisů </a:t>
            </a:r>
            <a:r>
              <a:rPr lang="cs-CZ" dirty="0" err="1"/>
              <a:t>geolokačních</a:t>
            </a:r>
            <a:r>
              <a:rPr lang="cs-CZ" dirty="0"/>
              <a:t> konfliktů mezi </a:t>
            </a:r>
            <a:r>
              <a:rPr lang="cs-CZ" dirty="0" smtClean="0"/>
              <a:t>projekty (analýza </a:t>
            </a:r>
            <a:r>
              <a:rPr lang="cs-CZ" dirty="0"/>
              <a:t>překryvů) a ke </a:t>
            </a: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Tvorba </a:t>
            </a:r>
            <a:r>
              <a:rPr lang="cs-CZ" dirty="0"/>
              <a:t>vlastních </a:t>
            </a:r>
            <a:r>
              <a:rPr lang="cs-CZ" dirty="0" smtClean="0"/>
              <a:t>reportů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smtClean="0"/>
              <a:t>Přínosy</a:t>
            </a:r>
            <a:endParaRPr lang="cs-CZ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Snížení digitálního smogu </a:t>
            </a:r>
            <a:endParaRPr lang="cs-CZ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Zjednodušení </a:t>
            </a:r>
            <a:r>
              <a:rPr lang="cs-CZ" dirty="0" smtClean="0"/>
              <a:t>reportování</a:t>
            </a:r>
          </a:p>
          <a:p>
            <a:pPr algn="just"/>
            <a:r>
              <a:rPr lang="cs-CZ" dirty="0" smtClean="0"/>
              <a:t>zřizovateli  </a:t>
            </a:r>
            <a:r>
              <a:rPr lang="cs-CZ" dirty="0" err="1" smtClean="0"/>
              <a:t>nadefin</a:t>
            </a:r>
            <a:r>
              <a:rPr lang="cs-CZ" dirty="0" smtClean="0"/>
              <a:t>. sestavami</a:t>
            </a:r>
            <a:endParaRPr lang="cs-CZ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Přehledné </a:t>
            </a:r>
            <a:r>
              <a:rPr lang="cs-CZ" dirty="0"/>
              <a:t>grafy a </a:t>
            </a:r>
            <a:r>
              <a:rPr lang="cs-CZ" dirty="0" smtClean="0"/>
              <a:t>mapy</a:t>
            </a:r>
          </a:p>
          <a:p>
            <a:pPr algn="just"/>
            <a:r>
              <a:rPr lang="cs-CZ" dirty="0" smtClean="0"/>
              <a:t>poskytnou okamžité </a:t>
            </a:r>
          </a:p>
          <a:p>
            <a:pPr algn="just"/>
            <a:r>
              <a:rPr lang="cs-CZ" dirty="0" smtClean="0"/>
              <a:t>odpovědi na nejběžnější otázky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185" y="1105181"/>
            <a:ext cx="4454530" cy="27458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166" y="3696480"/>
            <a:ext cx="6979909" cy="29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7" y="5937178"/>
            <a:ext cx="11240075" cy="8474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794" y="0"/>
            <a:ext cx="8928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Aplikace SIP – Události a Záruky</a:t>
            </a:r>
            <a:endParaRPr lang="cs-CZ" b="1" dirty="0">
              <a:solidFill>
                <a:schemeClr val="accent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68" y="1373473"/>
            <a:ext cx="5878653" cy="26105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656" y="3611114"/>
            <a:ext cx="5810579" cy="26113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487468" y="4262937"/>
            <a:ext cx="458862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Událost </a:t>
            </a:r>
            <a:r>
              <a:rPr lang="cs-CZ" dirty="0"/>
              <a:t>lze přiřadit ke každé akci, projektu nebo dokumentu.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Automatické </a:t>
            </a:r>
            <a:r>
              <a:rPr lang="cs-CZ" dirty="0"/>
              <a:t>sledování termínů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Platnosti </a:t>
            </a:r>
            <a:r>
              <a:rPr lang="cs-CZ" dirty="0"/>
              <a:t>rozhodnutí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Záruční </a:t>
            </a:r>
            <a:r>
              <a:rPr lang="cs-CZ" dirty="0"/>
              <a:t>lhůty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dirty="0" smtClean="0"/>
              <a:t>Milníky </a:t>
            </a:r>
            <a:r>
              <a:rPr lang="cs-CZ" dirty="0"/>
              <a:t>v rámci přípravy a realizace </a:t>
            </a:r>
            <a:r>
              <a:rPr lang="cs-CZ" dirty="0" smtClean="0"/>
              <a:t>staveb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703290" y="1337544"/>
            <a:ext cx="4736345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Zobrazení v kalendáři nebo v tabulkovém přehledu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Filtrace </a:t>
            </a:r>
            <a:r>
              <a:rPr lang="cs-CZ" dirty="0"/>
              <a:t>pomocí klíčových </a:t>
            </a:r>
            <a:r>
              <a:rPr lang="cs-CZ" dirty="0" smtClean="0"/>
              <a:t>slov</a:t>
            </a:r>
            <a:endParaRPr lang="cs-CZ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Automatický </a:t>
            </a:r>
            <a:r>
              <a:rPr lang="cs-CZ" dirty="0" err="1" smtClean="0"/>
              <a:t>emailing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1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5990466"/>
            <a:ext cx="7791450" cy="8474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4550" y="-8163"/>
            <a:ext cx="5501206" cy="1008112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SIP - ZÁVĚR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3" y="188640"/>
            <a:ext cx="2664295" cy="61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26074" y="1136919"/>
            <a:ext cx="681975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Snižujte </a:t>
            </a:r>
            <a:r>
              <a:rPr lang="cs-CZ" dirty="0"/>
              <a:t>digitální smog – evidence dokumentů je možná pouze odkazem na Vaše </a:t>
            </a:r>
            <a:r>
              <a:rPr lang="cs-CZ" dirty="0" smtClean="0"/>
              <a:t>úložiště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Přístup a evidence uživatelských úprav – kontrola a efektivita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Aktuální informace – </a:t>
            </a:r>
            <a:r>
              <a:rPr lang="cs-CZ" b="1" dirty="0" smtClean="0"/>
              <a:t>jedna aktuální verze Projektu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Jednoduchá příprava </a:t>
            </a:r>
            <a:r>
              <a:rPr lang="cs-CZ" dirty="0"/>
              <a:t>dotačních žádostí na </a:t>
            </a:r>
            <a:r>
              <a:rPr lang="cs-CZ" dirty="0" smtClean="0"/>
              <a:t>SFDI - </a:t>
            </a:r>
            <a:r>
              <a:rPr lang="cs-CZ" dirty="0" err="1" smtClean="0"/>
              <a:t>prioritizace</a:t>
            </a:r>
            <a:endParaRPr lang="cs-CZ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Zjednodušení </a:t>
            </a:r>
            <a:r>
              <a:rPr lang="cs-CZ" b="1" dirty="0" smtClean="0"/>
              <a:t>reportingu </a:t>
            </a:r>
            <a:r>
              <a:rPr lang="cs-CZ" b="1" dirty="0" smtClean="0"/>
              <a:t>zřizovateli </a:t>
            </a:r>
            <a:r>
              <a:rPr lang="cs-CZ" dirty="0" smtClean="0"/>
              <a:t>a možnost vlastních reportů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Zásobník akcí </a:t>
            </a:r>
            <a:r>
              <a:rPr lang="cs-CZ" dirty="0" smtClean="0"/>
              <a:t>+ </a:t>
            </a:r>
            <a:r>
              <a:rPr lang="cs-CZ" dirty="0" smtClean="0"/>
              <a:t>harmonogram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Významně </a:t>
            </a:r>
            <a:r>
              <a:rPr lang="cs-CZ" dirty="0"/>
              <a:t>zhodnotí data stávajících systémů Vaší organizace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11" name="Obrázek 10"/>
          <p:cNvPicPr/>
          <p:nvPr/>
        </p:nvPicPr>
        <p:blipFill rotWithShape="1">
          <a:blip r:embed="rId5"/>
          <a:srcRect b="15709"/>
          <a:stretch/>
        </p:blipFill>
        <p:spPr>
          <a:xfrm>
            <a:off x="7445829" y="1330801"/>
            <a:ext cx="4354935" cy="373093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7231297" y="5219700"/>
            <a:ext cx="5637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200" dirty="0" smtClean="0"/>
              <a:t>DĚKUJI VÁM ZA POZORNOST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3" y="5312932"/>
            <a:ext cx="3039281" cy="18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8494" y="45327"/>
            <a:ext cx="8928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„</a:t>
            </a:r>
            <a:r>
              <a:rPr lang="cs-CZ" b="1" dirty="0" smtClean="0">
                <a:solidFill>
                  <a:schemeClr val="accent6"/>
                </a:solidFill>
              </a:rPr>
              <a:t>životní </a:t>
            </a:r>
            <a:r>
              <a:rPr lang="cs-CZ" b="1" dirty="0" smtClean="0">
                <a:solidFill>
                  <a:schemeClr val="accent6"/>
                </a:solidFill>
              </a:rPr>
              <a:t>etapa </a:t>
            </a:r>
            <a:r>
              <a:rPr lang="cs-CZ" b="1" dirty="0" smtClean="0">
                <a:solidFill>
                  <a:schemeClr val="accent6"/>
                </a:solidFill>
              </a:rPr>
              <a:t>projektu“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85086" y="2086244"/>
            <a:ext cx="108029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Základní data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3485086" y="3210589"/>
            <a:ext cx="731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Termíny</a:t>
            </a:r>
            <a:r>
              <a:rPr lang="cs-CZ" sz="1200" dirty="0"/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485086" y="2367330"/>
            <a:ext cx="139807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Mapová lokalizace</a:t>
            </a:r>
            <a:r>
              <a:rPr lang="cs-CZ" sz="1200" dirty="0"/>
              <a:t>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485086" y="2648417"/>
            <a:ext cx="116051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Technická data</a:t>
            </a:r>
            <a:r>
              <a:rPr lang="cs-CZ" sz="1200" dirty="0"/>
              <a:t>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613513" y="2929502"/>
            <a:ext cx="128650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Stavební objekty</a:t>
            </a:r>
            <a:r>
              <a:rPr lang="cs-CZ" sz="1200" dirty="0"/>
              <a:t>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427986" y="2088347"/>
            <a:ext cx="152341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Bodování projektu </a:t>
            </a:r>
          </a:p>
        </p:txBody>
      </p:sp>
      <p:cxnSp>
        <p:nvCxnSpPr>
          <p:cNvPr id="15" name="Přímá spojnice se šipkou 14"/>
          <p:cNvCxnSpPr>
            <a:stCxn id="8" idx="3"/>
            <a:endCxn id="14" idx="1"/>
          </p:cNvCxnSpPr>
          <p:nvPr/>
        </p:nvCxnSpPr>
        <p:spPr>
          <a:xfrm>
            <a:off x="4565382" y="2224744"/>
            <a:ext cx="1862604" cy="210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3485086" y="3485092"/>
            <a:ext cx="94904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Financování</a:t>
            </a:r>
            <a:endParaRPr lang="cs-CZ" sz="1200" dirty="0"/>
          </a:p>
        </p:txBody>
      </p:sp>
      <p:sp>
        <p:nvSpPr>
          <p:cNvPr id="17" name="Obdélník 16"/>
          <p:cNvSpPr/>
          <p:nvPr/>
        </p:nvSpPr>
        <p:spPr>
          <a:xfrm>
            <a:off x="3485086" y="5693287"/>
            <a:ext cx="84741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latin typeface="Calibri" panose="020F0502020204030204" pitchFamily="34" charset="0"/>
              </a:rPr>
              <a:t>Kolaudace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3485086" y="3764075"/>
            <a:ext cx="125303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Investiční </a:t>
            </a:r>
            <a:r>
              <a:rPr lang="cs-CZ" sz="1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záměr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3485086" y="4328469"/>
            <a:ext cx="88934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Povolování</a:t>
            </a:r>
            <a:endParaRPr lang="cs-CZ" sz="1200" dirty="0"/>
          </a:p>
        </p:txBody>
      </p:sp>
      <p:sp>
        <p:nvSpPr>
          <p:cNvPr id="20" name="Obdélník 19"/>
          <p:cNvSpPr/>
          <p:nvPr/>
        </p:nvSpPr>
        <p:spPr>
          <a:xfrm>
            <a:off x="3485086" y="4613827"/>
            <a:ext cx="78681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Pozemky</a:t>
            </a:r>
            <a:r>
              <a:rPr lang="cs-CZ" sz="1200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485679" y="4892811"/>
            <a:ext cx="143641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Projektová </a:t>
            </a:r>
            <a:r>
              <a:rPr lang="cs-CZ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příprava</a:t>
            </a:r>
            <a:endParaRPr lang="cs-CZ" sz="1200" dirty="0"/>
          </a:p>
        </p:txBody>
      </p:sp>
      <p:sp>
        <p:nvSpPr>
          <p:cNvPr id="22" name="Obdélník 21"/>
          <p:cNvSpPr/>
          <p:nvPr/>
        </p:nvSpPr>
        <p:spPr>
          <a:xfrm>
            <a:off x="3485086" y="5167588"/>
            <a:ext cx="112979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latin typeface="Calibri" panose="020F0502020204030204" pitchFamily="34" charset="0"/>
              </a:rPr>
              <a:t>Smlouva </a:t>
            </a:r>
            <a:r>
              <a:rPr lang="cs-CZ" sz="1200" b="1" dirty="0">
                <a:latin typeface="Calibri" panose="020F0502020204030204" pitchFamily="34" charset="0"/>
              </a:rPr>
              <a:t>o </a:t>
            </a:r>
            <a:r>
              <a:rPr lang="cs-CZ" sz="1200" b="1" dirty="0" smtClean="0">
                <a:latin typeface="Calibri" panose="020F0502020204030204" pitchFamily="34" charset="0"/>
              </a:rPr>
              <a:t>dílo</a:t>
            </a:r>
            <a:endParaRPr lang="cs-CZ" sz="1200" dirty="0"/>
          </a:p>
        </p:txBody>
      </p:sp>
      <p:sp>
        <p:nvSpPr>
          <p:cNvPr id="23" name="Obdélník 22"/>
          <p:cNvSpPr/>
          <p:nvPr/>
        </p:nvSpPr>
        <p:spPr>
          <a:xfrm>
            <a:off x="1725051" y="4192288"/>
            <a:ext cx="1052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Dokumenty</a:t>
            </a:r>
            <a:r>
              <a:rPr lang="cs-CZ" sz="1200" dirty="0"/>
              <a:t> </a:t>
            </a:r>
          </a:p>
        </p:txBody>
      </p:sp>
      <p:cxnSp>
        <p:nvCxnSpPr>
          <p:cNvPr id="24" name="Pravoúhlá spojnice 23"/>
          <p:cNvCxnSpPr>
            <a:stCxn id="16" idx="1"/>
            <a:endCxn id="23" idx="3"/>
          </p:cNvCxnSpPr>
          <p:nvPr/>
        </p:nvCxnSpPr>
        <p:spPr>
          <a:xfrm rot="10800000" flipV="1">
            <a:off x="2777622" y="3623592"/>
            <a:ext cx="707465" cy="707196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oúhlá spojnice 24"/>
          <p:cNvCxnSpPr>
            <a:stCxn id="18" idx="1"/>
            <a:endCxn id="23" idx="3"/>
          </p:cNvCxnSpPr>
          <p:nvPr/>
        </p:nvCxnSpPr>
        <p:spPr>
          <a:xfrm rot="10800000" flipV="1">
            <a:off x="2777622" y="3902574"/>
            <a:ext cx="707465" cy="42821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ravoúhlá spojnice 25"/>
          <p:cNvCxnSpPr>
            <a:stCxn id="19" idx="1"/>
            <a:endCxn id="23" idx="3"/>
          </p:cNvCxnSpPr>
          <p:nvPr/>
        </p:nvCxnSpPr>
        <p:spPr>
          <a:xfrm rot="10800000">
            <a:off x="2777622" y="4330788"/>
            <a:ext cx="707465" cy="13618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>
            <a:stCxn id="20" idx="1"/>
            <a:endCxn id="23" idx="3"/>
          </p:cNvCxnSpPr>
          <p:nvPr/>
        </p:nvCxnSpPr>
        <p:spPr>
          <a:xfrm rot="10800000">
            <a:off x="2777622" y="4330788"/>
            <a:ext cx="707465" cy="42154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>
            <a:stCxn id="21" idx="1"/>
            <a:endCxn id="23" idx="3"/>
          </p:cNvCxnSpPr>
          <p:nvPr/>
        </p:nvCxnSpPr>
        <p:spPr>
          <a:xfrm rot="10800000">
            <a:off x="2777621" y="4330788"/>
            <a:ext cx="708058" cy="70052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nice 28"/>
          <p:cNvCxnSpPr>
            <a:stCxn id="22" idx="1"/>
            <a:endCxn id="23" idx="3"/>
          </p:cNvCxnSpPr>
          <p:nvPr/>
        </p:nvCxnSpPr>
        <p:spPr>
          <a:xfrm rot="10800000">
            <a:off x="2777622" y="4330788"/>
            <a:ext cx="707465" cy="97530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>
            <a:stCxn id="32" idx="0"/>
            <a:endCxn id="31" idx="1"/>
          </p:cNvCxnSpPr>
          <p:nvPr/>
        </p:nvCxnSpPr>
        <p:spPr>
          <a:xfrm rot="5400000" flipH="1" flipV="1">
            <a:off x="2112131" y="2035144"/>
            <a:ext cx="1312357" cy="1038534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3287576" y="1728955"/>
            <a:ext cx="798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Projekt</a:t>
            </a:r>
            <a:endParaRPr lang="cs-CZ" sz="1600" dirty="0"/>
          </a:p>
        </p:txBody>
      </p:sp>
      <p:sp>
        <p:nvSpPr>
          <p:cNvPr id="32" name="Obdélník 31"/>
          <p:cNvSpPr/>
          <p:nvPr/>
        </p:nvSpPr>
        <p:spPr>
          <a:xfrm>
            <a:off x="1869891" y="3210589"/>
            <a:ext cx="758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Události</a:t>
            </a:r>
          </a:p>
        </p:txBody>
      </p:sp>
      <p:cxnSp>
        <p:nvCxnSpPr>
          <p:cNvPr id="33" name="Pravoúhlá spojnice 32"/>
          <p:cNvCxnSpPr>
            <a:stCxn id="23" idx="0"/>
            <a:endCxn id="32" idx="2"/>
          </p:cNvCxnSpPr>
          <p:nvPr/>
        </p:nvCxnSpPr>
        <p:spPr>
          <a:xfrm rot="16200000" flipV="1">
            <a:off x="1897839" y="3838791"/>
            <a:ext cx="704700" cy="2294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1" idx="3"/>
            <a:endCxn id="35" idx="1"/>
          </p:cNvCxnSpPr>
          <p:nvPr/>
        </p:nvCxnSpPr>
        <p:spPr>
          <a:xfrm>
            <a:off x="4922098" y="5031311"/>
            <a:ext cx="150588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6427986" y="4892811"/>
            <a:ext cx="1172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latin typeface="Calibri" panose="020F0502020204030204" pitchFamily="34" charset="0"/>
              </a:rPr>
              <a:t>Výběrová řízení</a:t>
            </a:r>
            <a:endParaRPr lang="cs-CZ" sz="1200" dirty="0"/>
          </a:p>
        </p:txBody>
      </p:sp>
      <p:cxnSp>
        <p:nvCxnSpPr>
          <p:cNvPr id="36" name="Pravoúhlá spojnice 35"/>
          <p:cNvCxnSpPr/>
          <p:nvPr/>
        </p:nvCxnSpPr>
        <p:spPr>
          <a:xfrm rot="10800000">
            <a:off x="2628192" y="3349089"/>
            <a:ext cx="856894" cy="127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6427986" y="2367330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latin typeface="Calibri" panose="020F0502020204030204" pitchFamily="34" charset="0"/>
              </a:rPr>
              <a:t>Mapa</a:t>
            </a:r>
            <a:endParaRPr lang="cs-CZ" sz="1200" dirty="0"/>
          </a:p>
        </p:txBody>
      </p:sp>
      <p:cxnSp>
        <p:nvCxnSpPr>
          <p:cNvPr id="38" name="Přímá spojnice se šipkou 37"/>
          <p:cNvCxnSpPr>
            <a:stCxn id="11" idx="3"/>
            <a:endCxn id="37" idx="1"/>
          </p:cNvCxnSpPr>
          <p:nvPr/>
        </p:nvCxnSpPr>
        <p:spPr>
          <a:xfrm>
            <a:off x="4883161" y="2505830"/>
            <a:ext cx="154482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056638" y="1454086"/>
            <a:ext cx="2645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Projektový program (seznam projektů)</a:t>
            </a:r>
            <a:endParaRPr lang="cs-CZ" sz="1200" dirty="0"/>
          </a:p>
        </p:txBody>
      </p:sp>
      <p:sp>
        <p:nvSpPr>
          <p:cNvPr id="40" name="Obdélník 39"/>
          <p:cNvSpPr/>
          <p:nvPr/>
        </p:nvSpPr>
        <p:spPr>
          <a:xfrm>
            <a:off x="6427986" y="1456100"/>
            <a:ext cx="261449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Hromadná editace atributů pro report</a:t>
            </a:r>
          </a:p>
        </p:txBody>
      </p:sp>
      <p:cxnSp>
        <p:nvCxnSpPr>
          <p:cNvPr id="41" name="Přímá spojnice se šipkou 40"/>
          <p:cNvCxnSpPr>
            <a:stCxn id="39" idx="3"/>
            <a:endCxn id="40" idx="1"/>
          </p:cNvCxnSpPr>
          <p:nvPr/>
        </p:nvCxnSpPr>
        <p:spPr>
          <a:xfrm>
            <a:off x="5701978" y="1592586"/>
            <a:ext cx="726008" cy="2014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6427986" y="1798626"/>
            <a:ext cx="1077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Fáze </a:t>
            </a: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projektu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43" name="Přímá spojnice se šipkou 117"/>
          <p:cNvCxnSpPr>
            <a:stCxn id="8" idx="3"/>
            <a:endCxn id="42" idx="1"/>
          </p:cNvCxnSpPr>
          <p:nvPr/>
        </p:nvCxnSpPr>
        <p:spPr>
          <a:xfrm flipV="1">
            <a:off x="4565382" y="1937126"/>
            <a:ext cx="1862604" cy="28761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8406369" y="1792043"/>
            <a:ext cx="1133387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Fáze koncepce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8406369" y="2079661"/>
            <a:ext cx="163307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Fáze stavební přípravy</a:t>
            </a:r>
            <a:r>
              <a:rPr lang="cs-CZ" sz="1200" dirty="0" smtClean="0">
                <a:solidFill>
                  <a:srgbClr val="FF0000"/>
                </a:solidFill>
              </a:rPr>
              <a:t> 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8406369" y="2360747"/>
            <a:ext cx="139525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Fáze </a:t>
            </a:r>
            <a:r>
              <a:rPr lang="cs-CZ" sz="1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předrealizační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8406369" y="2641046"/>
            <a:ext cx="109882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Fáze realizační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48" name="Pravoúhlá spojnice 47"/>
          <p:cNvCxnSpPr>
            <a:stCxn id="44" idx="1"/>
            <a:endCxn id="42" idx="3"/>
          </p:cNvCxnSpPr>
          <p:nvPr/>
        </p:nvCxnSpPr>
        <p:spPr>
          <a:xfrm rot="10800000" flipV="1">
            <a:off x="7505397" y="1930542"/>
            <a:ext cx="900972" cy="6583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ravoúhlá spojnice 48"/>
          <p:cNvCxnSpPr>
            <a:stCxn id="45" idx="1"/>
            <a:endCxn id="42" idx="3"/>
          </p:cNvCxnSpPr>
          <p:nvPr/>
        </p:nvCxnSpPr>
        <p:spPr>
          <a:xfrm rot="10800000">
            <a:off x="7505397" y="1937127"/>
            <a:ext cx="900972" cy="281035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nice 49"/>
          <p:cNvCxnSpPr>
            <a:stCxn id="46" idx="1"/>
            <a:endCxn id="42" idx="3"/>
          </p:cNvCxnSpPr>
          <p:nvPr/>
        </p:nvCxnSpPr>
        <p:spPr>
          <a:xfrm rot="10800000">
            <a:off x="7505397" y="1937127"/>
            <a:ext cx="900972" cy="562121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ravoúhlá spojnice 50"/>
          <p:cNvCxnSpPr>
            <a:stCxn id="47" idx="1"/>
            <a:endCxn id="42" idx="3"/>
          </p:cNvCxnSpPr>
          <p:nvPr/>
        </p:nvCxnSpPr>
        <p:spPr>
          <a:xfrm rot="10800000">
            <a:off x="7505397" y="1937126"/>
            <a:ext cx="900972" cy="84242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3485085" y="5411414"/>
            <a:ext cx="173079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Realizace</a:t>
            </a:r>
            <a:r>
              <a:rPr lang="cs-CZ" sz="1200" b="1" dirty="0" smtClean="0">
                <a:solidFill>
                  <a:srgbClr val="333333"/>
                </a:solidFill>
                <a:latin typeface="Calibri" panose="020F0502020204030204" pitchFamily="34" charset="0"/>
              </a:rPr>
              <a:t>, Dodatky SOD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cxnSp>
        <p:nvCxnSpPr>
          <p:cNvPr id="53" name="Pravoúhlá spojnice 52"/>
          <p:cNvCxnSpPr>
            <a:stCxn id="52" idx="1"/>
            <a:endCxn id="23" idx="3"/>
          </p:cNvCxnSpPr>
          <p:nvPr/>
        </p:nvCxnSpPr>
        <p:spPr>
          <a:xfrm rot="10800000">
            <a:off x="2777621" y="4330788"/>
            <a:ext cx="707464" cy="121912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/>
          <p:cNvSpPr/>
          <p:nvPr/>
        </p:nvSpPr>
        <p:spPr>
          <a:xfrm>
            <a:off x="3485085" y="5975161"/>
            <a:ext cx="131734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Reporting financí</a:t>
            </a:r>
            <a:r>
              <a:rPr lang="cs-CZ" sz="1200" dirty="0"/>
              <a:t> </a:t>
            </a:r>
          </a:p>
        </p:txBody>
      </p:sp>
      <p:cxnSp>
        <p:nvCxnSpPr>
          <p:cNvPr id="55" name="Pravoúhlá spojnice 54"/>
          <p:cNvCxnSpPr>
            <a:stCxn id="17" idx="1"/>
            <a:endCxn id="23" idx="3"/>
          </p:cNvCxnSpPr>
          <p:nvPr/>
        </p:nvCxnSpPr>
        <p:spPr>
          <a:xfrm rot="10800000">
            <a:off x="2777622" y="4330788"/>
            <a:ext cx="707465" cy="15010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3478730" y="4046580"/>
            <a:ext cx="264886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Vyjádření vlastníků a správních orgánů</a:t>
            </a:r>
            <a:endParaRPr lang="cs-CZ" sz="1200" dirty="0"/>
          </a:p>
        </p:txBody>
      </p:sp>
      <p:cxnSp>
        <p:nvCxnSpPr>
          <p:cNvPr id="57" name="Pravoúhlá spojnice 56"/>
          <p:cNvCxnSpPr>
            <a:stCxn id="56" idx="1"/>
            <a:endCxn id="23" idx="3"/>
          </p:cNvCxnSpPr>
          <p:nvPr/>
        </p:nvCxnSpPr>
        <p:spPr>
          <a:xfrm rot="10800000" flipV="1">
            <a:off x="2777622" y="4185080"/>
            <a:ext cx="701109" cy="14570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>
            <a:stCxn id="23" idx="2"/>
            <a:endCxn id="59" idx="0"/>
          </p:cNvCxnSpPr>
          <p:nvPr/>
        </p:nvCxnSpPr>
        <p:spPr>
          <a:xfrm>
            <a:off x="2251336" y="4469287"/>
            <a:ext cx="0" cy="633657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1517665" y="5102944"/>
            <a:ext cx="1467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Fotodokumentace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60" name="Pravoúhlá spojnice 59"/>
          <p:cNvCxnSpPr>
            <a:stCxn id="23" idx="1"/>
            <a:endCxn id="31" idx="1"/>
          </p:cNvCxnSpPr>
          <p:nvPr/>
        </p:nvCxnSpPr>
        <p:spPr>
          <a:xfrm rot="10800000" flipH="1">
            <a:off x="1725050" y="1898232"/>
            <a:ext cx="1562525" cy="2432556"/>
          </a:xfrm>
          <a:prstGeom prst="bentConnector3">
            <a:avLst>
              <a:gd name="adj1" fmla="val -1463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427985" y="3196002"/>
            <a:ext cx="1112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latin typeface="Calibri" panose="020F0502020204030204" pitchFamily="34" charset="0"/>
              </a:rPr>
              <a:t>Harmonogram</a:t>
            </a:r>
            <a:endParaRPr lang="cs-CZ" sz="1200" dirty="0"/>
          </a:p>
        </p:txBody>
      </p:sp>
      <p:cxnSp>
        <p:nvCxnSpPr>
          <p:cNvPr id="62" name="Přímá spojnice se šipkou 61"/>
          <p:cNvCxnSpPr>
            <a:stCxn id="61" idx="1"/>
            <a:endCxn id="9" idx="3"/>
          </p:cNvCxnSpPr>
          <p:nvPr/>
        </p:nvCxnSpPr>
        <p:spPr>
          <a:xfrm flipH="1">
            <a:off x="4216376" y="3334502"/>
            <a:ext cx="2211609" cy="1458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 62"/>
          <p:cNvSpPr/>
          <p:nvPr/>
        </p:nvSpPr>
        <p:spPr>
          <a:xfrm>
            <a:off x="8328471" y="1762639"/>
            <a:ext cx="1929015" cy="172903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64" name="Obdélník 63"/>
          <p:cNvSpPr/>
          <p:nvPr/>
        </p:nvSpPr>
        <p:spPr>
          <a:xfrm>
            <a:off x="9312728" y="3215546"/>
            <a:ext cx="9154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s-CZ" sz="12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Schvalování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8406369" y="2921344"/>
            <a:ext cx="829522" cy="276999"/>
          </a:xfrm>
          <a:prstGeom prst="rect">
            <a:avLst/>
          </a:prstGeom>
          <a:solidFill>
            <a:srgbClr val="FFABAB"/>
          </a:solidFill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Ukončeno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3" y="6385004"/>
            <a:ext cx="11205046" cy="2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182497" y="-60993"/>
            <a:ext cx="8291512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cs-CZ" altLang="cs-CZ" b="1" dirty="0" err="1" smtClean="0">
                <a:solidFill>
                  <a:schemeClr val="accent6"/>
                </a:solidFill>
              </a:rPr>
              <a:t>CleveRA</a:t>
            </a:r>
            <a:r>
              <a:rPr lang="cs-CZ" altLang="cs-CZ" b="1" dirty="0" smtClean="0">
                <a:solidFill>
                  <a:schemeClr val="accent6"/>
                </a:solidFill>
              </a:rPr>
              <a:t> </a:t>
            </a:r>
            <a:r>
              <a:rPr lang="cs-CZ" altLang="cs-CZ" b="1" dirty="0">
                <a:solidFill>
                  <a:schemeClr val="accent6"/>
                </a:solidFill>
              </a:rPr>
              <a:t>365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26074" y="1050232"/>
            <a:ext cx="63101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effectLst/>
              </a:rPr>
              <a:t>Hlavním účelem </a:t>
            </a:r>
            <a:r>
              <a:rPr lang="cs-CZ" dirty="0" err="1" smtClean="0">
                <a:effectLst/>
              </a:rPr>
              <a:t>clevery</a:t>
            </a:r>
            <a:r>
              <a:rPr lang="cs-CZ" dirty="0" smtClean="0">
                <a:effectLst/>
              </a:rPr>
              <a:t> </a:t>
            </a:r>
            <a:r>
              <a:rPr lang="cs-CZ" dirty="0" smtClean="0">
                <a:effectLst/>
              </a:rPr>
              <a:t>je </a:t>
            </a:r>
            <a:r>
              <a:rPr lang="cs-CZ" b="1" dirty="0" smtClean="0"/>
              <a:t>podpora </a:t>
            </a:r>
            <a:r>
              <a:rPr lang="cs-CZ" b="1" dirty="0"/>
              <a:t>rozhodován</a:t>
            </a:r>
            <a:r>
              <a:rPr lang="cs-CZ" dirty="0"/>
              <a:t>í </a:t>
            </a:r>
            <a:r>
              <a:rPr lang="cs-CZ" dirty="0" smtClean="0"/>
              <a:t>nejen </a:t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financování správy a údržby silniční </a:t>
            </a:r>
            <a:r>
              <a:rPr lang="cs-CZ" dirty="0" smtClean="0"/>
              <a:t>sítě</a:t>
            </a:r>
            <a:r>
              <a:rPr lang="cs-CZ" dirty="0"/>
              <a:t> </a:t>
            </a:r>
            <a:r>
              <a:rPr lang="cs-CZ" dirty="0" smtClean="0"/>
              <a:t>prostřednictvím </a:t>
            </a:r>
            <a:r>
              <a:rPr lang="cs-CZ" dirty="0"/>
              <a:t>tvrdých </a:t>
            </a:r>
            <a:r>
              <a:rPr lang="cs-CZ" dirty="0" smtClean="0"/>
              <a:t>argumentů.</a:t>
            </a:r>
          </a:p>
          <a:p>
            <a:pPr algn="just"/>
            <a:endParaRPr lang="cs-CZ" dirty="0" smtClean="0">
              <a:effectLst/>
            </a:endParaRPr>
          </a:p>
          <a:p>
            <a:pPr algn="just"/>
            <a:r>
              <a:rPr lang="cs-CZ" dirty="0" smtClean="0">
                <a:effectLst/>
              </a:rPr>
              <a:t>Princip fungování je založen na tzv. BI - „</a:t>
            </a:r>
            <a:r>
              <a:rPr lang="cs-CZ" i="1" dirty="0" smtClean="0">
                <a:effectLst/>
              </a:rPr>
              <a:t>Business </a:t>
            </a:r>
            <a:r>
              <a:rPr lang="cs-CZ" i="1" dirty="0" err="1" smtClean="0">
                <a:effectLst/>
              </a:rPr>
              <a:t>Intelligence</a:t>
            </a:r>
            <a:r>
              <a:rPr lang="cs-CZ" dirty="0" smtClean="0">
                <a:effectLst/>
              </a:rPr>
              <a:t>“ </a:t>
            </a:r>
          </a:p>
          <a:p>
            <a:pPr algn="just"/>
            <a:r>
              <a:rPr lang="cs-CZ" b="1" dirty="0" smtClean="0"/>
              <a:t>v praxi </a:t>
            </a:r>
            <a:r>
              <a:rPr lang="cs-CZ" dirty="0" smtClean="0"/>
              <a:t>to </a:t>
            </a:r>
            <a:r>
              <a:rPr lang="cs-CZ" dirty="0" smtClean="0">
                <a:effectLst/>
              </a:rPr>
              <a:t>znamená, že </a:t>
            </a:r>
            <a:r>
              <a:rPr lang="cs-CZ" dirty="0" smtClean="0"/>
              <a:t>máte nástroj pro:</a:t>
            </a:r>
            <a:endParaRPr lang="cs-CZ" dirty="0" smtClean="0"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Evidenci a sledování libovolného typu </a:t>
            </a:r>
            <a:r>
              <a:rPr lang="cs-CZ" dirty="0"/>
              <a:t>silničního majetku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Obhajobu Vašeho </a:t>
            </a:r>
            <a:r>
              <a:rPr lang="cs-CZ" dirty="0"/>
              <a:t>rozhodování o údržbě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Pro  </a:t>
            </a:r>
            <a:r>
              <a:rPr lang="cs-CZ" u="sng" dirty="0"/>
              <a:t>komplexní sadu aplikací</a:t>
            </a:r>
            <a:r>
              <a:rPr lang="cs-CZ" dirty="0"/>
              <a:t> pro hospodaření s pozemními </a:t>
            </a:r>
            <a:r>
              <a:rPr lang="cs-CZ" dirty="0" smtClean="0"/>
              <a:t>komunikacemi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Budete </a:t>
            </a:r>
            <a:r>
              <a:rPr lang="cs-CZ" dirty="0"/>
              <a:t>mít nejaktuálnější informace o stavu majetku, závadách a průběhu údržby a oprav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Webový portál</a:t>
            </a:r>
            <a:r>
              <a:rPr lang="cs-CZ" dirty="0"/>
              <a:t>, tak podporuje management vlastníka majetku v rozhodování o investicích do pozemních komunikací a je podporou v komunikaci s majetkovým správcem, který správu pozemních komunikací vykonává. </a:t>
            </a:r>
            <a:endParaRPr lang="cs-CZ" dirty="0" smtClean="0"/>
          </a:p>
        </p:txBody>
      </p:sp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7193212" y="1082007"/>
            <a:ext cx="4628281" cy="43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908177" y="-60993"/>
            <a:ext cx="8291512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accent6"/>
                </a:solidFill>
              </a:rPr>
              <a:t> </a:t>
            </a:r>
            <a:r>
              <a:rPr lang="cs-CZ" altLang="cs-CZ" b="1" dirty="0">
                <a:solidFill>
                  <a:schemeClr val="accent6"/>
                </a:solidFill>
              </a:rPr>
              <a:t>VARS BRNO a.s.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17" y="173233"/>
            <a:ext cx="2602632" cy="601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8978"/>
            <a:ext cx="12192000" cy="58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908177" y="-60993"/>
            <a:ext cx="8291512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accent6"/>
                </a:solidFill>
              </a:rPr>
              <a:t> </a:t>
            </a:r>
            <a:endParaRPr lang="cs-CZ" altLang="cs-CZ" b="1" dirty="0">
              <a:solidFill>
                <a:schemeClr val="accent6"/>
              </a:solidFill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17" y="173233"/>
            <a:ext cx="2602632" cy="60152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1918" r="44946" b="95504"/>
          <a:stretch/>
        </p:blipFill>
        <p:spPr>
          <a:xfrm>
            <a:off x="7391786" y="162605"/>
            <a:ext cx="1271386" cy="61215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557"/>
            <a:ext cx="12192000" cy="59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11" y="0"/>
            <a:ext cx="8928992" cy="1143000"/>
          </a:xfrm>
        </p:spPr>
        <p:txBody>
          <a:bodyPr/>
          <a:lstStyle/>
          <a:p>
            <a:r>
              <a:rPr lang="cs-CZ" b="1" dirty="0">
                <a:solidFill>
                  <a:schemeClr val="accent6"/>
                </a:solidFill>
              </a:rPr>
              <a:t>PRINCIPY </a:t>
            </a:r>
            <a:r>
              <a:rPr lang="cs-CZ" b="1" dirty="0" smtClean="0">
                <a:solidFill>
                  <a:schemeClr val="accent6"/>
                </a:solidFill>
              </a:rPr>
              <a:t>SIP – Stavebně investiční plán</a:t>
            </a:r>
            <a:endParaRPr lang="cs-CZ" b="1" dirty="0">
              <a:solidFill>
                <a:schemeClr val="accent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26074" y="1050232"/>
            <a:ext cx="631018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SIP</a:t>
            </a:r>
          </a:p>
          <a:p>
            <a:pPr algn="just"/>
            <a:r>
              <a:rPr lang="cs-CZ" dirty="0"/>
              <a:t>Webová aplikace pro podporu rozhodovacích procesů při strategickém plánování souvislých oprav, rozsáhlejší údržby a investic do silniční sítě, mimo běžnou údržbu.</a:t>
            </a:r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Cíl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Sledování </a:t>
            </a:r>
            <a:r>
              <a:rPr lang="cs-CZ" dirty="0"/>
              <a:t>průběhu přípravy a realizace akce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Jednotná správa a </a:t>
            </a:r>
            <a:r>
              <a:rPr lang="cs-CZ" dirty="0" smtClean="0"/>
              <a:t>evidence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dokumentace (např. </a:t>
            </a:r>
            <a:r>
              <a:rPr lang="cs-CZ" dirty="0" smtClean="0"/>
              <a:t>rozhodnutí</a:t>
            </a:r>
            <a:r>
              <a:rPr lang="cs-CZ" dirty="0"/>
              <a:t>, projektová dokumentace, smlouva, atd.)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termínů (záruky, platnosti, atd.)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procesů související s povolováním staveb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Prostředky</a:t>
            </a:r>
            <a:endParaRPr lang="cs-CZ" b="1" dirty="0"/>
          </a:p>
          <a:p>
            <a:pPr algn="just"/>
            <a:r>
              <a:rPr lang="cs-CZ" dirty="0" smtClean="0"/>
              <a:t>Vizualizace dat: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Tabulkové přehledy</a:t>
            </a:r>
            <a:endParaRPr lang="cs-CZ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b="1" dirty="0" err="1"/>
              <a:t>Worflow</a:t>
            </a:r>
            <a:endParaRPr lang="cs-CZ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Mapa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7" y="1143000"/>
            <a:ext cx="4685895" cy="211640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248507" y="43742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b="1" dirty="0" smtClean="0"/>
              <a:t>Moduly</a:t>
            </a:r>
            <a:endParaRPr lang="cs-CZ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Projekty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Bodování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Reporty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Analýza překryvů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Nastavení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0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794" y="0"/>
            <a:ext cx="8928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Aplikace SIP – </a:t>
            </a:r>
            <a:r>
              <a:rPr lang="cs-CZ" b="1" dirty="0" err="1" smtClean="0">
                <a:solidFill>
                  <a:schemeClr val="accent6"/>
                </a:solidFill>
              </a:rPr>
              <a:t>homepage</a:t>
            </a:r>
            <a:endParaRPr lang="cs-CZ" b="1" dirty="0">
              <a:solidFill>
                <a:schemeClr val="accent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pic>
        <p:nvPicPr>
          <p:cNvPr id="66" name="Obrázek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" y="1352746"/>
            <a:ext cx="12188392" cy="55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794" y="0"/>
            <a:ext cx="8928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Aplikace SIP – </a:t>
            </a:r>
            <a:r>
              <a:rPr lang="cs-CZ" b="1" dirty="0" err="1" smtClean="0">
                <a:solidFill>
                  <a:schemeClr val="accent6"/>
                </a:solidFill>
              </a:rPr>
              <a:t>homepage</a:t>
            </a:r>
            <a:endParaRPr lang="cs-CZ" b="1" dirty="0">
              <a:solidFill>
                <a:schemeClr val="accent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2746"/>
            <a:ext cx="12230965" cy="54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16" y="4902542"/>
            <a:ext cx="11377616" cy="19353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8794" y="0"/>
            <a:ext cx="8928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6"/>
                </a:solidFill>
              </a:rPr>
              <a:t>Aplikace SIP – Projekty</a:t>
            </a:r>
            <a:endParaRPr lang="cs-CZ" b="1" dirty="0">
              <a:solidFill>
                <a:schemeClr val="accent6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68" y="209746"/>
            <a:ext cx="2602632" cy="60152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26074" y="1050232"/>
            <a:ext cx="10915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Projekty</a:t>
            </a:r>
            <a:endParaRPr lang="cs-CZ" b="1" dirty="0"/>
          </a:p>
          <a:p>
            <a:pPr algn="just"/>
            <a:r>
              <a:rPr lang="cs-CZ" dirty="0"/>
              <a:t>Vedení evidence strukturovaných informací o projektu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Vytváření </a:t>
            </a:r>
            <a:r>
              <a:rPr lang="cs-CZ" dirty="0"/>
              <a:t>investičních akcí, do kterých lze sdružovat </a:t>
            </a:r>
            <a:r>
              <a:rPr lang="cs-CZ" dirty="0" smtClean="0"/>
              <a:t>projekty - mohou </a:t>
            </a:r>
            <a:r>
              <a:rPr lang="cs-CZ" dirty="0"/>
              <a:t>patřit do více investičních akcí</a:t>
            </a:r>
            <a:r>
              <a:rPr lang="cs-CZ" dirty="0" smtClean="0"/>
              <a:t>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Ukládání dokumentace, případně napojení na úložiště dokumentace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Obsahují popisné </a:t>
            </a:r>
            <a:r>
              <a:rPr lang="cs-CZ" dirty="0"/>
              <a:t>informace, technické údaje, rozpočet </a:t>
            </a:r>
            <a:r>
              <a:rPr lang="cs-CZ" dirty="0" smtClean="0"/>
              <a:t>projektu, včetně </a:t>
            </a:r>
            <a:r>
              <a:rPr lang="cs-CZ" dirty="0"/>
              <a:t>variant možností financování</a:t>
            </a:r>
            <a:endParaRPr lang="cs-CZ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67" y="2875871"/>
            <a:ext cx="2599721" cy="363789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952" y="2839489"/>
            <a:ext cx="2632569" cy="372099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2814" y="2875871"/>
            <a:ext cx="2542704" cy="36378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9381" y="2875871"/>
            <a:ext cx="2531806" cy="36378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5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23710</TotalTime>
  <Words>577</Words>
  <Application>Microsoft Office PowerPoint</Application>
  <PresentationFormat>Širokoúhlá obrazovka</PresentationFormat>
  <Paragraphs>129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Motiv sady Office</vt:lpstr>
      <vt:lpstr>Prezentace aplikace PowerPoint</vt:lpstr>
      <vt:lpstr>„životní etapa projektu“</vt:lpstr>
      <vt:lpstr>CleveRA 365</vt:lpstr>
      <vt:lpstr> VARS BRNO a.s.</vt:lpstr>
      <vt:lpstr> </vt:lpstr>
      <vt:lpstr>PRINCIPY SIP – Stavebně investiční plán</vt:lpstr>
      <vt:lpstr>Aplikace SIP – homepage</vt:lpstr>
      <vt:lpstr>Aplikace SIP – homepage</vt:lpstr>
      <vt:lpstr>Aplikace SIP – Projekty</vt:lpstr>
      <vt:lpstr>Aplikace SIP – Reporty</vt:lpstr>
      <vt:lpstr>Aplikace SIP – Události a Záruky</vt:lpstr>
      <vt:lpstr>SIP - 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Multifunkční měřicí vozidlo</dc:title>
  <dc:creator>Mátl Daniel</dc:creator>
  <cp:lastModifiedBy>Mátl Daniel</cp:lastModifiedBy>
  <cp:revision>107</cp:revision>
  <dcterms:created xsi:type="dcterms:W3CDTF">2016-05-08T15:21:15Z</dcterms:created>
  <dcterms:modified xsi:type="dcterms:W3CDTF">2022-05-05T06:31:24Z</dcterms:modified>
</cp:coreProperties>
</file>