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1"/>
  </p:notesMasterIdLst>
  <p:sldIdLst>
    <p:sldId id="283" r:id="rId6"/>
    <p:sldId id="440" r:id="rId7"/>
    <p:sldId id="441" r:id="rId8"/>
    <p:sldId id="435" r:id="rId9"/>
    <p:sldId id="437" r:id="rId10"/>
    <p:sldId id="447" r:id="rId11"/>
    <p:sldId id="453" r:id="rId12"/>
    <p:sldId id="442" r:id="rId13"/>
    <p:sldId id="461" r:id="rId14"/>
    <p:sldId id="449" r:id="rId15"/>
    <p:sldId id="450" r:id="rId16"/>
    <p:sldId id="452" r:id="rId17"/>
    <p:sldId id="436" r:id="rId18"/>
    <p:sldId id="446" r:id="rId19"/>
    <p:sldId id="444" r:id="rId20"/>
    <p:sldId id="451" r:id="rId21"/>
    <p:sldId id="455" r:id="rId22"/>
    <p:sldId id="456" r:id="rId23"/>
    <p:sldId id="457" r:id="rId24"/>
    <p:sldId id="458" r:id="rId25"/>
    <p:sldId id="454" r:id="rId26"/>
    <p:sldId id="443" r:id="rId27"/>
    <p:sldId id="459" r:id="rId28"/>
    <p:sldId id="460" r:id="rId29"/>
    <p:sldId id="419" r:id="rId30"/>
  </p:sldIdLst>
  <p:sldSz cx="13439775" cy="7559675"/>
  <p:notesSz cx="6858000" cy="9144000"/>
  <p:defaultTextStyle>
    <a:defPPr>
      <a:defRPr lang="cs-CZ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4" userDrawn="1">
          <p15:clr>
            <a:srgbClr val="A4A3A4"/>
          </p15:clr>
        </p15:guide>
        <p15:guide id="2" pos="4233" userDrawn="1">
          <p15:clr>
            <a:srgbClr val="A4A3A4"/>
          </p15:clr>
        </p15:guide>
        <p15:guide id="3" pos="355" userDrawn="1">
          <p15:clr>
            <a:srgbClr val="A4A3A4"/>
          </p15:clr>
        </p15:guide>
        <p15:guide id="4" pos="8111" userDrawn="1">
          <p15:clr>
            <a:srgbClr val="A4A3A4"/>
          </p15:clr>
        </p15:guide>
        <p15:guide id="5" orient="horz" pos="453" userDrawn="1">
          <p15:clr>
            <a:srgbClr val="A4A3A4"/>
          </p15:clr>
        </p15:guide>
        <p15:guide id="6" orient="horz" pos="40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áclav Marvan, Ing." initials="VMI" lastIdx="2" clrIdx="0">
    <p:extLst>
      <p:ext uri="{19B8F6BF-5375-455C-9EA6-DF929625EA0E}">
        <p15:presenceInfo xmlns:p15="http://schemas.microsoft.com/office/powerpoint/2012/main" userId="Václav Marvan, Ing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E85"/>
    <a:srgbClr val="0093D3"/>
    <a:srgbClr val="EF7F1B"/>
    <a:srgbClr val="00458D"/>
    <a:srgbClr val="184887"/>
    <a:srgbClr val="23538F"/>
    <a:srgbClr val="CCCCFF"/>
    <a:srgbClr val="AADDFA"/>
    <a:srgbClr val="A9DCF9"/>
    <a:srgbClr val="EA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Tmavý sty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6400" autoAdjust="0"/>
  </p:normalViewPr>
  <p:slideViewPr>
    <p:cSldViewPr snapToGrid="0">
      <p:cViewPr varScale="1">
        <p:scale>
          <a:sx n="100" d="100"/>
          <a:sy n="100" d="100"/>
        </p:scale>
        <p:origin x="516" y="90"/>
      </p:cViewPr>
      <p:guideLst>
        <p:guide orient="horz" pos="2404"/>
        <p:guide pos="4233"/>
        <p:guide pos="355"/>
        <p:guide pos="8111"/>
        <p:guide orient="horz" pos="453"/>
        <p:guide orient="horz" pos="40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5DD34-6B13-4468-BFF8-0EDA89A161EB}" type="datetimeFigureOut">
              <a:rPr lang="cs-CZ" smtClean="0"/>
              <a:t>2. 5. 2022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AD125-AEC1-4B9E-8CF5-066766ACE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8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80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02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6952F171-B819-46EB-9577-A87D753DE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790316" y="-70429"/>
            <a:ext cx="6587463" cy="6728321"/>
          </a:xfrm>
          <a:prstGeom prst="rect">
            <a:avLst/>
          </a:prstGeom>
        </p:spPr>
      </p:pic>
      <p:sp>
        <p:nvSpPr>
          <p:cNvPr id="13" name="Název prezentace">
            <a:extLst>
              <a:ext uri="{FF2B5EF4-FFF2-40B4-BE49-F238E27FC236}">
                <a16:creationId xmlns:a16="http://schemas.microsoft.com/office/drawing/2014/main" id="{F0492CB3-09F3-4DF7-8691-C0D2F4914D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4162" y="1914319"/>
            <a:ext cx="5732052" cy="21370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4525" b="1" baseline="0">
                <a:solidFill>
                  <a:srgbClr val="063E85"/>
                </a:solidFill>
              </a:defRPr>
            </a:lvl1pPr>
          </a:lstStyle>
          <a:p>
            <a:pPr lvl="0"/>
            <a:r>
              <a:rPr lang="cs-CZ" dirty="0"/>
              <a:t>Vlož název prezentace</a:t>
            </a:r>
          </a:p>
        </p:txBody>
      </p:sp>
      <p:sp>
        <p:nvSpPr>
          <p:cNvPr id="14" name="Zástupný text 19">
            <a:extLst>
              <a:ext uri="{FF2B5EF4-FFF2-40B4-BE49-F238E27FC236}">
                <a16:creationId xmlns:a16="http://schemas.microsoft.com/office/drawing/2014/main" id="{8888D2E3-F330-4CE9-9049-65E8D6071E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4162" y="4424415"/>
            <a:ext cx="5732052" cy="549254"/>
          </a:xfrm>
        </p:spPr>
        <p:txBody>
          <a:bodyPr/>
          <a:lstStyle>
            <a:lvl1pPr marL="0" indent="0">
              <a:buNone/>
              <a:defRPr sz="3017"/>
            </a:lvl1pPr>
          </a:lstStyle>
          <a:p>
            <a:pPr lvl="0"/>
            <a:r>
              <a:rPr lang="cs-CZ" dirty="0"/>
              <a:t>Vlož datum</a:t>
            </a:r>
          </a:p>
        </p:txBody>
      </p:sp>
      <p:sp>
        <p:nvSpPr>
          <p:cNvPr id="15" name="Zástupný text 21">
            <a:extLst>
              <a:ext uri="{FF2B5EF4-FFF2-40B4-BE49-F238E27FC236}">
                <a16:creationId xmlns:a16="http://schemas.microsoft.com/office/drawing/2014/main" id="{F7699921-2EF3-4404-87F0-D466DA5C4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3042" y="5387607"/>
            <a:ext cx="5328423" cy="1008282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3017">
                <a:solidFill>
                  <a:srgbClr val="0093D3"/>
                </a:solidFill>
              </a:defRPr>
            </a:lvl1pPr>
          </a:lstStyle>
          <a:p>
            <a:pPr lvl="0"/>
            <a:r>
              <a:rPr lang="cs-CZ" dirty="0"/>
              <a:t>Jméno a Příjmení</a:t>
            </a:r>
            <a:br>
              <a:rPr lang="cs-CZ" dirty="0"/>
            </a:br>
            <a:r>
              <a:rPr lang="cs-CZ" dirty="0"/>
              <a:t>funkce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8BACC30D-9F79-48AC-820F-77665485C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563" y="487572"/>
            <a:ext cx="2934244" cy="286051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7" name="Zástupný symbol obrázku 4">
            <a:extLst>
              <a:ext uri="{FF2B5EF4-FFF2-40B4-BE49-F238E27FC236}">
                <a16:creationId xmlns:a16="http://schemas.microsoft.com/office/drawing/2014/main" id="{E8A36917-6DD8-4881-9480-6DF91F171D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563" y="3435028"/>
            <a:ext cx="2934244" cy="286051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EE78514-7DB4-4906-869F-163277E9DCE0}"/>
              </a:ext>
            </a:extLst>
          </p:cNvPr>
          <p:cNvSpPr/>
          <p:nvPr userDrawn="1"/>
        </p:nvSpPr>
        <p:spPr>
          <a:xfrm>
            <a:off x="2" y="6766011"/>
            <a:ext cx="13439775" cy="793667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1051DDD-3D4C-4DD7-8B63-E197393A101A}"/>
              </a:ext>
            </a:extLst>
          </p:cNvPr>
          <p:cNvSpPr txBox="1"/>
          <p:nvPr userDrawn="1"/>
        </p:nvSpPr>
        <p:spPr>
          <a:xfrm>
            <a:off x="6243485" y="6931481"/>
            <a:ext cx="6718411" cy="47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cs-CZ" sz="2464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21" name="Zástupný symbol obrázku 4">
            <a:extLst>
              <a:ext uri="{FF2B5EF4-FFF2-40B4-BE49-F238E27FC236}">
                <a16:creationId xmlns:a16="http://schemas.microsoft.com/office/drawing/2014/main" id="{A106FEC5-5A65-4FCF-90F8-237FCCC43D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94869" y="483833"/>
            <a:ext cx="2934244" cy="286051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3" name="Zástupný symbol obrázku 4">
            <a:extLst>
              <a:ext uri="{FF2B5EF4-FFF2-40B4-BE49-F238E27FC236}">
                <a16:creationId xmlns:a16="http://schemas.microsoft.com/office/drawing/2014/main" id="{5A875D73-4329-45F7-A37F-A768F729B7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94869" y="3435028"/>
            <a:ext cx="2934244" cy="286051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EBDE0C35-C676-4AC1-B50F-C9B5D491DC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2414" y="487572"/>
            <a:ext cx="3223799" cy="79129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D0EBFC2F-248B-4A97-9952-895285A06D40}"/>
              </a:ext>
            </a:extLst>
          </p:cNvPr>
          <p:cNvCxnSpPr>
            <a:cxnSpLocks/>
          </p:cNvCxnSpPr>
          <p:nvPr userDrawn="1"/>
        </p:nvCxnSpPr>
        <p:spPr>
          <a:xfrm>
            <a:off x="7144162" y="4242972"/>
            <a:ext cx="5732051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/>
      <p:bldP spid="21" grpId="0" animBg="1"/>
      <p:bldP spid="23" grpId="0" animBg="1"/>
    </p:bld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A8657E-A43F-4A6D-887D-C2E87F3F5A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158" y="1368403"/>
            <a:ext cx="12418055" cy="491016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520"/>
            </a:lvl1pPr>
            <a:lvl2pPr>
              <a:defRPr sz="3520"/>
            </a:lvl2pPr>
            <a:lvl3pPr>
              <a:defRPr sz="3017"/>
            </a:lvl3pPr>
            <a:lvl4pPr>
              <a:defRPr sz="2514"/>
            </a:lvl4pPr>
            <a:lvl5pPr>
              <a:defRPr sz="2263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464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9A88AA-4D38-421C-85C1-9AEB6CF4C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8788" y="1368425"/>
            <a:ext cx="12417425" cy="507184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370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84109E4-D010-4193-A425-AECE7EEDC968}"/>
              </a:ext>
            </a:extLst>
          </p:cNvPr>
          <p:cNvSpPr/>
          <p:nvPr userDrawn="1"/>
        </p:nvSpPr>
        <p:spPr>
          <a:xfrm>
            <a:off x="2" y="0"/>
            <a:ext cx="13439775" cy="31750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6F30B3F-E0AB-42C1-B545-F09CDE2BFA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3494" y="3"/>
            <a:ext cx="4276353" cy="436779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BD24F4E9-85F7-4382-8DAD-5D50360484C3}"/>
              </a:ext>
            </a:extLst>
          </p:cNvPr>
          <p:cNvSpPr/>
          <p:nvPr userDrawn="1"/>
        </p:nvSpPr>
        <p:spPr>
          <a:xfrm>
            <a:off x="2" y="6766011"/>
            <a:ext cx="13439775" cy="793667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693794D-A0C5-4894-81AE-5D3D79A51C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7971" y="6834282"/>
            <a:ext cx="1995151" cy="660894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A8657E-A43F-4A6D-887D-C2E87F3F5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7544" y="6252693"/>
            <a:ext cx="6234101" cy="34129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8" b="1"/>
            </a:lvl1pPr>
            <a:lvl2pPr>
              <a:defRPr sz="3520"/>
            </a:lvl2pPr>
            <a:lvl3pPr>
              <a:defRPr sz="3017"/>
            </a:lvl3pPr>
            <a:lvl4pPr>
              <a:defRPr sz="2514"/>
            </a:lvl4pPr>
            <a:lvl5pPr>
              <a:defRPr sz="2263"/>
            </a:lvl5pPr>
          </a:lstStyle>
          <a:p>
            <a:pPr lvl="0"/>
            <a:r>
              <a:rPr lang="cs-CZ" dirty="0"/>
              <a:t>popisek fotky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242" y="1057137"/>
            <a:ext cx="5867985" cy="3205770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název kapitoly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622BEACC-81A6-4A6D-B407-8B712161F4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15916"/>
            <a:ext cx="6355724" cy="6451935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50BBF02-316B-48E4-AF5A-F54E0D4960B1}"/>
              </a:ext>
            </a:extLst>
          </p:cNvPr>
          <p:cNvSpPr txBox="1"/>
          <p:nvPr userDrawn="1"/>
        </p:nvSpPr>
        <p:spPr>
          <a:xfrm>
            <a:off x="487509" y="6925041"/>
            <a:ext cx="6718411" cy="47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sz="2464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803EB32-406D-4314-8A01-F7F3EFD24E7B}"/>
              </a:ext>
            </a:extLst>
          </p:cNvPr>
          <p:cNvSpPr txBox="1"/>
          <p:nvPr userDrawn="1"/>
        </p:nvSpPr>
        <p:spPr>
          <a:xfrm>
            <a:off x="12647056" y="19317"/>
            <a:ext cx="76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B70A8A6-F82C-4479-9865-C6029FCC3BDD}" type="slidenum">
              <a:rPr lang="cs-CZ" sz="1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cs-CZ" sz="12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11" grpId="0"/>
      <p:bldP spid="1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34407-3527-407D-B7B7-6AC017B6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9BB7E4-0254-4EF3-9947-B9F11AAF4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122" y="1349220"/>
            <a:ext cx="6121786" cy="5077158"/>
          </a:xfrm>
        </p:spPr>
        <p:txBody>
          <a:bodyPr/>
          <a:lstStyle>
            <a:lvl1pPr>
              <a:defRPr sz="3520"/>
            </a:lvl1pPr>
            <a:lvl2pPr>
              <a:defRPr sz="3520"/>
            </a:lvl2pPr>
            <a:lvl3pPr>
              <a:defRPr sz="3017"/>
            </a:lvl3pPr>
            <a:lvl4pPr>
              <a:defRPr sz="2514"/>
            </a:lvl4pPr>
            <a:lvl5pPr>
              <a:defRPr sz="2263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28B72C5-47FA-4B4F-B98A-37DBC1B71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7867" y="1351142"/>
            <a:ext cx="6008345" cy="5062447"/>
          </a:xfrm>
        </p:spPr>
        <p:txBody>
          <a:bodyPr/>
          <a:lstStyle>
            <a:lvl1pPr>
              <a:defRPr sz="3520"/>
            </a:lvl1pPr>
            <a:lvl2pPr>
              <a:defRPr sz="3520"/>
            </a:lvl2pPr>
            <a:lvl3pPr>
              <a:defRPr sz="3017"/>
            </a:lvl3pPr>
            <a:lvl4pPr>
              <a:defRPr sz="2514"/>
            </a:lvl4pPr>
            <a:lvl5pPr>
              <a:defRPr sz="2263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80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e zápat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z l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D1CE529-7B44-43B0-8CAC-2C0F236F3D62}"/>
              </a:ext>
            </a:extLst>
          </p:cNvPr>
          <p:cNvSpPr/>
          <p:nvPr userDrawn="1"/>
        </p:nvSpPr>
        <p:spPr>
          <a:xfrm>
            <a:off x="2" y="0"/>
            <a:ext cx="13439775" cy="31750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772384-181A-4B9B-9B67-DCBC83932B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"/>
            <a:ext cx="4276353" cy="436779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9C760C2-54D8-4222-B4B0-01BD1F99623E}"/>
              </a:ext>
            </a:extLst>
          </p:cNvPr>
          <p:cNvSpPr/>
          <p:nvPr userDrawn="1"/>
        </p:nvSpPr>
        <p:spPr>
          <a:xfrm>
            <a:off x="2" y="6766011"/>
            <a:ext cx="13439775" cy="793667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</p:spTree>
    <p:extLst>
      <p:ext uri="{BB962C8B-B14F-4D97-AF65-F5344CB8AC3E}">
        <p14:creationId xmlns:p14="http://schemas.microsoft.com/office/powerpoint/2010/main" val="325450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A6CEB-63A2-4629-A117-3BDB2703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848" y="1565663"/>
            <a:ext cx="6522078" cy="2795828"/>
          </a:xfrm>
        </p:spPr>
        <p:txBody>
          <a:bodyPr>
            <a:noAutofit/>
          </a:bodyPr>
          <a:lstStyle>
            <a:lvl1pPr algn="ctr">
              <a:defRPr sz="7200" b="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28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EB558E2-14FF-42C7-8A7F-2BEE0DD2B49C}"/>
              </a:ext>
            </a:extLst>
          </p:cNvPr>
          <p:cNvSpPr/>
          <p:nvPr userDrawn="1"/>
        </p:nvSpPr>
        <p:spPr>
          <a:xfrm>
            <a:off x="2" y="0"/>
            <a:ext cx="13439775" cy="31750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4EF8AFE-94BC-4755-ADFB-FFEEB15CF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"/>
            <a:ext cx="4276353" cy="4367793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44466" y="406757"/>
            <a:ext cx="12431747" cy="778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4466" y="1398839"/>
            <a:ext cx="12431747" cy="5079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E72A740-5941-4113-B015-D3C8C57E6EC0}"/>
              </a:ext>
            </a:extLst>
          </p:cNvPr>
          <p:cNvSpPr/>
          <p:nvPr userDrawn="1"/>
        </p:nvSpPr>
        <p:spPr>
          <a:xfrm>
            <a:off x="2" y="6766011"/>
            <a:ext cx="13439775" cy="793667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8F1E6D-DCD2-4076-9AC2-3550454E8DC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3729" y="6834282"/>
            <a:ext cx="1995151" cy="66089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231B00B-1645-44FA-B722-99D1F07FF14D}"/>
              </a:ext>
            </a:extLst>
          </p:cNvPr>
          <p:cNvSpPr txBox="1"/>
          <p:nvPr userDrawn="1"/>
        </p:nvSpPr>
        <p:spPr>
          <a:xfrm>
            <a:off x="493948" y="6931481"/>
            <a:ext cx="6718411" cy="47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sz="2464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9EC6327-D352-4AEA-908D-503DE87FE69D}"/>
              </a:ext>
            </a:extLst>
          </p:cNvPr>
          <p:cNvSpPr txBox="1"/>
          <p:nvPr userDrawn="1"/>
        </p:nvSpPr>
        <p:spPr>
          <a:xfrm>
            <a:off x="12647056" y="25756"/>
            <a:ext cx="76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B70A8A6-F82C-4479-9865-C6029FCC3BDD}" type="slidenum">
              <a:rPr lang="cs-CZ" sz="1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cs-CZ" sz="12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86" r:id="rId2"/>
    <p:sldLayoutId id="2147483799" r:id="rId3"/>
    <p:sldLayoutId id="2147483796" r:id="rId4"/>
    <p:sldLayoutId id="2147483693" r:id="rId5"/>
    <p:sldLayoutId id="2147483759" r:id="rId6"/>
    <p:sldLayoutId id="2147483795" r:id="rId7"/>
    <p:sldLayoutId id="2147483797" r:id="rId8"/>
    <p:sldLayoutId id="214748379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  <p:hf hdr="0" ftr="0" dt="0"/>
  <p:txStyles>
    <p:titleStyle>
      <a:lvl1pPr algn="l" defTabSz="1343886" rtl="0" eaLnBrk="1" latinLnBrk="0" hangingPunct="1">
        <a:spcBef>
          <a:spcPct val="0"/>
        </a:spcBef>
        <a:buNone/>
        <a:defRPr sz="3600" b="1" kern="1200">
          <a:solidFill>
            <a:srgbClr val="0093D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343886" rtl="0" eaLnBrk="1" latinLnBrk="0" hangingPunct="1">
        <a:spcBef>
          <a:spcPct val="20000"/>
        </a:spcBef>
        <a:buClr>
          <a:srgbClr val="0093D3"/>
        </a:buClr>
        <a:buFont typeface="Wingdings" pitchFamily="2" charset="2"/>
        <a:buNone/>
        <a:defRPr sz="36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1pPr>
      <a:lvl2pPr marL="1091908" indent="-419965" algn="l" defTabSz="1343886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32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2pPr>
      <a:lvl3pPr marL="1679857" indent="-335971" algn="l" defTabSz="1343886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8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3pPr>
      <a:lvl4pPr marL="2351800" indent="-335971" algn="l" defTabSz="1343886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4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4pPr>
      <a:lvl5pPr marL="3023742" indent="-335971" algn="l" defTabSz="1343886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0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5pPr>
      <a:lvl6pPr marL="3695686" indent="-335971" algn="l" defTabSz="1343886" rtl="0" eaLnBrk="1" latinLnBrk="0" hangingPunct="1">
        <a:spcBef>
          <a:spcPct val="20000"/>
        </a:spcBef>
        <a:buFont typeface="Arial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6pPr>
      <a:lvl7pPr marL="4367630" indent="-335971" algn="l" defTabSz="1343886" rtl="0" eaLnBrk="1" latinLnBrk="0" hangingPunct="1">
        <a:spcBef>
          <a:spcPct val="20000"/>
        </a:spcBef>
        <a:buFont typeface="Arial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7pPr>
      <a:lvl8pPr marL="5039573" indent="-335971" algn="l" defTabSz="1343886" rtl="0" eaLnBrk="1" latinLnBrk="0" hangingPunct="1">
        <a:spcBef>
          <a:spcPct val="20000"/>
        </a:spcBef>
        <a:buFont typeface="Arial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8pPr>
      <a:lvl9pPr marL="5711515" indent="-335971" algn="l" defTabSz="1343886" rtl="0" eaLnBrk="1" latinLnBrk="0" hangingPunct="1">
        <a:spcBef>
          <a:spcPct val="20000"/>
        </a:spcBef>
        <a:buFont typeface="Arial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1943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3886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5828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7771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59715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1659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3601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5544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55" userDrawn="1">
          <p15:clr>
            <a:srgbClr val="F26B43"/>
          </p15:clr>
        </p15:guide>
        <p15:guide id="2" pos="4233" userDrawn="1">
          <p15:clr>
            <a:srgbClr val="F26B43"/>
          </p15:clr>
        </p15:guide>
        <p15:guide id="3" pos="811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6AEB86A-45B5-4BCF-A30D-3D42B7CB55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4162" y="1914319"/>
            <a:ext cx="5732052" cy="213707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Zimní údržba 2021/2022 D silnice I. třídy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91BA511-EDB1-48D0-BD68-28FA2FE2EB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44162" y="4424415"/>
            <a:ext cx="5732052" cy="54925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4. května 2022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5E9570-C330-45E6-89A1-6BF31CDBD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53042" y="5387607"/>
            <a:ext cx="5328423" cy="1008282"/>
          </a:xfrm>
        </p:spPr>
        <p:txBody>
          <a:bodyPr>
            <a:normAutofit/>
          </a:bodyPr>
          <a:lstStyle/>
          <a:p>
            <a:r>
              <a:rPr lang="cs-CZ" dirty="0"/>
              <a:t>Jan Lacina</a:t>
            </a:r>
          </a:p>
        </p:txBody>
      </p:sp>
      <p:pic>
        <p:nvPicPr>
          <p:cNvPr id="17" name="Zástupný symbol obrázku 16" descr="Obsah obrázku směr, scéna, silnice, strom&#10;&#10;Popis byl vytvořen automaticky">
            <a:extLst>
              <a:ext uri="{FF2B5EF4-FFF2-40B4-BE49-F238E27FC236}">
                <a16:creationId xmlns:a16="http://schemas.microsoft.com/office/drawing/2014/main" id="{10FBA988-523E-4154-BBCC-3CFDFAA5B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r="15816"/>
          <a:stretch>
            <a:fillRect/>
          </a:stretch>
        </p:blipFill>
        <p:spPr/>
      </p:pic>
      <p:pic>
        <p:nvPicPr>
          <p:cNvPr id="23" name="Zástupný symbol obrázku 22" descr="Obsah obrázku strom, exteriér, směr, scéna&#10;&#10;Popis byl vytvořen automaticky">
            <a:extLst>
              <a:ext uri="{FF2B5EF4-FFF2-40B4-BE49-F238E27FC236}">
                <a16:creationId xmlns:a16="http://schemas.microsoft.com/office/drawing/2014/main" id="{AF24B5CD-BBD3-4386-B32E-82C203F355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8" r="16038"/>
          <a:stretch>
            <a:fillRect/>
          </a:stretch>
        </p:blipFill>
        <p:spPr/>
      </p:pic>
      <p:pic>
        <p:nvPicPr>
          <p:cNvPr id="19" name="Zástupný symbol obrázku 18" descr="Obsah obrázku tráva, exteriér, voda, obloha&#10;&#10;Popis byl vytvořen automaticky">
            <a:extLst>
              <a:ext uri="{FF2B5EF4-FFF2-40B4-BE49-F238E27FC236}">
                <a16:creationId xmlns:a16="http://schemas.microsoft.com/office/drawing/2014/main" id="{E77C9D8C-7CA7-4084-8A17-1B94C1C6C09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1" r="21141"/>
          <a:stretch>
            <a:fillRect/>
          </a:stretch>
        </p:blipFill>
        <p:spPr/>
      </p:pic>
      <p:pic>
        <p:nvPicPr>
          <p:cNvPr id="26" name="Zástupný symbol obrázku 25" descr="Obsah obrázku tráva, exteriér, stopa, hora&#10;&#10;Popis byl vytvořen automaticky">
            <a:extLst>
              <a:ext uri="{FF2B5EF4-FFF2-40B4-BE49-F238E27FC236}">
                <a16:creationId xmlns:a16="http://schemas.microsoft.com/office/drawing/2014/main" id="{93ECA8AA-4205-4310-8C5D-890DE07AA4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r="15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01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E681D91-9E41-D1F8-96E8-027420972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66" y="406757"/>
            <a:ext cx="12431747" cy="778333"/>
          </a:xfrm>
        </p:spPr>
        <p:txBody>
          <a:bodyPr>
            <a:noAutofit/>
          </a:bodyPr>
          <a:lstStyle/>
          <a:p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srgbClr val="009BDE"/>
                </a:solidFill>
                <a:effectLst/>
                <a:uLnTx/>
                <a:uFillTx/>
                <a:ea typeface="SimSun"/>
              </a:rPr>
              <a:t>Údržba prováděná SSÚD Index posypu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2E6F6F-EED5-4F15-8166-87C0017DD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887" y="1368425"/>
            <a:ext cx="10093226" cy="507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109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249D75F-73C4-5BD2-58DC-C6985360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66" y="406757"/>
            <a:ext cx="12431747" cy="108866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Údržba prováděná SSÚD </a:t>
            </a:r>
            <a:br>
              <a:rPr kumimoji="0" lang="cs-CZ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Spotřeba materiálu posledních pěti sezon</a:t>
            </a:r>
            <a:endParaRPr lang="en-US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F6FB00C-AC95-408F-B4CB-C204FB733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8" y="2625765"/>
            <a:ext cx="12417425" cy="2557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462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CE8CB0-97E2-4831-9E6B-CBA525CF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srgbClr val="009BDE"/>
                </a:solidFill>
                <a:effectLst/>
                <a:uLnTx/>
                <a:uFillTx/>
                <a:ea typeface="SimSun"/>
              </a:rPr>
              <a:t>Údržba prováděná SSÚD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184D741-CAE0-4D5F-AF3F-8FDB5D0F3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				04_ 2022 / 04_2021 / 03_2022</a:t>
            </a:r>
          </a:p>
          <a:p>
            <a:r>
              <a:rPr lang="cs-CZ" sz="2800" dirty="0"/>
              <a:t>Posyp a pluhování (tis. km) 		10,3 / 17,2 / 6,9</a:t>
            </a:r>
          </a:p>
          <a:p>
            <a:r>
              <a:rPr lang="cs-CZ" sz="2800" dirty="0"/>
              <a:t>Sůl (tis. tun)				0,55 / 0,98 / 0,38 </a:t>
            </a:r>
          </a:p>
          <a:p>
            <a:r>
              <a:rPr lang="cs-CZ" sz="2800" dirty="0"/>
              <a:t>Solanka (mil. litrů)			0,18 / 0,3 / 0,12	</a:t>
            </a:r>
          </a:p>
        </p:txBody>
      </p:sp>
    </p:spTree>
    <p:extLst>
      <p:ext uri="{BB962C8B-B14F-4D97-AF65-F5344CB8AC3E}">
        <p14:creationId xmlns:p14="http://schemas.microsoft.com/office/powerpoint/2010/main" val="33657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C851E-9D47-4E90-8688-D6C5C13C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Údržba prováděná dodavatelsky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FBD786-B380-4A37-9D62-6767680CBFB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Soutěž na zimní údržbu</a:t>
            </a:r>
          </a:p>
          <a:p>
            <a:endParaRPr lang="cs-CZ" sz="2400" dirty="0"/>
          </a:p>
          <a:p>
            <a:r>
              <a:rPr lang="cs-CZ" sz="2400" dirty="0"/>
              <a:t>Smlouva na 8 let  10/2017 – 09/2025</a:t>
            </a:r>
          </a:p>
          <a:p>
            <a:endParaRPr lang="cs-CZ" sz="2400" dirty="0"/>
          </a:p>
          <a:p>
            <a:r>
              <a:rPr lang="cs-CZ" sz="2400" dirty="0"/>
              <a:t>14 Oblastí</a:t>
            </a:r>
          </a:p>
          <a:p>
            <a:endParaRPr lang="cs-CZ" sz="2400" dirty="0"/>
          </a:p>
          <a:p>
            <a:r>
              <a:rPr lang="cs-CZ" sz="2400" dirty="0"/>
              <a:t>Běžná údržba v omezeném rozsahu v rámci inspekčních jízd</a:t>
            </a:r>
          </a:p>
          <a:p>
            <a:endParaRPr lang="cs-CZ" sz="2400" dirty="0"/>
          </a:p>
          <a:p>
            <a:r>
              <a:rPr lang="cs-CZ" sz="2400" dirty="0"/>
              <a:t>Zajištění BSP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82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F187653-878F-4CA4-BC50-9720FB1DC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37" y="-1"/>
            <a:ext cx="1235241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490E9-EFDC-4E7B-84E6-B7315C96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0093D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Údržba prováděná dodavatelsky</a:t>
            </a:r>
            <a:endParaRPr lang="cs-CZ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15F79D-7EFB-4E55-B5E1-FF39193AF80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cs-CZ" sz="2200" dirty="0"/>
              <a:t>Zimní údržba</a:t>
            </a:r>
          </a:p>
          <a:p>
            <a:endParaRPr lang="cs-CZ" sz="2200" dirty="0"/>
          </a:p>
          <a:p>
            <a:r>
              <a:rPr lang="cs-CZ" sz="2200" dirty="0"/>
              <a:t>Silnice I. třídy a dálnice II. třídy</a:t>
            </a:r>
          </a:p>
          <a:p>
            <a:endParaRPr lang="cs-CZ" sz="2200" dirty="0"/>
          </a:p>
          <a:p>
            <a:r>
              <a:rPr lang="cs-CZ" sz="2200" dirty="0"/>
              <a:t>608 proškolených dispečerů</a:t>
            </a:r>
          </a:p>
          <a:p>
            <a:r>
              <a:rPr lang="cs-CZ" sz="2200" dirty="0"/>
              <a:t>310 nákladních podvozků s úplným vystrojením (nosič + radlice + sypač)</a:t>
            </a:r>
          </a:p>
          <a:p>
            <a:r>
              <a:rPr lang="cs-CZ" sz="2200" dirty="0"/>
              <a:t>20 univerzálních nosičů s různým stupněm vybavení </a:t>
            </a:r>
          </a:p>
          <a:p>
            <a:r>
              <a:rPr lang="cs-CZ" sz="2200" dirty="0"/>
              <a:t>132 nakladačů k nakládání soli do sypačů</a:t>
            </a:r>
          </a:p>
          <a:p>
            <a:r>
              <a:rPr lang="cs-CZ" sz="2200" dirty="0"/>
              <a:t>48 sněhových fréz</a:t>
            </a:r>
          </a:p>
          <a:p>
            <a:r>
              <a:rPr lang="cs-CZ" sz="2200" dirty="0"/>
              <a:t>44 šípových pluhů</a:t>
            </a:r>
          </a:p>
          <a:p>
            <a:endParaRPr lang="cs-CZ" sz="2200" dirty="0"/>
          </a:p>
          <a:p>
            <a:r>
              <a:rPr lang="cs-CZ" sz="2200" dirty="0"/>
              <a:t>105 000 t naskladněno posypové soli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351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8CAA6D8-F276-7A82-27F3-26AB1148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66" y="447675"/>
            <a:ext cx="12431747" cy="920750"/>
          </a:xfrm>
        </p:spPr>
        <p:txBody>
          <a:bodyPr>
            <a:normAutofit/>
          </a:bodyPr>
          <a:lstStyle/>
          <a:p>
            <a:r>
              <a:rPr lang="cs-CZ" sz="3600" b="0" dirty="0"/>
              <a:t>Údržba prováděná dodavatelsky Index posypu</a:t>
            </a:r>
            <a:endParaRPr lang="en-US" b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6BD888-AB96-4A9A-A7C5-ED3F26DF3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358" y="1368425"/>
            <a:ext cx="9896285" cy="507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054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CB1B8-795D-4058-8702-FE3F36F4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Údržba prováděná dodavatelsky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53C336-22F5-46E6-BD85-9A75926169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158" y="1095374"/>
            <a:ext cx="12418055" cy="5476875"/>
          </a:xfrm>
        </p:spPr>
        <p:txBody>
          <a:bodyPr/>
          <a:lstStyle/>
          <a:p>
            <a:r>
              <a:rPr lang="cs-CZ" sz="2800" dirty="0"/>
              <a:t>Porovnání nákladů za zimní údržbu v uplynulých pěti sezonách (mil. Kč)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59D6DB-9DDB-45EF-87DA-0EB9FD88D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681" y="1666875"/>
            <a:ext cx="9246411" cy="490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1A5861-CB5D-48C7-97DE-76E77B12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Údržba prováděná dodavatelsky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FE3FCCC-622C-4CC7-920A-837DFA857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158" y="1097798"/>
            <a:ext cx="12418055" cy="5180765"/>
          </a:xfrm>
        </p:spPr>
        <p:txBody>
          <a:bodyPr/>
          <a:lstStyle/>
          <a:p>
            <a:r>
              <a:rPr lang="cs-CZ" sz="2800" dirty="0"/>
              <a:t>Spotřeba posypové soli v uplynulých pěti sezonách (tis. tun)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069AA3-653A-495A-A123-EF7022165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043" y="1647825"/>
            <a:ext cx="8167688" cy="490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1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55E272-6D74-4138-975B-AA8BCB6B5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Údržba prováděná dodavatelsky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B23757-894F-4BD3-A173-1297317815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158" y="1114424"/>
            <a:ext cx="12418055" cy="5164139"/>
          </a:xfrm>
        </p:spPr>
        <p:txBody>
          <a:bodyPr/>
          <a:lstStyle/>
          <a:p>
            <a:r>
              <a:rPr lang="cs-CZ" sz="2800" dirty="0"/>
              <a:t>Měsíční náklady na ZÚ v posledních pěti sezonách (tis. Kč)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D76487-55B1-4D74-B0D3-B4E0DE149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184" y="1666250"/>
            <a:ext cx="8448791" cy="50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2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B648BE-103B-4355-AF9C-38369D10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Rozsah dálniční a silniční sítě k 1. 1. 2022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DB22025-1524-4499-B975-581EBB1C65F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433384" y="1318258"/>
            <a:ext cx="10527957" cy="538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95458-C916-4B2B-83C0-5E926555C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Údržba prováděná dodavatelsky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F72DA9-0790-4CEA-A7C2-5AB83D71D3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158" y="1099335"/>
            <a:ext cx="12418055" cy="5179228"/>
          </a:xfrm>
        </p:spPr>
        <p:txBody>
          <a:bodyPr/>
          <a:lstStyle/>
          <a:p>
            <a:r>
              <a:rPr lang="cs-CZ" sz="2800" dirty="0"/>
              <a:t>Měsíční spotřeba soli v posledních pěti sezonách (tis. tun)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3BB5C3-0793-41CB-9749-5BE806ACE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156" y="1715784"/>
            <a:ext cx="8657462" cy="497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1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91CD90-6522-47B3-A916-051FAC3D5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66" y="406757"/>
            <a:ext cx="12431747" cy="778333"/>
          </a:xfrm>
        </p:spPr>
        <p:txBody>
          <a:bodyPr anchor="ctr">
            <a:normAutofit/>
          </a:bodyPr>
          <a:lstStyle/>
          <a:p>
            <a:r>
              <a:rPr kumimoji="0" lang="cs-CZ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Údržba prováděná dodavatelsky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13A43C-5137-40D9-91CF-76AB4849D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2" y="1623317"/>
            <a:ext cx="12977790" cy="4551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59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52D3B-2128-4853-8FE3-DBF3D1B8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Údržba prováděná dodavatelsky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4A660F-69E5-4B49-9DCD-06ADBDD02C8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marR="0" lvl="0" indent="0" algn="l" defTabSz="13438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3D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2800" dirty="0"/>
              <a:t>				04_ 2022 / 04_2021 / 03_2022 </a:t>
            </a:r>
          </a:p>
          <a:p>
            <a:pPr marL="0" marR="0" lvl="0" indent="0" algn="l" defTabSz="13438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3D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Posyp a pluhování (tis. km) 		24,2 / 52,1 / 20</a:t>
            </a:r>
          </a:p>
          <a:p>
            <a:pPr marL="0" marR="0" lvl="0" indent="0" algn="l" defTabSz="13438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3D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Sůl (tis. tun)				1,48 / 3,1 / 1,3 </a:t>
            </a:r>
          </a:p>
          <a:p>
            <a:pPr marL="0" marR="0" lvl="0" indent="0" algn="l" defTabSz="13438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3D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Solanka (mil. litrů)			0,39 / 0,95 /0,3	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5235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975CB-5AB4-45D9-B3B1-00C842F9C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66" y="406757"/>
            <a:ext cx="12431747" cy="778333"/>
          </a:xfrm>
        </p:spPr>
        <p:txBody>
          <a:bodyPr anchor="ctr">
            <a:normAutofit/>
          </a:bodyPr>
          <a:lstStyle/>
          <a:p>
            <a:r>
              <a:rPr lang="cs-CZ" b="0" dirty="0"/>
              <a:t>Operativní zajištění údržbových prací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613DFD-98D2-4F3D-BBFF-DAFB4B5783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122" y="1349220"/>
            <a:ext cx="6121786" cy="507715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/>
              <a:t>Rychlá Rota</a:t>
            </a:r>
          </a:p>
          <a:p>
            <a:pPr>
              <a:lnSpc>
                <a:spcPct val="90000"/>
              </a:lnSpc>
            </a:pPr>
            <a:endParaRPr lang="cs-CZ" sz="2800" dirty="0"/>
          </a:p>
          <a:p>
            <a:pPr>
              <a:lnSpc>
                <a:spcPct val="90000"/>
              </a:lnSpc>
            </a:pPr>
            <a:r>
              <a:rPr lang="cs-CZ" sz="2800" dirty="0"/>
              <a:t>Pilotní projekt na 4 Správách ŘSD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	Správa Plzeň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	Správa Karlovy Vary</a:t>
            </a:r>
          </a:p>
          <a:p>
            <a:pPr>
              <a:lnSpc>
                <a:spcPct val="90000"/>
              </a:lnSpc>
            </a:pPr>
            <a:endParaRPr lang="cs-CZ" sz="2800" dirty="0"/>
          </a:p>
          <a:p>
            <a:pPr>
              <a:lnSpc>
                <a:spcPct val="90000"/>
              </a:lnSpc>
            </a:pPr>
            <a:r>
              <a:rPr lang="cs-CZ" sz="2800" dirty="0"/>
              <a:t>	Správa Jihlava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	Správa Ostrava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CD3B70-3F09-474B-8785-4DC078F72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2" r="-1" b="-1"/>
          <a:stretch/>
        </p:blipFill>
        <p:spPr>
          <a:xfrm>
            <a:off x="6867867" y="1351142"/>
            <a:ext cx="6008345" cy="5062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236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CF8D0A-70FA-4325-98A0-ED8C94766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0093D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Operativní zajištění údržbových prací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D3B81F-FC58-4C09-965B-9624A985B0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Pilot od IV. Q 2021</a:t>
            </a:r>
          </a:p>
          <a:p>
            <a:endParaRPr lang="cs-CZ" sz="2800" dirty="0"/>
          </a:p>
          <a:p>
            <a:r>
              <a:rPr lang="cs-CZ" sz="2800" dirty="0"/>
              <a:t>Jedna pracovní četa</a:t>
            </a:r>
          </a:p>
          <a:p>
            <a:r>
              <a:rPr lang="cs-CZ" sz="2800" dirty="0"/>
              <a:t>	1 mistr + 2 dělníci </a:t>
            </a:r>
          </a:p>
          <a:p>
            <a:r>
              <a:rPr lang="cs-CZ" sz="2800" dirty="0"/>
              <a:t>Zázemí buď na Správě nebo na SSÚD</a:t>
            </a:r>
          </a:p>
          <a:p>
            <a:r>
              <a:rPr lang="cs-CZ" sz="2800" dirty="0"/>
              <a:t>Vybavení vibrační deska, fukar, křovinořez, motorová pila, ...</a:t>
            </a:r>
          </a:p>
          <a:p>
            <a:r>
              <a:rPr lang="cs-CZ" sz="2800" dirty="0"/>
              <a:t>Evidence činností v rámci ISUD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940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6E68C12-0FAA-493E-8C86-85890CFC5E43}"/>
              </a:ext>
            </a:extLst>
          </p:cNvPr>
          <p:cNvSpPr txBox="1"/>
          <p:nvPr/>
        </p:nvSpPr>
        <p:spPr>
          <a:xfrm>
            <a:off x="4127209" y="4403885"/>
            <a:ext cx="5185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2400" dirty="0">
              <a:solidFill>
                <a:srgbClr val="063E85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F3C49E-0C20-4B55-A593-BB166E3C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848" y="1525907"/>
            <a:ext cx="6522078" cy="2795828"/>
          </a:xfrm>
        </p:spPr>
        <p:txBody>
          <a:bodyPr/>
          <a:lstStyle/>
          <a:p>
            <a:r>
              <a:rPr lang="cs-CZ" dirty="0"/>
              <a:t>Děkuji </a:t>
            </a:r>
            <a:br>
              <a:rPr lang="cs-CZ" dirty="0"/>
            </a:br>
            <a:r>
              <a:rPr lang="cs-CZ" dirty="0"/>
              <a:t>za pozornost</a:t>
            </a:r>
          </a:p>
        </p:txBody>
      </p:sp>
    </p:spTree>
    <p:extLst>
      <p:ext uri="{BB962C8B-B14F-4D97-AF65-F5344CB8AC3E}">
        <p14:creationId xmlns:p14="http://schemas.microsoft.com/office/powerpoint/2010/main" val="41423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58F5790C-D057-4995-9B37-374E088B4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55" y="0"/>
            <a:ext cx="1068046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0702F6-7A6C-46A3-96D3-F526997E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Údržba komunikací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50E17-1FCF-4693-A43D-E76775A89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121" y="1349220"/>
            <a:ext cx="12426091" cy="5077158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r>
              <a:rPr lang="cs-CZ" sz="2000" dirty="0"/>
              <a:t>Ředitelství silnic a dálnic České republiky (ŘSD ČR) je majetkovým správcem dálnic a silnic I. třídy.</a:t>
            </a:r>
          </a:p>
          <a:p>
            <a:r>
              <a:rPr lang="cs-CZ" sz="2000" dirty="0"/>
              <a:t> </a:t>
            </a:r>
          </a:p>
          <a:p>
            <a:r>
              <a:rPr lang="cs-CZ" sz="2000" dirty="0"/>
              <a:t>7 132 km ve správně celkem</a:t>
            </a:r>
          </a:p>
          <a:p>
            <a:r>
              <a:rPr lang="cs-CZ" sz="2000" dirty="0"/>
              <a:t>1 085 km prováděna vlastními pracovníky - SSÚD</a:t>
            </a:r>
          </a:p>
          <a:p>
            <a:r>
              <a:rPr lang="cs-CZ" sz="2000" dirty="0"/>
              <a:t>z toho:</a:t>
            </a:r>
          </a:p>
          <a:p>
            <a:r>
              <a:rPr lang="cs-CZ" sz="2000" dirty="0"/>
              <a:t>Dálnice I. třídy	 856 km</a:t>
            </a:r>
          </a:p>
          <a:p>
            <a:r>
              <a:rPr lang="cs-CZ" sz="2000" dirty="0"/>
              <a:t>Dálnice II. třídy	 148 km</a:t>
            </a:r>
          </a:p>
          <a:p>
            <a:r>
              <a:rPr lang="cs-CZ" sz="2000" dirty="0"/>
              <a:t>Silnice I. třídy	   81 km</a:t>
            </a:r>
          </a:p>
          <a:p>
            <a:endParaRPr lang="cs-CZ" sz="2000" dirty="0"/>
          </a:p>
          <a:p>
            <a:r>
              <a:rPr lang="cs-CZ" sz="2000" dirty="0"/>
              <a:t>6 047 km zajišťována dodavatelsky</a:t>
            </a:r>
          </a:p>
          <a:p>
            <a:r>
              <a:rPr lang="cs-CZ" sz="2000" dirty="0"/>
              <a:t>	z toho 28 km PPP</a:t>
            </a:r>
          </a:p>
        </p:txBody>
      </p:sp>
    </p:spTree>
    <p:extLst>
      <p:ext uri="{BB962C8B-B14F-4D97-AF65-F5344CB8AC3E}">
        <p14:creationId xmlns:p14="http://schemas.microsoft.com/office/powerpoint/2010/main" val="18920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E4FB2-1296-4D61-B9D8-7CF4191D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>
                <a:latin typeface="+mn-lt"/>
              </a:rPr>
              <a:t>Údržba prováděná vlastními pracovníky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C21A06-D11F-4542-A5D5-F6847E93B07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cs-CZ" sz="2200" dirty="0"/>
              <a:t>19 SSÚD + 3 detašovaná pracoviště + sila</a:t>
            </a:r>
          </a:p>
          <a:p>
            <a:endParaRPr lang="cs-CZ" sz="2200" dirty="0"/>
          </a:p>
          <a:p>
            <a:r>
              <a:rPr lang="cs-CZ" sz="2200" dirty="0"/>
              <a:t>Zimní údržba</a:t>
            </a:r>
          </a:p>
          <a:p>
            <a:r>
              <a:rPr lang="cs-CZ" sz="2200" dirty="0"/>
              <a:t>648 řidičů</a:t>
            </a:r>
          </a:p>
          <a:p>
            <a:r>
              <a:rPr lang="cs-CZ" sz="2200" dirty="0"/>
              <a:t>122 dispečerů</a:t>
            </a:r>
          </a:p>
          <a:p>
            <a:r>
              <a:rPr lang="cs-CZ" sz="2200" dirty="0"/>
              <a:t>200 nákladních podvozků s úplným vystrojením (nosič + radlice + sypač)</a:t>
            </a:r>
          </a:p>
          <a:p>
            <a:r>
              <a:rPr lang="cs-CZ" sz="2200" dirty="0"/>
              <a:t>48 univerzálních nosičů s různým stupněm vybavení</a:t>
            </a:r>
          </a:p>
          <a:p>
            <a:r>
              <a:rPr lang="cs-CZ" sz="2200" dirty="0"/>
              <a:t>46 nakladačů k nakládání soli do sypačů</a:t>
            </a:r>
          </a:p>
          <a:p>
            <a:r>
              <a:rPr lang="cs-CZ" sz="2200" dirty="0"/>
              <a:t>20 sněhových fréz</a:t>
            </a:r>
          </a:p>
          <a:p>
            <a:endParaRPr lang="cs-CZ" sz="2200" dirty="0"/>
          </a:p>
          <a:p>
            <a:r>
              <a:rPr lang="cs-CZ" sz="2200" dirty="0"/>
              <a:t>Skladová zásoba před zimní údržbou</a:t>
            </a:r>
          </a:p>
          <a:p>
            <a:r>
              <a:rPr lang="cs-CZ" sz="2200" dirty="0"/>
              <a:t>Sůl – 40 000 tun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845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F078CEF7-2C45-4ECF-B7C4-D8A0225F60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55" y="0"/>
            <a:ext cx="1068046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BCB6C8-37B1-4AED-946D-02D2D1D06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Údržba prováděná SSÚD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770780-872D-48BA-A44F-E61626E639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158" y="1368402"/>
            <a:ext cx="12418055" cy="525147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SSÚD 11 Nová Ves	 50,5 km + 39,4 km = 89,9 km</a:t>
            </a:r>
          </a:p>
          <a:p>
            <a:r>
              <a:rPr lang="cs-CZ" dirty="0"/>
              <a:t>SSÚD 20 Ivanovice	 87,8 km</a:t>
            </a:r>
          </a:p>
          <a:p>
            <a:r>
              <a:rPr lang="cs-CZ" dirty="0"/>
              <a:t>SSÚD 14 Pravy 	 81,2 km</a:t>
            </a:r>
          </a:p>
          <a:p>
            <a:r>
              <a:rPr lang="cs-CZ" dirty="0"/>
              <a:t>SSÚD 17 Chotoviny	 69,1 km + 6 km = 75,1 km</a:t>
            </a:r>
          </a:p>
          <a:p>
            <a:r>
              <a:rPr lang="cs-CZ" dirty="0"/>
              <a:t>....</a:t>
            </a:r>
          </a:p>
          <a:p>
            <a:r>
              <a:rPr lang="cs-CZ" dirty="0"/>
              <a:t>....</a:t>
            </a:r>
          </a:p>
          <a:p>
            <a:r>
              <a:rPr lang="cs-CZ" dirty="0"/>
              <a:t>....</a:t>
            </a:r>
          </a:p>
          <a:p>
            <a:r>
              <a:rPr lang="cs-CZ" dirty="0"/>
              <a:t>SSÚD 23 Ostrava	35 km + 8,3 km = 43,3 km</a:t>
            </a:r>
          </a:p>
          <a:p>
            <a:r>
              <a:rPr lang="cs-CZ" dirty="0"/>
              <a:t>SSÚD 30 Rozvadov	19,6 km</a:t>
            </a:r>
          </a:p>
        </p:txBody>
      </p:sp>
    </p:spTree>
    <p:extLst>
      <p:ext uri="{BB962C8B-B14F-4D97-AF65-F5344CB8AC3E}">
        <p14:creationId xmlns:p14="http://schemas.microsoft.com/office/powerpoint/2010/main" val="72778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21CCE7D7-7E32-4A96-AFF8-D6A7E5283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55" y="0"/>
            <a:ext cx="1068046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CD67D15-0796-4E1A-944E-25B67709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66" y="406757"/>
            <a:ext cx="12431747" cy="778333"/>
          </a:xfrm>
        </p:spPr>
        <p:txBody>
          <a:bodyPr/>
          <a:lstStyle/>
          <a:p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0093D3"/>
                </a:solidFill>
                <a:effectLst/>
                <a:uLnTx/>
                <a:uFillTx/>
                <a:latin typeface="Arial"/>
                <a:ea typeface="+mj-ea"/>
                <a:cs typeface="Arial" pitchFamily="34" charset="0"/>
              </a:rPr>
              <a:t>Údržba prováděná vlastními pracovníky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E54E4D-1A48-4875-B9BE-13B7C24EA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205" y="1366464"/>
            <a:ext cx="10335363" cy="6072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068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ŘSD 16:9">
  <a:themeElements>
    <a:clrScheme name="Motiv ŘSD">
      <a:dk1>
        <a:srgbClr val="063E85"/>
      </a:dk1>
      <a:lt1>
        <a:sysClr val="window" lastClr="FFFFFF"/>
      </a:lt1>
      <a:dk2>
        <a:srgbClr val="063E85"/>
      </a:dk2>
      <a:lt2>
        <a:srgbClr val="FFFFFF"/>
      </a:lt2>
      <a:accent1>
        <a:srgbClr val="063E85"/>
      </a:accent1>
      <a:accent2>
        <a:srgbClr val="0093D3"/>
      </a:accent2>
      <a:accent3>
        <a:srgbClr val="F79646"/>
      </a:accent3>
      <a:accent4>
        <a:srgbClr val="FF0000"/>
      </a:accent4>
      <a:accent5>
        <a:srgbClr val="FFC000"/>
      </a:accent5>
      <a:accent6>
        <a:srgbClr val="92D050"/>
      </a:accent6>
      <a:hlink>
        <a:srgbClr val="0093D3"/>
      </a:hlink>
      <a:folHlink>
        <a:srgbClr val="0093D3"/>
      </a:folHlink>
    </a:clrScheme>
    <a:fontScheme name="Písma ŘS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>
            <a:solidFill>
              <a:srgbClr val="063E85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sd-sablona prezentace_16 ku 9.potx  -  Jen pro čtení" id="{4E96E378-B5AE-4582-8C21-E8C0D3E42EF3}" vid="{37987021-3F24-4F32-88E1-71B3E4F746D7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e9817b6-90c4-41d3-ae58-521874d850e1">RSDCR-1762492646-44</_dlc_DocId>
    <_dlc_DocIdUrl xmlns="1e9817b6-90c4-41d3-ae58-521874d850e1">
      <Url>http://intranet.rsd.cz/useky/ekonomic_new/_layouts/15/DocIdRedir.aspx?ID=RSDCR-1762492646-44</Url>
      <Description>RSDCR-1762492646-44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54366444E0DC4CB5874BC6338C738A" ma:contentTypeVersion="0" ma:contentTypeDescription="Vytvoří nový dokument" ma:contentTypeScope="" ma:versionID="bd8f9e56c727f0cb926bfa91ccb7f56d">
  <xsd:schema xmlns:xsd="http://www.w3.org/2001/XMLSchema" xmlns:xs="http://www.w3.org/2001/XMLSchema" xmlns:p="http://schemas.microsoft.com/office/2006/metadata/properties" xmlns:ns2="1e9817b6-90c4-41d3-ae58-521874d850e1" targetNamespace="http://schemas.microsoft.com/office/2006/metadata/properties" ma:root="true" ma:fieldsID="b7aa810db77c1e97916297e3eb829263" ns2:_="">
    <xsd:import namespace="1e9817b6-90c4-41d3-ae58-521874d850e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9817b6-90c4-41d3-ae58-521874d850e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F2F379-C0AA-4F0E-ACC1-666E3DB8E34A}">
  <ds:schemaRefs>
    <ds:schemaRef ds:uri="1e9817b6-90c4-41d3-ae58-521874d850e1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66D531B-838A-4CF7-952C-71660E3BD6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14B5ED-D00B-4C84-BC92-EBE663A897C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9500DD7-6494-4B02-91DE-53D05C6265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9817b6-90c4-41d3-ae58-521874d850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Slovensko</Template>
  <TotalTime>980</TotalTime>
  <Words>587</Words>
  <Application>Microsoft Office PowerPoint</Application>
  <PresentationFormat>Vlastní</PresentationFormat>
  <Paragraphs>106</Paragraphs>
  <Slides>25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HelveticaNeueLT Pro 45 Lt</vt:lpstr>
      <vt:lpstr>Wingdings</vt:lpstr>
      <vt:lpstr>Prezentace ŘSD 16:9</vt:lpstr>
      <vt:lpstr>Prezentace aplikace PowerPoint</vt:lpstr>
      <vt:lpstr>Rozsah dálniční a silniční sítě k 1. 1. 2022</vt:lpstr>
      <vt:lpstr>Prezentace aplikace PowerPoint</vt:lpstr>
      <vt:lpstr>Údržba komunikací</vt:lpstr>
      <vt:lpstr>Údržba prováděná vlastními pracovníky</vt:lpstr>
      <vt:lpstr>Prezentace aplikace PowerPoint</vt:lpstr>
      <vt:lpstr>Údržba prováděná SSÚD</vt:lpstr>
      <vt:lpstr>Prezentace aplikace PowerPoint</vt:lpstr>
      <vt:lpstr>Údržba prováděná vlastními pracovníky</vt:lpstr>
      <vt:lpstr>Údržba prováděná SSÚD Index posypu</vt:lpstr>
      <vt:lpstr>Údržba prováděná SSÚD  Spotřeba materiálu posledních pěti sezon</vt:lpstr>
      <vt:lpstr>Údržba prováděná SSÚD</vt:lpstr>
      <vt:lpstr>Údržba prováděná dodavatelsky</vt:lpstr>
      <vt:lpstr>Prezentace aplikace PowerPoint</vt:lpstr>
      <vt:lpstr>Údržba prováděná dodavatelsky</vt:lpstr>
      <vt:lpstr>Údržba prováděná dodavatelsky Index posypu</vt:lpstr>
      <vt:lpstr>Údržba prováděná dodavatelsky</vt:lpstr>
      <vt:lpstr>Údržba prováděná dodavatelsky</vt:lpstr>
      <vt:lpstr>Údržba prováděná dodavatelsky</vt:lpstr>
      <vt:lpstr>Údržba prováděná dodavatelsky</vt:lpstr>
      <vt:lpstr>Údržba prováděná dodavatelsky</vt:lpstr>
      <vt:lpstr>Údržba prováděná dodavatelsky</vt:lpstr>
      <vt:lpstr>Operativní zajištění údržbových prací</vt:lpstr>
      <vt:lpstr>Operativní zajištění údržbových prací</vt:lpstr>
      <vt:lpstr>Děkuji 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Lacina Jan Ing.</dc:creator>
  <cp:lastModifiedBy>Lacina Jan Ing.</cp:lastModifiedBy>
  <cp:revision>36</cp:revision>
  <dcterms:created xsi:type="dcterms:W3CDTF">2022-03-10T08:22:48Z</dcterms:created>
  <dcterms:modified xsi:type="dcterms:W3CDTF">2022-05-02T09:46:01Z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0x0101006754366444E0DC4CB5874BC6338C738A</vt:lpwstr>
  </property>
  <property fmtid="{D5CDD505-2E9C-101B-9397-08002B2CF9AE}" pid="3" name="_dlc_DocIdItemGuid">
    <vt:lpwstr>ce5e6140-755a-4339-b1a2-9f2247d05afa</vt:lpwstr>
  </property>
</Properties>
</file>