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29" r:id="rId2"/>
    <p:sldId id="394" r:id="rId3"/>
    <p:sldId id="396" r:id="rId4"/>
    <p:sldId id="420" r:id="rId5"/>
    <p:sldId id="398" r:id="rId6"/>
    <p:sldId id="401" r:id="rId7"/>
    <p:sldId id="421" r:id="rId8"/>
    <p:sldId id="403" r:id="rId9"/>
    <p:sldId id="426" r:id="rId10"/>
    <p:sldId id="430" r:id="rId11"/>
    <p:sldId id="428" r:id="rId12"/>
    <p:sldId id="406" r:id="rId13"/>
    <p:sldId id="415" r:id="rId14"/>
    <p:sldId id="386" r:id="rId15"/>
    <p:sldId id="439" r:id="rId16"/>
    <p:sldId id="393" r:id="rId17"/>
    <p:sldId id="431" r:id="rId18"/>
    <p:sldId id="435" r:id="rId19"/>
    <p:sldId id="436" r:id="rId20"/>
    <p:sldId id="432" r:id="rId21"/>
    <p:sldId id="433" r:id="rId22"/>
    <p:sldId id="434" r:id="rId23"/>
    <p:sldId id="437" r:id="rId24"/>
    <p:sldId id="438" r:id="rId25"/>
    <p:sldId id="288" r:id="rId26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a.teichmanova" initials="dt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447A"/>
    <a:srgbClr val="003478"/>
    <a:srgbClr val="0012C0"/>
    <a:srgbClr val="FBCFAB"/>
    <a:srgbClr val="D59865"/>
    <a:srgbClr val="F8DD7C"/>
    <a:srgbClr val="B7A431"/>
    <a:srgbClr val="B66D31"/>
    <a:srgbClr val="8C3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278" autoAdjust="0"/>
    <p:restoredTop sz="86419" autoAdjust="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36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570\posta\horelica\Prezentace%20a%20tisk\2021\graf%20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40254929050646E-2"/>
          <c:y val="3.8046016679029196E-2"/>
          <c:w val="0.93052809371050849"/>
          <c:h val="0.75931971011918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List1!$A$17</c:f>
              <c:strCache>
                <c:ptCount val="1"/>
                <c:pt idx="0">
                  <c:v>Dráhy - 546,8 mld. Kč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effectLst>
              <a:outerShdw blurRad="127000" dist="50800" dir="18900000" algn="tl" rotWithShape="0">
                <a:prstClr val="black">
                  <a:alpha val="75000"/>
                </a:prstClr>
              </a:outerShdw>
            </a:effectLst>
          </c:spPr>
          <c:invertIfNegative val="0"/>
          <c:cat>
            <c:numRef>
              <c:f>List1!$B$16:$U$16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List1!$B$17:$U$17</c:f>
              <c:numCache>
                <c:formatCode>#,##0.000</c:formatCode>
                <c:ptCount val="20"/>
                <c:pt idx="0">
                  <c:v>10.340197</c:v>
                </c:pt>
                <c:pt idx="1">
                  <c:v>16.663284999999998</c:v>
                </c:pt>
                <c:pt idx="2">
                  <c:v>15.534687999999999</c:v>
                </c:pt>
                <c:pt idx="3">
                  <c:v>16.218489000000002</c:v>
                </c:pt>
                <c:pt idx="4">
                  <c:v>18.820775999999999</c:v>
                </c:pt>
                <c:pt idx="5">
                  <c:v>19.048770999999999</c:v>
                </c:pt>
                <c:pt idx="6">
                  <c:v>22.926883</c:v>
                </c:pt>
                <c:pt idx="7">
                  <c:v>32.867674000000001</c:v>
                </c:pt>
                <c:pt idx="8">
                  <c:v>27.697417000000002</c:v>
                </c:pt>
                <c:pt idx="9">
                  <c:v>22.599741000000002</c:v>
                </c:pt>
                <c:pt idx="10">
                  <c:v>19.490053</c:v>
                </c:pt>
                <c:pt idx="11">
                  <c:v>18.391846000000001</c:v>
                </c:pt>
                <c:pt idx="12">
                  <c:v>18.597767000000001</c:v>
                </c:pt>
                <c:pt idx="13">
                  <c:v>25.337126999999999</c:v>
                </c:pt>
                <c:pt idx="14">
                  <c:v>50.803713999999999</c:v>
                </c:pt>
                <c:pt idx="15">
                  <c:v>36.940845000000003</c:v>
                </c:pt>
                <c:pt idx="16">
                  <c:v>33.753006999999997</c:v>
                </c:pt>
                <c:pt idx="17">
                  <c:v>42.531999999999996</c:v>
                </c:pt>
                <c:pt idx="18">
                  <c:v>43.868000000000002</c:v>
                </c:pt>
                <c:pt idx="19" formatCode="General">
                  <c:v>54.368000000000002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3B-8746-8AC2-204C19006071}"/>
            </c:ext>
          </c:extLst>
        </c:ser>
        <c:ser>
          <c:idx val="1"/>
          <c:order val="1"/>
          <c:tx>
            <c:strRef>
              <c:f>List1!$A$18</c:f>
              <c:strCache>
                <c:ptCount val="1"/>
                <c:pt idx="0">
                  <c:v>Pozemní komunikace - 724,3 mld. Kč</c:v>
                </c:pt>
              </c:strCache>
            </c:strRef>
          </c:tx>
          <c:spPr>
            <a:solidFill>
              <a:srgbClr val="C00000"/>
            </a:solidFill>
            <a:effectLst>
              <a:outerShdw blurRad="127000" dist="50800" dir="18900000" algn="tl" rotWithShape="0">
                <a:prstClr val="black">
                  <a:alpha val="75000"/>
                </a:prstClr>
              </a:outerShdw>
            </a:effectLst>
          </c:spPr>
          <c:invertIfNegative val="0"/>
          <c:cat>
            <c:numRef>
              <c:f>List1!$B$16:$U$16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List1!$B$18:$U$18</c:f>
              <c:numCache>
                <c:formatCode>#,##0.000</c:formatCode>
                <c:ptCount val="20"/>
                <c:pt idx="0">
                  <c:v>16.630106000000001</c:v>
                </c:pt>
                <c:pt idx="1">
                  <c:v>22.948785999999998</c:v>
                </c:pt>
                <c:pt idx="2">
                  <c:v>25.217161999999998</c:v>
                </c:pt>
                <c:pt idx="3">
                  <c:v>35.182898000000002</c:v>
                </c:pt>
                <c:pt idx="4">
                  <c:v>29.151827000000001</c:v>
                </c:pt>
                <c:pt idx="5">
                  <c:v>36.028606000000003</c:v>
                </c:pt>
                <c:pt idx="6">
                  <c:v>44.151656000000003</c:v>
                </c:pt>
                <c:pt idx="7">
                  <c:v>50.579416000000002</c:v>
                </c:pt>
                <c:pt idx="8">
                  <c:v>53.375732999999997</c:v>
                </c:pt>
                <c:pt idx="9">
                  <c:v>49.505122999999998</c:v>
                </c:pt>
                <c:pt idx="10">
                  <c:v>38.520538000000002</c:v>
                </c:pt>
                <c:pt idx="11">
                  <c:v>29.067706000000001</c:v>
                </c:pt>
                <c:pt idx="12">
                  <c:v>26.359902000000002</c:v>
                </c:pt>
                <c:pt idx="13">
                  <c:v>23.049695</c:v>
                </c:pt>
                <c:pt idx="14">
                  <c:v>35.904102000000002</c:v>
                </c:pt>
                <c:pt idx="15">
                  <c:v>36.793849999999999</c:v>
                </c:pt>
                <c:pt idx="16">
                  <c:v>37.487831</c:v>
                </c:pt>
                <c:pt idx="17">
                  <c:v>32.610999999999997</c:v>
                </c:pt>
                <c:pt idx="18">
                  <c:v>45.201000000000001</c:v>
                </c:pt>
                <c:pt idx="19" formatCode="General">
                  <c:v>56.529000000000003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3B-8746-8AC2-204C19006071}"/>
            </c:ext>
          </c:extLst>
        </c:ser>
        <c:ser>
          <c:idx val="2"/>
          <c:order val="2"/>
          <c:tx>
            <c:strRef>
              <c:f>List1!$A$19</c:f>
              <c:strCache>
                <c:ptCount val="1"/>
                <c:pt idx="0">
                  <c:v>Mýto a telematika - 45,7 mld. Kč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List1!$B$16:$U$16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List1!$B$19:$U$19</c:f>
              <c:numCache>
                <c:formatCode>#,##0.000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1.7916799999999999</c:v>
                </c:pt>
                <c:pt idx="7">
                  <c:v>3.2417150000000001</c:v>
                </c:pt>
                <c:pt idx="8">
                  <c:v>4.742998</c:v>
                </c:pt>
                <c:pt idx="9">
                  <c:v>3.597931</c:v>
                </c:pt>
                <c:pt idx="10">
                  <c:v>3.1975639999999999</c:v>
                </c:pt>
                <c:pt idx="11">
                  <c:v>3.4834100000000001</c:v>
                </c:pt>
                <c:pt idx="12">
                  <c:v>3.329558</c:v>
                </c:pt>
                <c:pt idx="13">
                  <c:v>2.8100830000000001</c:v>
                </c:pt>
                <c:pt idx="14">
                  <c:v>3.3589020000000001</c:v>
                </c:pt>
                <c:pt idx="15">
                  <c:v>3.5484330000000002</c:v>
                </c:pt>
                <c:pt idx="16">
                  <c:v>3.5852689999999998</c:v>
                </c:pt>
                <c:pt idx="17">
                  <c:v>3.0350000000000001</c:v>
                </c:pt>
                <c:pt idx="18">
                  <c:v>3.3580000000000001</c:v>
                </c:pt>
                <c:pt idx="19" formatCode="General">
                  <c:v>2.6629999999999998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3B-8746-8AC2-204C19006071}"/>
            </c:ext>
          </c:extLst>
        </c:ser>
        <c:ser>
          <c:idx val="3"/>
          <c:order val="3"/>
          <c:tx>
            <c:strRef>
              <c:f>List1!$A$20</c:f>
              <c:strCache>
                <c:ptCount val="1"/>
                <c:pt idx="0">
                  <c:v>Vodní cesty - 12 mld. Kč</c:v>
                </c:pt>
              </c:strCache>
            </c:strRef>
          </c:tx>
          <c:spPr>
            <a:solidFill>
              <a:srgbClr val="00B0F0"/>
            </a:solidFill>
            <a:effectLst>
              <a:outerShdw blurRad="127000" dist="50800" dir="18900000" algn="tl" rotWithShape="0">
                <a:prstClr val="black">
                  <a:alpha val="75000"/>
                </a:prstClr>
              </a:outerShdw>
            </a:effectLst>
          </c:spPr>
          <c:invertIfNegative val="0"/>
          <c:cat>
            <c:numRef>
              <c:f>List1!$B$16:$U$16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List1!$B$20:$U$20</c:f>
              <c:numCache>
                <c:formatCode>#,##0.000</c:formatCode>
                <c:ptCount val="20"/>
                <c:pt idx="0">
                  <c:v>0.26878299999999999</c:v>
                </c:pt>
                <c:pt idx="1">
                  <c:v>0.50692899999999996</c:v>
                </c:pt>
                <c:pt idx="2">
                  <c:v>0.35621700000000001</c:v>
                </c:pt>
                <c:pt idx="3">
                  <c:v>0.31213000000000002</c:v>
                </c:pt>
                <c:pt idx="4">
                  <c:v>0.30229699999999998</c:v>
                </c:pt>
                <c:pt idx="5">
                  <c:v>0.52329400000000004</c:v>
                </c:pt>
                <c:pt idx="6">
                  <c:v>0.38970199999999999</c:v>
                </c:pt>
                <c:pt idx="7">
                  <c:v>0.53836499999999998</c:v>
                </c:pt>
                <c:pt idx="8">
                  <c:v>1.5570550000000001</c:v>
                </c:pt>
                <c:pt idx="9">
                  <c:v>1.4850239999999999</c:v>
                </c:pt>
                <c:pt idx="10">
                  <c:v>0.54861400000000005</c:v>
                </c:pt>
                <c:pt idx="11">
                  <c:v>0.43295600000000001</c:v>
                </c:pt>
                <c:pt idx="12">
                  <c:v>0.186138</c:v>
                </c:pt>
                <c:pt idx="13">
                  <c:v>0.26309100000000002</c:v>
                </c:pt>
                <c:pt idx="14">
                  <c:v>0.412518</c:v>
                </c:pt>
                <c:pt idx="15">
                  <c:v>0.28384999999999999</c:v>
                </c:pt>
                <c:pt idx="16">
                  <c:v>0.27709800000000001</c:v>
                </c:pt>
                <c:pt idx="17">
                  <c:v>0.17499999999999999</c:v>
                </c:pt>
                <c:pt idx="18">
                  <c:v>1.5509999999999999</c:v>
                </c:pt>
                <c:pt idx="19" formatCode="General">
                  <c:v>1.591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C3B-8746-8AC2-204C19006071}"/>
            </c:ext>
          </c:extLst>
        </c:ser>
        <c:ser>
          <c:idx val="4"/>
          <c:order val="4"/>
          <c:tx>
            <c:strRef>
              <c:f>List1!$A$21</c:f>
              <c:strCache>
                <c:ptCount val="1"/>
                <c:pt idx="0">
                  <c:v>Příspěvky SFDI - 10 mld. Kč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List1!$B$16:$U$16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List1!$B$21:$U$21</c:f>
              <c:numCache>
                <c:formatCode>#,##0.000</c:formatCode>
                <c:ptCount val="20"/>
                <c:pt idx="0">
                  <c:v>1.2278000000000001E-2</c:v>
                </c:pt>
                <c:pt idx="1">
                  <c:v>4.0332E-2</c:v>
                </c:pt>
                <c:pt idx="2">
                  <c:v>0.155496</c:v>
                </c:pt>
                <c:pt idx="3">
                  <c:v>0.18631500000000001</c:v>
                </c:pt>
                <c:pt idx="4">
                  <c:v>0.20563500000000001</c:v>
                </c:pt>
                <c:pt idx="5">
                  <c:v>0.19786799999999999</c:v>
                </c:pt>
                <c:pt idx="6">
                  <c:v>0.27312999999999998</c:v>
                </c:pt>
                <c:pt idx="7">
                  <c:v>0.48717300000000002</c:v>
                </c:pt>
                <c:pt idx="8">
                  <c:v>0.61618899999999999</c:v>
                </c:pt>
                <c:pt idx="9">
                  <c:v>0.49607699999999999</c:v>
                </c:pt>
                <c:pt idx="10">
                  <c:v>0.27798200000000001</c:v>
                </c:pt>
                <c:pt idx="11">
                  <c:v>0.29603000000000002</c:v>
                </c:pt>
                <c:pt idx="12">
                  <c:v>0.39727699999999999</c:v>
                </c:pt>
                <c:pt idx="13">
                  <c:v>0.43535499999999999</c:v>
                </c:pt>
                <c:pt idx="14">
                  <c:v>0.611653</c:v>
                </c:pt>
                <c:pt idx="15">
                  <c:v>0.77149100000000004</c:v>
                </c:pt>
                <c:pt idx="16">
                  <c:v>0.70250299999999999</c:v>
                </c:pt>
                <c:pt idx="17">
                  <c:v>1.02</c:v>
                </c:pt>
                <c:pt idx="18">
                  <c:v>1.1679999999999999</c:v>
                </c:pt>
                <c:pt idx="19" formatCode="General">
                  <c:v>1.6839999999999999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3B-8746-8AC2-204C19006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00"/>
        <c:axId val="184145920"/>
        <c:axId val="163052864"/>
      </c:barChart>
      <c:catAx>
        <c:axId val="18414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 u="sng">
                <a:solidFill>
                  <a:srgbClr val="C00000"/>
                </a:solidFill>
              </a:defRPr>
            </a:pPr>
            <a:endParaRPr lang="cs-CZ"/>
          </a:p>
        </c:txPr>
        <c:crossAx val="163052864"/>
        <c:crosses val="autoZero"/>
        <c:auto val="1"/>
        <c:lblAlgn val="ctr"/>
        <c:lblOffset val="100"/>
        <c:noMultiLvlLbl val="0"/>
      </c:catAx>
      <c:valAx>
        <c:axId val="163052864"/>
        <c:scaling>
          <c:orientation val="minMax"/>
          <c:max val="120"/>
        </c:scaling>
        <c:delete val="0"/>
        <c:axPos val="l"/>
        <c:majorGridlines>
          <c:spPr>
            <a:ln>
              <a:solidFill>
                <a:srgbClr val="C00000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cs-CZ"/>
          </a:p>
        </c:txPr>
        <c:crossAx val="184145920"/>
        <c:crosses val="autoZero"/>
        <c:crossBetween val="between"/>
        <c:majorUnit val="10"/>
      </c:valAx>
      <c:spPr>
        <a:noFill/>
        <a:ln cmpd="thickThin">
          <a:solidFill>
            <a:srgbClr val="C00000"/>
          </a:solidFill>
        </a:ln>
      </c:spPr>
    </c:plotArea>
    <c:legend>
      <c:legendPos val="b"/>
      <c:layout>
        <c:manualLayout>
          <c:xMode val="edge"/>
          <c:yMode val="edge"/>
          <c:x val="2.5344245163798972E-2"/>
          <c:y val="0.88627768576041466"/>
          <c:w val="0.97066831923787289"/>
          <c:h val="7.876918325774096E-2"/>
        </c:manualLayout>
      </c:layout>
      <c:overlay val="0"/>
      <c:txPr>
        <a:bodyPr/>
        <a:lstStyle/>
        <a:p>
          <a:pPr>
            <a:defRPr sz="1200" b="1" i="0" baseline="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28.11.2017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5. 12. 2017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00F9B-4DBC-468D-80D0-C6D01ACC608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2746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28.11.2017</a:t>
            </a:r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5. 12. 2017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AD06A-9465-4BE3-A8D0-0A9EBAA8CD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16151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B23F9A-E5F6-4FE9-96D3-73020609A883}" type="slidenum">
              <a:rPr lang="cs-CZ" altLang="cs-CZ" smtClean="0"/>
              <a:pPr eaLnBrk="1" hangingPunct="1"/>
              <a:t>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AD06A-9465-4BE3-A8D0-0A9EBAA8CDB2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90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 dirty="0">
              <a:latin typeface="Arial" pitchFamily="34" charset="0"/>
            </a:endParaRP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D1BE-4BFE-4445-8AB6-FB79A7833876}" type="slidenum">
              <a:rPr lang="cs-CZ" altLang="cs-CZ" smtClean="0">
                <a:latin typeface="Arial" pitchFamily="34" charset="0"/>
              </a:rPr>
              <a:pPr/>
              <a:t>5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B23F9A-E5F6-4FE9-96D3-73020609A883}" type="slidenum">
              <a:rPr lang="cs-CZ" altLang="cs-CZ" smtClean="0"/>
              <a:pPr eaLnBrk="1" hangingPunct="1"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B23F9A-E5F6-4FE9-96D3-73020609A883}" type="slidenum">
              <a:rPr lang="cs-CZ" altLang="cs-CZ" smtClean="0"/>
              <a:pPr eaLnBrk="1" hangingPunct="1"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B23F9A-E5F6-4FE9-96D3-73020609A883}" type="slidenum">
              <a:rPr lang="cs-CZ" altLang="cs-CZ" smtClean="0"/>
              <a:pPr eaLnBrk="1" hangingPunct="1"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 dirty="0">
              <a:latin typeface="Arial" pitchFamily="34" charset="0"/>
            </a:endParaRP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FD1BE-4BFE-4445-8AB6-FB79A7833876}" type="slidenum">
              <a:rPr lang="cs-CZ" altLang="cs-CZ" smtClean="0">
                <a:latin typeface="Arial" pitchFamily="34" charset="0"/>
              </a:rPr>
              <a:pPr/>
              <a:t>11</a:t>
            </a:fld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B23F9A-E5F6-4FE9-96D3-73020609A883}" type="slidenum">
              <a:rPr lang="cs-CZ" altLang="cs-CZ" smtClean="0"/>
              <a:pPr eaLnBrk="1" hangingPunct="1"/>
              <a:t>12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DB23F9A-E5F6-4FE9-96D3-73020609A883}" type="slidenum">
              <a:rPr lang="cs-CZ" altLang="cs-CZ" smtClean="0"/>
              <a:pPr eaLnBrk="1" hangingPunct="1"/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AD06A-9465-4BE3-A8D0-0A9EBAA8CDB2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90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04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 userDrawn="1"/>
        </p:nvSpPr>
        <p:spPr>
          <a:xfrm>
            <a:off x="1588" y="5445224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5112568" cy="4032448"/>
          </a:xfrm>
        </p:spPr>
        <p:txBody>
          <a:bodyPr anchor="t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 smtClean="0"/>
              <a:t>Název přednášky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89458" y="523689"/>
            <a:ext cx="3003022" cy="529047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Přednášející</a:t>
            </a:r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="" xmlns:a16="http://schemas.microsoft.com/office/drawing/2014/main" id="{0F798725-1D26-486B-8382-480EAA5DB866}"/>
              </a:ext>
            </a:extLst>
          </p:cNvPr>
          <p:cNvCxnSpPr>
            <a:cxnSpLocks/>
            <a:endCxn id="18" idx="3"/>
          </p:cNvCxnSpPr>
          <p:nvPr userDrawn="1"/>
        </p:nvCxnSpPr>
        <p:spPr>
          <a:xfrm>
            <a:off x="5889458" y="404664"/>
            <a:ext cx="0" cy="4536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="" xmlns:a16="http://schemas.microsoft.com/office/drawing/2014/main" id="{8C4FB1F8-F0F4-4422-A386-B6B3C1487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811252"/>
            <a:ext cx="2133600" cy="800100"/>
          </a:xfrm>
          <a:prstGeom prst="rect">
            <a:avLst/>
          </a:prstGeom>
        </p:spPr>
      </p:pic>
      <p:sp>
        <p:nvSpPr>
          <p:cNvPr id="14" name="Zástupný symbol pro tex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156175" y="1052736"/>
            <a:ext cx="2737551" cy="865187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cs-CZ" dirty="0" smtClean="0"/>
              <a:t>funkce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7" y="4581128"/>
            <a:ext cx="5493921" cy="72008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Název akce, datum, místo konání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3C72F-60BB-42E8-8A66-679E0B4362A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27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447A"/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809625" indent="-228600" defTabSz="895350">
              <a:buFont typeface="Wingdings" pitchFamily="2" charset="2"/>
              <a:buChar char="Ø"/>
              <a:tabLst/>
              <a:defRPr sz="1800" b="1">
                <a:solidFill>
                  <a:schemeClr val="accent3">
                    <a:lumMod val="75000"/>
                  </a:schemeClr>
                </a:solidFill>
              </a:defRPr>
            </a:lvl4pPr>
            <a:lvl5pPr marL="809625" indent="-228600" defTabSz="895350">
              <a:buFont typeface="Wingdings" pitchFamily="2" charset="2"/>
              <a:buChar char="Ø"/>
              <a:defRPr sz="1800" b="1">
                <a:solidFill>
                  <a:srgbClr val="C00000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0447A"/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77272"/>
            <a:ext cx="1403648" cy="5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 userDrawn="1"/>
        </p:nvSpPr>
        <p:spPr>
          <a:xfrm>
            <a:off x="1187624" y="6515819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chemeClr val="bg1"/>
                </a:solidFill>
              </a:rPr>
              <a:t>Aktuální otázky správy a údržby pozemních komunikací</a:t>
            </a:r>
          </a:p>
        </p:txBody>
      </p:sp>
      <p:sp>
        <p:nvSpPr>
          <p:cNvPr id="17" name="TextovéPole 16"/>
          <p:cNvSpPr txBox="1"/>
          <p:nvPr userDrawn="1"/>
        </p:nvSpPr>
        <p:spPr>
          <a:xfrm>
            <a:off x="0" y="6519446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smtClean="0">
                <a:solidFill>
                  <a:schemeClr val="bg1"/>
                </a:solidFill>
              </a:rPr>
              <a:t>3. 11. 2021</a:t>
            </a:r>
            <a:endParaRPr lang="cs-CZ" sz="1600" b="0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 userDrawn="1"/>
        </p:nvSpPr>
        <p:spPr>
          <a:xfrm>
            <a:off x="7856240" y="6522395"/>
            <a:ext cx="128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42CDAC7-E28D-4655-AD55-11AC3B6A44E1}" type="slidenum">
              <a:rPr lang="cs-CZ" sz="1600" b="0" smtClean="0">
                <a:solidFill>
                  <a:schemeClr val="bg1"/>
                </a:solidFill>
              </a:rPr>
              <a:pPr algn="ctr"/>
              <a:t>‹#›</a:t>
            </a:fld>
            <a:endParaRPr lang="cs-CZ" sz="1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492875"/>
            <a:ext cx="10801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492875"/>
            <a:ext cx="59766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Konference City Changers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740352" y="6492875"/>
            <a:ext cx="9814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A3B33A-64BC-4C8B-B35A-F4F0A41BDB9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5. 12. 2017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Konference City Changers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5. 12. 2017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City </a:t>
            </a:r>
            <a:r>
              <a:rPr lang="cs-CZ" dirty="0" err="1" smtClean="0"/>
              <a:t>Changers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B33A-64BC-4C8B-B35A-F4F0A41BDB9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Financování dopravní infrastruktury z rozpočtu SFDI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Milan Dont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5940153" y="1052736"/>
            <a:ext cx="2953574" cy="865187"/>
          </a:xfrm>
        </p:spPr>
        <p:txBody>
          <a:bodyPr>
            <a:normAutofit/>
          </a:bodyPr>
          <a:lstStyle/>
          <a:p>
            <a:r>
              <a:rPr lang="cs-CZ" dirty="0" smtClean="0"/>
              <a:t>ředitel odboru kanceláře ředitele SFDI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Aktuální otázky správy a údržby pozemních </a:t>
            </a:r>
            <a:r>
              <a:rPr lang="cs-CZ" dirty="0" smtClean="0"/>
              <a:t>komunikací</a:t>
            </a:r>
          </a:p>
          <a:p>
            <a:r>
              <a:rPr lang="cs-CZ" dirty="0" smtClean="0"/>
              <a:t>3. 11. </a:t>
            </a:r>
            <a:r>
              <a:rPr lang="cs-CZ" dirty="0"/>
              <a:t>2021; Hotel Skalský dvůr, </a:t>
            </a:r>
            <a:r>
              <a:rPr lang="cs-CZ" dirty="0" smtClean="0"/>
              <a:t>Bystřice </a:t>
            </a:r>
            <a:r>
              <a:rPr lang="cs-CZ" dirty="0"/>
              <a:t>nad </a:t>
            </a:r>
            <a:r>
              <a:rPr lang="cs-CZ" dirty="0" smtClean="0"/>
              <a:t>Pernštejnem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70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Opravy a rekonstrukce silnic II. a III. </a:t>
            </a:r>
            <a:r>
              <a:rPr lang="cs-CZ" dirty="0" smtClean="0"/>
              <a:t>třídy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4 </a:t>
            </a:r>
            <a:r>
              <a:rPr lang="cs-CZ" dirty="0"/>
              <a:t>mld. Kč   </a:t>
            </a:r>
          </a:p>
          <a:p>
            <a:r>
              <a:rPr lang="cs-CZ" dirty="0" smtClean="0"/>
              <a:t>Akce </a:t>
            </a:r>
            <a:r>
              <a:rPr lang="cs-CZ" dirty="0"/>
              <a:t>dle UV a memorand – silnice II. a III. </a:t>
            </a:r>
            <a:r>
              <a:rPr lang="cs-CZ" dirty="0" smtClean="0"/>
              <a:t>třídy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1,6 </a:t>
            </a:r>
            <a:r>
              <a:rPr lang="cs-CZ" dirty="0"/>
              <a:t>mld. Kč</a:t>
            </a:r>
          </a:p>
          <a:p>
            <a:r>
              <a:rPr lang="cs-CZ" dirty="0" smtClean="0"/>
              <a:t>PPP </a:t>
            </a:r>
            <a:r>
              <a:rPr lang="cs-CZ" dirty="0"/>
              <a:t>realizace pilotního projektu dálnice D4 mezi Prahou a Pískem 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dokončení </a:t>
            </a:r>
            <a:r>
              <a:rPr lang="cs-CZ" dirty="0"/>
              <a:t>2024</a:t>
            </a:r>
          </a:p>
          <a:p>
            <a:r>
              <a:rPr lang="cs-CZ" dirty="0" smtClean="0"/>
              <a:t>Infrastruktura </a:t>
            </a:r>
            <a:r>
              <a:rPr lang="cs-CZ" dirty="0"/>
              <a:t>městské drážní dopravy, ITS ve městech, ERTMS 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celkem </a:t>
            </a:r>
            <a:r>
              <a:rPr lang="cs-CZ" dirty="0"/>
              <a:t>4,7 mld. Kč (zejména OPD)</a:t>
            </a:r>
          </a:p>
          <a:p>
            <a:r>
              <a:rPr lang="cs-CZ" dirty="0" smtClean="0"/>
              <a:t>Vybavení </a:t>
            </a:r>
            <a:r>
              <a:rPr lang="cs-CZ" dirty="0"/>
              <a:t>drážních vozidel palubními jednotkami ETCS</a:t>
            </a:r>
          </a:p>
          <a:p>
            <a:r>
              <a:rPr lang="cs-CZ" dirty="0" smtClean="0"/>
              <a:t>Modernizace </a:t>
            </a:r>
            <a:r>
              <a:rPr lang="cs-CZ" dirty="0"/>
              <a:t>vnitrozemských přístavů pro nákladní </a:t>
            </a:r>
            <a:r>
              <a:rPr lang="cs-CZ" dirty="0" smtClean="0"/>
              <a:t>dopravu</a:t>
            </a:r>
            <a:endParaRPr lang="cs-CZ" dirty="0"/>
          </a:p>
          <a:p>
            <a:r>
              <a:rPr lang="cs-CZ" dirty="0" smtClean="0"/>
              <a:t>Digitalizace </a:t>
            </a:r>
            <a:r>
              <a:rPr lang="cs-CZ" dirty="0"/>
              <a:t>– BIM a </a:t>
            </a:r>
            <a:r>
              <a:rPr lang="cs-CZ" dirty="0" smtClean="0"/>
              <a:t>standardizace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výdaje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0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Zástupný symbol pro zápatí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1494343C-84FB-4A6C-AD31-640C5AB33D02}" type="slidenum">
              <a:rPr lang="cs-CZ" altLang="cs-CZ" smtClean="0">
                <a:latin typeface="Arial" pitchFamily="34" charset="0"/>
              </a:rPr>
              <a:pPr/>
              <a:t>11</a:t>
            </a:fld>
            <a:endParaRPr lang="cs-CZ" altLang="cs-CZ">
              <a:latin typeface="Arial" pitchFamily="34" charset="0"/>
            </a:endParaRPr>
          </a:p>
        </p:txBody>
      </p:sp>
      <p:sp>
        <p:nvSpPr>
          <p:cNvPr id="11" name="TextovéPole 23">
            <a:extLst>
              <a:ext uri="{FF2B5EF4-FFF2-40B4-BE49-F238E27FC236}">
                <a16:creationId xmlns:a16="http://schemas.microsoft.com/office/drawing/2014/main" xmlns="" id="{22D3F49F-F6AB-594F-88C4-DE63B7BC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82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chemeClr val="bg1"/>
                </a:solidFill>
                <a:cs typeface="Arial" panose="020B0604020202020204" pitchFamily="34" charset="0"/>
              </a:rPr>
              <a:t>Financování silnic II. a III. třídy 2022</a:t>
            </a:r>
            <a:endParaRPr lang="cs-CZ" altLang="cs-CZ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Zástupný symbol pro obsah 4">
            <a:extLst>
              <a:ext uri="{FF2B5EF4-FFF2-40B4-BE49-F238E27FC236}">
                <a16:creationId xmlns:a16="http://schemas.microsoft.com/office/drawing/2014/main" xmlns="" id="{95F10055-3441-3740-8C2E-028BC45B6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274114"/>
              </p:ext>
            </p:extLst>
          </p:nvPr>
        </p:nvGraphicFramePr>
        <p:xfrm>
          <a:off x="575555" y="1916832"/>
          <a:ext cx="7992889" cy="469868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/>
                <a:gridCol w="1800201"/>
              </a:tblGrid>
              <a:tr h="540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Kraj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Opravy </a:t>
                      </a:r>
                      <a:br>
                        <a:rPr lang="cs-CZ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 rekonstrukce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Ostatní 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Středočeský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825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20,61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Jihočeský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394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Plzeňský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334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Karlovarský kraj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233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5,83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Ústecký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265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6,61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Liberecký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150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3,74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Královéhradecký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Pardubický kraj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226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Kraj Vysočina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330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Jihomoravský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280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Olomoucký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225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5,63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Zlínský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Moravskoslezský kraj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4,98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Hlavní</a:t>
                      </a:r>
                      <a:r>
                        <a:rPr lang="cs-CZ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město Praha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174</a:t>
                      </a:r>
                      <a:endParaRPr lang="cs-CZ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226</a:t>
                      </a:r>
                    </a:p>
                  </a:txBody>
                  <a:tcPr marL="9610" marR="9610" marT="96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Celkem</a:t>
                      </a:r>
                      <a:endParaRPr lang="cs-CZ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10" marR="9610" marT="961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4 000</a:t>
                      </a:r>
                    </a:p>
                  </a:txBody>
                  <a:tcPr marL="9610" marR="9610" marT="96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610" marR="9610" marT="96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1 583</a:t>
                      </a:r>
                    </a:p>
                  </a:txBody>
                  <a:tcPr marL="9610" marR="9610" marT="96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ovéPole 27">
            <a:extLst>
              <a:ext uri="{FF2B5EF4-FFF2-40B4-BE49-F238E27FC236}">
                <a16:creationId xmlns="" xmlns:a16="http://schemas.microsoft.com/office/drawing/2014/main" id="{E73D78B9-5FAB-6442-8144-43E10D5B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1556792"/>
            <a:ext cx="45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v mil. Kč</a:t>
            </a:r>
          </a:p>
        </p:txBody>
      </p:sp>
      <p:sp>
        <p:nvSpPr>
          <p:cNvPr id="2" name="Obdélník 1"/>
          <p:cNvSpPr/>
          <p:nvPr/>
        </p:nvSpPr>
        <p:spPr>
          <a:xfrm>
            <a:off x="523975" y="1052736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F2F2F2"/>
                </a:solidFill>
                <a:cs typeface="Arial" panose="020B0604020202020204" pitchFamily="34" charset="0"/>
              </a:rPr>
              <a:t>Opravy a rekonstrukce silnic II. a III. třídy	</a:t>
            </a:r>
            <a:r>
              <a:rPr lang="cs-CZ" altLang="cs-CZ" dirty="0" smtClean="0">
                <a:solidFill>
                  <a:srgbClr val="F2F2F2"/>
                </a:solidFill>
                <a:cs typeface="Arial" panose="020B0604020202020204" pitchFamily="34" charset="0"/>
              </a:rPr>
              <a:t>	</a:t>
            </a:r>
            <a:r>
              <a:rPr lang="cs-CZ" altLang="cs-CZ" b="1" dirty="0" smtClean="0">
                <a:solidFill>
                  <a:srgbClr val="F2F2F2"/>
                </a:solidFill>
                <a:cs typeface="Arial" panose="020B0604020202020204" pitchFamily="34" charset="0"/>
              </a:rPr>
              <a:t>4,0 </a:t>
            </a:r>
            <a:r>
              <a:rPr lang="cs-CZ" altLang="cs-CZ" b="1" dirty="0">
                <a:solidFill>
                  <a:srgbClr val="F2F2F2"/>
                </a:solidFill>
                <a:cs typeface="Arial" panose="020B0604020202020204" pitchFamily="34" charset="0"/>
              </a:rPr>
              <a:t>mld. Kč   </a:t>
            </a: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rgbClr val="F2F2F2"/>
                </a:solidFill>
                <a:cs typeface="Arial" panose="020B0604020202020204" pitchFamily="34" charset="0"/>
              </a:rPr>
              <a:t>Akce </a:t>
            </a:r>
            <a:r>
              <a:rPr lang="cs-CZ" altLang="cs-CZ" dirty="0">
                <a:solidFill>
                  <a:srgbClr val="F2F2F2"/>
                </a:solidFill>
                <a:cs typeface="Arial" panose="020B0604020202020204" pitchFamily="34" charset="0"/>
              </a:rPr>
              <a:t>dle UV a memorand – silnice II. a III. třídy	</a:t>
            </a:r>
            <a:r>
              <a:rPr lang="cs-CZ" altLang="cs-CZ" b="1" dirty="0">
                <a:solidFill>
                  <a:srgbClr val="F2F2F2"/>
                </a:solidFill>
                <a:cs typeface="Arial" panose="020B0604020202020204" pitchFamily="34" charset="0"/>
              </a:rPr>
              <a:t>1,6 mld. Kč</a:t>
            </a:r>
          </a:p>
        </p:txBody>
      </p:sp>
    </p:spTree>
    <p:extLst>
      <p:ext uri="{BB962C8B-B14F-4D97-AF65-F5344CB8AC3E}">
        <p14:creationId xmlns:p14="http://schemas.microsoft.com/office/powerpoint/2010/main" val="1775453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zápatí 3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/>
              <a:t>9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xmlns="" id="{78C168F9-F29B-6B48-8EAB-064918F5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BC12F37B-B931-7041-8D2E-C446F9FED2F3}"/>
              </a:ext>
            </a:extLst>
          </p:cNvPr>
          <p:cNvSpPr/>
          <p:nvPr/>
        </p:nvSpPr>
        <p:spPr>
          <a:xfrm>
            <a:off x="0" y="-26988"/>
            <a:ext cx="9144000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TextovéPole 23">
            <a:extLst>
              <a:ext uri="{FF2B5EF4-FFF2-40B4-BE49-F238E27FC236}">
                <a16:creationId xmlns:a16="http://schemas.microsoft.com/office/drawing/2014/main" xmlns="" id="{37D51CC8-A25B-AF43-902C-48F8943A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19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2E57A4"/>
                </a:solidFill>
                <a:cs typeface="Arial" panose="020B0604020202020204" pitchFamily="34" charset="0"/>
              </a:rPr>
              <a:t>Foto 1</a:t>
            </a:r>
            <a:endParaRPr lang="cs-CZ" altLang="cs-CZ" sz="180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5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zápatí 3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/>
              <a:t>9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xmlns="" id="{78C168F9-F29B-6B48-8EAB-064918F5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BC12F37B-B931-7041-8D2E-C446F9FED2F3}"/>
              </a:ext>
            </a:extLst>
          </p:cNvPr>
          <p:cNvSpPr/>
          <p:nvPr/>
        </p:nvSpPr>
        <p:spPr>
          <a:xfrm>
            <a:off x="0" y="-26988"/>
            <a:ext cx="9144000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TextovéPole 23">
            <a:extLst>
              <a:ext uri="{FF2B5EF4-FFF2-40B4-BE49-F238E27FC236}">
                <a16:creationId xmlns:a16="http://schemas.microsoft.com/office/drawing/2014/main" xmlns="" id="{37D51CC8-A25B-AF43-902C-48F8943A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19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2E57A4"/>
                </a:solidFill>
                <a:cs typeface="Arial" panose="020B0604020202020204" pitchFamily="34" charset="0"/>
              </a:rPr>
              <a:t>Foto 1</a:t>
            </a:r>
            <a:endParaRPr lang="cs-CZ" altLang="cs-CZ" sz="180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4098" name="Picture 2" descr="https://cloud.roadmedia.cz/photo/webapi/thumb.php?api=SYNO.PhotoStation.Thumb&amp;method=get&amp;version=1&amp;size=large&amp;id=photo_534644492f43796b6c6f7374657a6b792f4c61686f7669636b612063796b6c6f6c61766b61_4453435f303032395f30312e4a5047&amp;rotate_version=0&amp;thumb_sig=2f766f6c756d65312f70686f746f2f534644492f43796b6c6f7374657a6b792f4c61686f7669636b612063796b6c6f6c61766b612f4453435f303032395f30312e4a5047&amp;mtime=1559545247&amp;SynoToken=ls6hf9pevr3cbkghpu5o85u8k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1" y="-80963"/>
            <a:ext cx="9183500" cy="69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360040"/>
          </a:xfrm>
        </p:spPr>
        <p:txBody>
          <a:bodyPr/>
          <a:lstStyle/>
          <a:p>
            <a:r>
              <a:rPr lang="cs-CZ" sz="2400" dirty="0" smtClean="0"/>
              <a:t>Příspěvky</a:t>
            </a:r>
            <a:r>
              <a:rPr lang="cs-CZ" sz="2400" baseline="0" dirty="0" smtClean="0"/>
              <a:t> SFDI – </a:t>
            </a:r>
            <a:r>
              <a:rPr lang="cs-CZ" sz="2400" u="sng" baseline="0" dirty="0" smtClean="0"/>
              <a:t>www.</a:t>
            </a:r>
            <a:r>
              <a:rPr lang="cs-CZ" sz="2400" u="sng" baseline="0" dirty="0" err="1" smtClean="0"/>
              <a:t>sfdi.cz</a:t>
            </a:r>
            <a:r>
              <a:rPr lang="cs-CZ" sz="2400" u="sng" baseline="0" dirty="0" smtClean="0"/>
              <a:t> </a:t>
            </a:r>
            <a:endParaRPr lang="cs-CZ" sz="2400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" b="2516"/>
          <a:stretch/>
        </p:blipFill>
        <p:spPr bwMode="auto">
          <a:xfrm>
            <a:off x="0" y="476672"/>
            <a:ext cx="9155508" cy="598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107504" y="3717032"/>
            <a:ext cx="8928992" cy="2743589"/>
          </a:xfr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lIns="360000" tIns="144000" rIns="360000" bIns="72000">
            <a:normAutofit/>
          </a:bodyPr>
          <a:lstStyle/>
          <a:p>
            <a:pPr marL="514350" indent="-514350">
              <a:lnSpc>
                <a:spcPct val="150000"/>
              </a:lnSpc>
              <a:buFontTx/>
              <a:buNone/>
            </a:pPr>
            <a:r>
              <a:rPr lang="cs-CZ" altLang="cs-CZ" sz="1800" b="1" u="sng" dirty="0" smtClean="0"/>
              <a:t>V období 2001 – 2021 poskytl SFDI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7,350 mld. Kč</a:t>
            </a:r>
            <a:r>
              <a:rPr lang="cs-CZ" altLang="cs-CZ" sz="1800" dirty="0" smtClean="0"/>
              <a:t> na akce zvyšujících bezpečnost dopravy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3,750 mld. Kč </a:t>
            </a:r>
            <a:r>
              <a:rPr lang="cs-CZ" altLang="cs-CZ" sz="1800" dirty="0" smtClean="0"/>
              <a:t>na akce výstavby a údržby cyklostezek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1,958 mld. Kč </a:t>
            </a:r>
            <a:r>
              <a:rPr lang="cs-CZ" altLang="cs-CZ" sz="1800" dirty="0" smtClean="0"/>
              <a:t>na akce v rámci „křížení komunikací“ (od roku 2017)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227,8 mil. Kč</a:t>
            </a:r>
            <a:r>
              <a:rPr lang="cs-CZ" altLang="cs-CZ" sz="1800" dirty="0" smtClean="0"/>
              <a:t> na odstraňování nehodových lokalit na silnicích II. a III. </a:t>
            </a:r>
            <a:r>
              <a:rPr lang="cs-CZ" altLang="cs-CZ" sz="1800" dirty="0" smtClean="0"/>
              <a:t>třídy</a:t>
            </a: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10349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360040"/>
          </a:xfrm>
        </p:spPr>
        <p:txBody>
          <a:bodyPr/>
          <a:lstStyle/>
          <a:p>
            <a:r>
              <a:rPr lang="cs-CZ" sz="2400" dirty="0" smtClean="0"/>
              <a:t>Příspěvky</a:t>
            </a:r>
            <a:r>
              <a:rPr lang="cs-CZ" sz="2400" baseline="0" dirty="0" smtClean="0"/>
              <a:t> SFDI – </a:t>
            </a:r>
            <a:r>
              <a:rPr lang="cs-CZ" sz="2400" u="sng" baseline="0" dirty="0" smtClean="0"/>
              <a:t>www.</a:t>
            </a:r>
            <a:r>
              <a:rPr lang="cs-CZ" sz="2400" u="sng" baseline="0" dirty="0" err="1" smtClean="0"/>
              <a:t>sfdi.cz</a:t>
            </a:r>
            <a:r>
              <a:rPr lang="cs-CZ" sz="2400" u="sng" baseline="0" dirty="0" smtClean="0"/>
              <a:t> </a:t>
            </a:r>
            <a:endParaRPr lang="cs-CZ" sz="2400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" b="2516"/>
          <a:stretch/>
        </p:blipFill>
        <p:spPr bwMode="auto">
          <a:xfrm>
            <a:off x="0" y="476672"/>
            <a:ext cx="9155508" cy="598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107504" y="3717032"/>
            <a:ext cx="8928992" cy="2743589"/>
          </a:xfr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lIns="360000" tIns="144000" rIns="360000" bIns="72000">
            <a:normAutofit/>
          </a:bodyPr>
          <a:lstStyle/>
          <a:p>
            <a:pPr marL="514350" indent="-514350">
              <a:lnSpc>
                <a:spcPct val="150000"/>
              </a:lnSpc>
              <a:buFontTx/>
              <a:buNone/>
            </a:pPr>
            <a:r>
              <a:rPr lang="cs-CZ" altLang="cs-CZ" sz="1800" b="1" u="sng" dirty="0" smtClean="0"/>
              <a:t>V období 2001 – 2021 poskytl SFDI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7,350 mld. Kč</a:t>
            </a:r>
            <a:r>
              <a:rPr lang="cs-CZ" altLang="cs-CZ" sz="1800" dirty="0" smtClean="0"/>
              <a:t> na akce zvyšujících bezpečnost dopravy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3,750 mld. Kč </a:t>
            </a:r>
            <a:r>
              <a:rPr lang="cs-CZ" altLang="cs-CZ" sz="1800" dirty="0" smtClean="0"/>
              <a:t>na akce výstavby a údržby cyklostezek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1,958 mld. Kč </a:t>
            </a:r>
            <a:r>
              <a:rPr lang="cs-CZ" altLang="cs-CZ" sz="1800" dirty="0" smtClean="0"/>
              <a:t>na akce v rámci „křížení komunikací“ (od roku 2017)</a:t>
            </a:r>
          </a:p>
          <a:p>
            <a:pPr marL="914400" lvl="1" indent="-514350">
              <a:lnSpc>
                <a:spcPct val="110000"/>
              </a:lnSpc>
              <a:spcBef>
                <a:spcPts val="0"/>
              </a:spcBef>
            </a:pPr>
            <a:r>
              <a:rPr lang="cs-CZ" altLang="cs-CZ" sz="1800" b="1" dirty="0" smtClean="0"/>
              <a:t>227,8 mil. Kč</a:t>
            </a:r>
            <a:r>
              <a:rPr lang="cs-CZ" altLang="cs-CZ" sz="1800" dirty="0" smtClean="0"/>
              <a:t> na odstraňování nehodových lokalit na silnicích II. a III. třídy</a:t>
            </a:r>
          </a:p>
        </p:txBody>
      </p:sp>
      <p:sp>
        <p:nvSpPr>
          <p:cNvPr id="2" name="Ovál 1"/>
          <p:cNvSpPr/>
          <p:nvPr/>
        </p:nvSpPr>
        <p:spPr>
          <a:xfrm>
            <a:off x="259987" y="5085184"/>
            <a:ext cx="8568952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SFDI na odstraňování nehodových lokalit na silnicích II. a III. třídy</a:t>
            </a:r>
            <a:endParaRPr lang="cs-CZ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374445" cy="478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79"/>
            <a:ext cx="4146939" cy="2750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5436096" y="4391372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1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odstraňování nehodových lokalit – silnice II. a III. třídy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7929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3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odstraňování nehodových lokalit – silnice II. a III. třídy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7929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7504" y="1772816"/>
            <a:ext cx="8921924" cy="3816424"/>
          </a:xfrm>
          <a:prstGeom prst="rect">
            <a:avLst/>
          </a:prstGeom>
          <a:solidFill>
            <a:srgbClr val="F8F8F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8849916" cy="1408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 smtClean="0"/>
              <a:t>max. 15 mil. Kč na jeden kraj</a:t>
            </a:r>
          </a:p>
          <a:p>
            <a:pPr lvl="0"/>
            <a:r>
              <a:rPr lang="cs-CZ" dirty="0" smtClean="0"/>
              <a:t>do výše 85 % uznatelných nákladů</a:t>
            </a:r>
          </a:p>
          <a:p>
            <a:pPr lvl="0"/>
            <a:r>
              <a:rPr lang="cs-CZ" dirty="0" smtClean="0"/>
              <a:t>vymezení příspěvku</a:t>
            </a:r>
          </a:p>
          <a:p>
            <a:pPr lvl="1"/>
            <a:r>
              <a:rPr lang="cs-CZ" dirty="0" smtClean="0"/>
              <a:t>zaměřené ke zvýšení bezpečnosti nebo plynulosti dopravy na silnicích II. a III. třídy</a:t>
            </a:r>
          </a:p>
          <a:p>
            <a:pPr lvl="1"/>
            <a:r>
              <a:rPr lang="cs-CZ" dirty="0" smtClean="0"/>
              <a:t>naplňuje cíle Akčního plánu Strategie BESIP 2021-2030 </a:t>
            </a:r>
          </a:p>
          <a:p>
            <a:pPr lvl="1"/>
            <a:r>
              <a:rPr lang="cs-CZ" dirty="0" smtClean="0"/>
              <a:t>musí být v seznamu (příloha pravidel)</a:t>
            </a:r>
          </a:p>
          <a:p>
            <a:pPr lvl="0"/>
            <a:r>
              <a:rPr lang="cs-CZ" dirty="0" smtClean="0"/>
              <a:t>konkrétně se jedná o:</a:t>
            </a:r>
          </a:p>
          <a:p>
            <a:pPr lvl="1"/>
            <a:r>
              <a:rPr lang="cs-CZ" dirty="0"/>
              <a:t>odstranění obecně nehodových lokalit,</a:t>
            </a:r>
          </a:p>
          <a:p>
            <a:pPr lvl="1"/>
            <a:r>
              <a:rPr lang="cs-CZ" dirty="0" smtClean="0"/>
              <a:t>odstranění nehodových lokalit se stromy,</a:t>
            </a:r>
          </a:p>
          <a:p>
            <a:pPr lvl="1"/>
            <a:r>
              <a:rPr lang="cs-CZ" dirty="0" smtClean="0"/>
              <a:t>osazení </a:t>
            </a:r>
            <a:r>
              <a:rPr lang="cs-CZ" dirty="0"/>
              <a:t>zábran proti podjetí motocyklisty a zajištění protismykové úpravy v nehodových obloucích </a:t>
            </a:r>
            <a:r>
              <a:rPr lang="cs-CZ" dirty="0" smtClean="0"/>
              <a:t>motocyklistů.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nově v roce 2022 aplikace pro správce PK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přístupy zašle správcům CDV, </a:t>
            </a:r>
            <a:r>
              <a:rPr lang="cs-CZ" dirty="0" err="1" smtClean="0">
                <a:solidFill>
                  <a:srgbClr val="C00000"/>
                </a:solidFill>
              </a:rPr>
              <a:t>v.v.i</a:t>
            </a:r>
            <a:r>
              <a:rPr lang="cs-CZ" dirty="0" smtClean="0">
                <a:solidFill>
                  <a:srgbClr val="C00000"/>
                </a:solidFill>
              </a:rPr>
              <a:t>. (11/2021)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na odstraňování nehodových lokalit na silnicích II. a III. třídy</a:t>
            </a:r>
          </a:p>
        </p:txBody>
      </p:sp>
    </p:spTree>
    <p:extLst>
      <p:ext uri="{BB962C8B-B14F-4D97-AF65-F5344CB8AC3E}">
        <p14:creationId xmlns:p14="http://schemas.microsoft.com/office/powerpoint/2010/main" val="25047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Financování dopravní infrastruktury z rozpočtu SFDI</a:t>
            </a:r>
            <a:r>
              <a:rPr lang="pl-PL" baseline="0" dirty="0" smtClean="0"/>
              <a:t> </a:t>
            </a:r>
            <a:r>
              <a:rPr lang="pl-PL" dirty="0" smtClean="0"/>
              <a:t>(2001  —  2020)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263614"/>
              </p:ext>
            </p:extLst>
          </p:nvPr>
        </p:nvGraphicFramePr>
        <p:xfrm>
          <a:off x="430435" y="1459523"/>
          <a:ext cx="8229600" cy="478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27">
            <a:extLst>
              <a:ext uri="{FF2B5EF4-FFF2-40B4-BE49-F238E27FC236}">
                <a16:creationId xmlns="" xmlns:a16="http://schemas.microsoft.com/office/drawing/2014/main" id="{69B2741F-4D67-6443-819D-245CBEB9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698" y="1290246"/>
            <a:ext cx="453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Celkem vynaloženo </a:t>
            </a:r>
            <a:r>
              <a:rPr lang="cs-CZ" altLang="cs-CZ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cca 1 339 </a:t>
            </a:r>
            <a:r>
              <a:rPr lang="cs-CZ" alt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mld. Kč</a:t>
            </a:r>
          </a:p>
        </p:txBody>
      </p:sp>
    </p:spTree>
    <p:extLst>
      <p:ext uri="{BB962C8B-B14F-4D97-AF65-F5344CB8AC3E}">
        <p14:creationId xmlns:p14="http://schemas.microsoft.com/office/powerpoint/2010/main" val="7825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odstraňování nehodových lokalit – silnice II. a III. třídy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63270"/>
            <a:ext cx="9143999" cy="551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6876256" y="4058394"/>
            <a:ext cx="2160240" cy="117080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824017" y="2954238"/>
            <a:ext cx="2160240" cy="1104156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3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odstraňování nehodových lokalit – silnice II. a III. třídy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268760"/>
            <a:ext cx="9144000" cy="557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3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odstraňování nehodových lokalit – silnice II. a III. třídy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68760"/>
            <a:ext cx="9144000" cy="559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3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odstraňování nehodových lokalit – silnice II. a III. třídy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68760"/>
            <a:ext cx="9144000" cy="559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1860" y="1268760"/>
            <a:ext cx="9145860" cy="5589240"/>
          </a:xfrm>
          <a:prstGeom prst="rect">
            <a:avLst/>
          </a:prstGeom>
          <a:solidFill>
            <a:srgbClr val="F8F8F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773883" cy="5265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58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přístupy zašle správcům CDV, </a:t>
            </a:r>
            <a:r>
              <a:rPr lang="cs-CZ" dirty="0" err="1" smtClean="0"/>
              <a:t>v.v.i</a:t>
            </a:r>
            <a:r>
              <a:rPr lang="cs-CZ" dirty="0" smtClean="0"/>
              <a:t>. (11/2021)</a:t>
            </a:r>
          </a:p>
          <a:p>
            <a:r>
              <a:rPr lang="cs-CZ" dirty="0" smtClean="0"/>
              <a:t>připomínky směřujte na SFDI / CDV dle pokynu se zaslanými přístupy</a:t>
            </a:r>
          </a:p>
          <a:p>
            <a:r>
              <a:rPr lang="cs-CZ" dirty="0" smtClean="0"/>
              <a:t>projednání připomínek</a:t>
            </a:r>
          </a:p>
          <a:p>
            <a:pPr lvl="1"/>
            <a:r>
              <a:rPr lang="cs-CZ" dirty="0" smtClean="0"/>
              <a:t>Konference dopravní infrastruktura (8. – 9.12. Olomouc)</a:t>
            </a:r>
          </a:p>
          <a:p>
            <a:r>
              <a:rPr lang="cs-CZ" dirty="0" smtClean="0"/>
              <a:t>vyhlášení pravidel 01 – 02 / 2022 </a:t>
            </a:r>
          </a:p>
          <a:p>
            <a:pPr lvl="1"/>
            <a:r>
              <a:rPr lang="cs-CZ" dirty="0" smtClean="0"/>
              <a:t>nehodové lokality přílohou pravidel</a:t>
            </a:r>
          </a:p>
          <a:p>
            <a:r>
              <a:rPr lang="cs-CZ" dirty="0" smtClean="0"/>
              <a:t>pro financování v roce 2022 bude možné vybrat lokality ze seznamu pro rok 2021 a pro rok 2022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Příspěvky na odstraňování nehodových lokalit na silnicích II. a III. třídy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8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Prezentace\Podklady-Fotky\Mělník_-_starý_most_přes_La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11750" r="21822" b="313"/>
          <a:stretch/>
        </p:blipFill>
        <p:spPr bwMode="auto">
          <a:xfrm>
            <a:off x="1" y="-1"/>
            <a:ext cx="5796136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-1" y="0"/>
            <a:ext cx="5796137" cy="4410074"/>
          </a:xfrm>
          <a:prstGeom prst="rect">
            <a:avLst/>
          </a:prstGeom>
          <a:solidFill>
            <a:schemeClr val="tx2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Vám </a:t>
            </a:r>
            <a:br>
              <a:rPr lang="cs-CZ" dirty="0" smtClean="0"/>
            </a:br>
            <a:r>
              <a:rPr lang="cs-CZ" dirty="0" smtClean="0"/>
              <a:t>za pozornost!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noProof="0" dirty="0" smtClean="0"/>
              <a:t>Milan Dont</a:t>
            </a:r>
            <a:endParaRPr lang="cs-CZ" sz="2200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milan.dont@sfdi.cz</a:t>
            </a:r>
          </a:p>
          <a:p>
            <a:r>
              <a:rPr lang="cs-CZ" dirty="0" smtClean="0"/>
              <a:t>tel.: 602 298 926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Aktuální otázky správy a údržby pozemních komunikací</a:t>
            </a:r>
          </a:p>
          <a:p>
            <a:r>
              <a:rPr lang="cs-CZ" dirty="0"/>
              <a:t>3. 11. 2021; Hotel Skalský dvůr, Bystřice nad </a:t>
            </a:r>
            <a:r>
              <a:rPr lang="cs-CZ" dirty="0" smtClean="0"/>
              <a:t>Pernštejnem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zápatí 3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/>
              <a:t>9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xmlns="" id="{78C168F9-F29B-6B48-8EAB-064918F5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BC12F37B-B931-7041-8D2E-C446F9FED2F3}"/>
              </a:ext>
            </a:extLst>
          </p:cNvPr>
          <p:cNvSpPr/>
          <p:nvPr/>
        </p:nvSpPr>
        <p:spPr>
          <a:xfrm>
            <a:off x="0" y="-26988"/>
            <a:ext cx="9144000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TextovéPole 23">
            <a:extLst>
              <a:ext uri="{FF2B5EF4-FFF2-40B4-BE49-F238E27FC236}">
                <a16:creationId xmlns:a16="http://schemas.microsoft.com/office/drawing/2014/main" xmlns="" id="{37D51CC8-A25B-AF43-902C-48F8943A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19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2E57A4"/>
                </a:solidFill>
                <a:cs typeface="Arial" panose="020B0604020202020204" pitchFamily="34" charset="0"/>
              </a:rPr>
              <a:t>Foto 1</a:t>
            </a:r>
            <a:endParaRPr lang="cs-CZ" altLang="cs-CZ" sz="180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5122" name="Picture 2" descr="https://cloud.roadmedia.cz/photo/webapi/thumb.php?api=SYNO.PhotoStation.Thumb&amp;method=get&amp;version=1&amp;size=large&amp;id=photo_534644492f5a656c657a6e69636e692070726f6a656b74792f4e656772656c6c69686f2076696164756b74_303031302e706e67&amp;rotate_version=0&amp;thumb_sig=2f766f6c756d65312f70686f746f2f534644492f5a656c657a6e69636e692070726f6a656b74792f4e656772656c6c69686f2076696164756b742f303031302e706e67&amp;mtime=1559546292&amp;SynoToken=ls6hf9pevr3cbkghpu5o85u8k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3"/>
            <a:ext cx="9144000" cy="69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4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Schválený </a:t>
            </a:r>
            <a:r>
              <a:rPr lang="cs-CZ" dirty="0"/>
              <a:t>rozpočet celkem </a:t>
            </a:r>
            <a:r>
              <a:rPr lang="cs-CZ" dirty="0" smtClean="0"/>
              <a:t>	127,5 </a:t>
            </a:r>
            <a:r>
              <a:rPr lang="cs-CZ" dirty="0"/>
              <a:t>mld. Kč</a:t>
            </a:r>
          </a:p>
          <a:p>
            <a:r>
              <a:rPr lang="cs-CZ" dirty="0" smtClean="0"/>
              <a:t>Upravený </a:t>
            </a:r>
            <a:r>
              <a:rPr lang="cs-CZ" dirty="0"/>
              <a:t>rozpočet </a:t>
            </a:r>
            <a:r>
              <a:rPr lang="cs-CZ" dirty="0" smtClean="0"/>
              <a:t>		132,4 </a:t>
            </a:r>
            <a:r>
              <a:rPr lang="cs-CZ" dirty="0"/>
              <a:t>mld. Kč*</a:t>
            </a:r>
          </a:p>
          <a:p>
            <a:endParaRPr lang="cs-CZ" dirty="0"/>
          </a:p>
          <a:p>
            <a:r>
              <a:rPr lang="cs-CZ" dirty="0"/>
              <a:t>Čerpání upraveného rozpočtu </a:t>
            </a:r>
            <a:r>
              <a:rPr lang="cs-CZ" dirty="0" smtClean="0"/>
              <a:t> 96,1 </a:t>
            </a:r>
            <a:r>
              <a:rPr lang="cs-CZ" dirty="0"/>
              <a:t>mld. </a:t>
            </a:r>
            <a:r>
              <a:rPr lang="cs-CZ" dirty="0" smtClean="0"/>
              <a:t>Kč (73,15 %)</a:t>
            </a:r>
            <a:endParaRPr lang="cs-CZ" dirty="0"/>
          </a:p>
          <a:p>
            <a:endParaRPr lang="cs-CZ" dirty="0"/>
          </a:p>
          <a:p>
            <a:r>
              <a:rPr lang="cs-CZ" dirty="0"/>
              <a:t>Vyšší čerpání oproti roku 2020 o více než </a:t>
            </a:r>
            <a:r>
              <a:rPr lang="cs-CZ" dirty="0" smtClean="0"/>
              <a:t>13,9 </a:t>
            </a:r>
            <a:r>
              <a:rPr lang="cs-CZ" dirty="0" err="1" smtClean="0"/>
              <a:t>mld.Kč</a:t>
            </a:r>
            <a:endParaRPr lang="cs-CZ" dirty="0" smtClean="0"/>
          </a:p>
          <a:p>
            <a:endParaRPr lang="cs-CZ" dirty="0" smtClean="0"/>
          </a:p>
          <a:p>
            <a:pPr marL="914400" lvl="2" indent="0">
              <a:buNone/>
            </a:pPr>
            <a:endParaRPr lang="pl-PL" dirty="0" smtClean="0"/>
          </a:p>
          <a:p>
            <a:pPr marL="914400" lvl="2" indent="0" algn="r">
              <a:buNone/>
            </a:pPr>
            <a:r>
              <a:rPr lang="pl-PL" i="1" dirty="0" smtClean="0"/>
              <a:t>*) Poznámka</a:t>
            </a:r>
            <a:r>
              <a:rPr lang="pl-PL" i="1" dirty="0"/>
              <a:t>: údaje bez aparátu SFDI </a:t>
            </a:r>
            <a:endParaRPr lang="cs-CZ" i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Čerpání rozpočtu SFDI na rok </a:t>
            </a:r>
            <a:r>
              <a:rPr lang="pl-PL" dirty="0" smtClean="0"/>
              <a:t>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0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Zástupný symbol pro obsah 4">
            <a:extLst>
              <a:ext uri="{FF2B5EF4-FFF2-40B4-BE49-F238E27FC236}">
                <a16:creationId xmlns="" xmlns:a16="http://schemas.microsoft.com/office/drawing/2014/main" id="{95F10055-3441-3740-8C2E-028BC45B6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888742"/>
              </p:ext>
            </p:extLst>
          </p:nvPr>
        </p:nvGraphicFramePr>
        <p:xfrm>
          <a:off x="432023" y="1772816"/>
          <a:ext cx="8244433" cy="34451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04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23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2395"/>
                <a:gridCol w="1559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Příjemce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Rozpočet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Uvolněno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0617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ŘSD ČR  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56,3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43,3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76,98 %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0617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Správa železnic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60,0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44,4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74,37 %</a:t>
                      </a:r>
                      <a:endParaRPr lang="cs-CZ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0617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ŘVC ČR</a:t>
                      </a:r>
                      <a:endParaRPr lang="cs-CZ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0,83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0,65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78,69 %</a:t>
                      </a:r>
                      <a:endParaRPr lang="cs-CZ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0617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Ostatní příjemci</a:t>
                      </a:r>
                      <a:endParaRPr lang="cs-CZ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15,2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7,8</a:t>
                      </a:r>
                      <a:endParaRPr lang="cs-CZ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53,87 %</a:t>
                      </a:r>
                      <a:endParaRPr lang="cs-CZ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617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Celkem</a:t>
                      </a:r>
                      <a:endParaRPr lang="cs-CZ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132,4</a:t>
                      </a:r>
                      <a:endParaRPr lang="cs-CZ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96,1</a:t>
                      </a:r>
                      <a:endParaRPr lang="cs-CZ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73,15 %</a:t>
                      </a:r>
                      <a:endParaRPr lang="cs-CZ" sz="2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610" marR="9610" marT="96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ovéPole 23">
            <a:extLst>
              <a:ext uri="{FF2B5EF4-FFF2-40B4-BE49-F238E27FC236}">
                <a16:creationId xmlns="" xmlns:a16="http://schemas.microsoft.com/office/drawing/2014/main" id="{F2F94AFA-79F5-9747-B9A3-9B0D148FB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82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Čerpání dle </a:t>
            </a:r>
            <a:r>
              <a:rPr lang="cs-CZ" altLang="cs-CZ" b="1" dirty="0" smtClean="0">
                <a:solidFill>
                  <a:schemeClr val="bg1"/>
                </a:solidFill>
                <a:cs typeface="Arial" panose="020B0604020202020204" pitchFamily="34" charset="0"/>
              </a:rPr>
              <a:t>příjemců 2021</a:t>
            </a:r>
            <a:endParaRPr lang="cs-CZ" altLang="cs-CZ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ovéPole 27">
            <a:extLst>
              <a:ext uri="{FF2B5EF4-FFF2-40B4-BE49-F238E27FC236}">
                <a16:creationId xmlns:a16="http://schemas.microsoft.com/office/drawing/2014/main" xmlns="" id="{8B7121F2-040D-6148-B01D-1E6C9207F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971436"/>
            <a:ext cx="45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v </a:t>
            </a:r>
            <a:r>
              <a:rPr lang="cs-CZ" altLang="cs-CZ" sz="1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mld. 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Kč</a:t>
            </a:r>
          </a:p>
        </p:txBody>
      </p:sp>
    </p:spTree>
    <p:extLst>
      <p:ext uri="{BB962C8B-B14F-4D97-AF65-F5344CB8AC3E}">
        <p14:creationId xmlns:p14="http://schemas.microsoft.com/office/powerpoint/2010/main" val="3583044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zápatí 3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/>
              <a:t>9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xmlns="" id="{78C168F9-F29B-6B48-8EAB-064918F5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BC12F37B-B931-7041-8D2E-C446F9FED2F3}"/>
              </a:ext>
            </a:extLst>
          </p:cNvPr>
          <p:cNvSpPr/>
          <p:nvPr/>
        </p:nvSpPr>
        <p:spPr>
          <a:xfrm>
            <a:off x="0" y="-26988"/>
            <a:ext cx="9144000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TextovéPole 23">
            <a:extLst>
              <a:ext uri="{FF2B5EF4-FFF2-40B4-BE49-F238E27FC236}">
                <a16:creationId xmlns:a16="http://schemas.microsoft.com/office/drawing/2014/main" xmlns="" id="{37D51CC8-A25B-AF43-902C-48F8943A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19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rgbClr val="2E57A4"/>
                </a:solidFill>
                <a:cs typeface="Arial" panose="020B0604020202020204" pitchFamily="34" charset="0"/>
              </a:rPr>
              <a:t>Foto 1</a:t>
            </a:r>
            <a:endParaRPr lang="cs-CZ" altLang="cs-CZ" sz="180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4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Vyrovnaný rozpočet</a:t>
            </a:r>
          </a:p>
          <a:p>
            <a:r>
              <a:rPr lang="cs-CZ" dirty="0" smtClean="0"/>
              <a:t>Rozpočet </a:t>
            </a:r>
            <a:r>
              <a:rPr lang="cs-CZ" dirty="0"/>
              <a:t>celkem </a:t>
            </a:r>
            <a:r>
              <a:rPr lang="cs-CZ" dirty="0" smtClean="0"/>
              <a:t>			130,6 </a:t>
            </a:r>
            <a:r>
              <a:rPr lang="cs-CZ" dirty="0"/>
              <a:t>mld. </a:t>
            </a:r>
            <a:r>
              <a:rPr lang="cs-CZ" dirty="0" smtClean="0"/>
              <a:t>Kč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zdroje </a:t>
            </a:r>
            <a:r>
              <a:rPr lang="cs-CZ" dirty="0" smtClean="0"/>
              <a:t>				   84,5 </a:t>
            </a:r>
            <a:r>
              <a:rPr lang="cs-CZ" dirty="0"/>
              <a:t>mld. Kč</a:t>
            </a:r>
          </a:p>
          <a:p>
            <a:pPr lvl="1"/>
            <a:r>
              <a:rPr lang="cs-CZ" dirty="0"/>
              <a:t>EU zdroje </a:t>
            </a:r>
            <a:r>
              <a:rPr lang="cs-CZ" dirty="0" smtClean="0"/>
              <a:t>				   46,1 </a:t>
            </a:r>
            <a:r>
              <a:rPr lang="cs-CZ" dirty="0"/>
              <a:t>mld. Kč</a:t>
            </a:r>
          </a:p>
          <a:p>
            <a:r>
              <a:rPr lang="cs-CZ" dirty="0" smtClean="0"/>
              <a:t>Rozdělení </a:t>
            </a:r>
            <a:r>
              <a:rPr lang="cs-CZ" dirty="0"/>
              <a:t>výdajů</a:t>
            </a:r>
          </a:p>
          <a:p>
            <a:pPr lvl="1"/>
            <a:r>
              <a:rPr lang="cs-CZ" dirty="0"/>
              <a:t>Investice </a:t>
            </a:r>
            <a:r>
              <a:rPr lang="cs-CZ" dirty="0" smtClean="0"/>
              <a:t>				   88,5 </a:t>
            </a:r>
            <a:r>
              <a:rPr lang="cs-CZ" dirty="0"/>
              <a:t>mld. Kč</a:t>
            </a:r>
          </a:p>
          <a:p>
            <a:pPr lvl="1"/>
            <a:r>
              <a:rPr lang="cs-CZ" dirty="0" err="1"/>
              <a:t>Neinvestice</a:t>
            </a:r>
            <a:r>
              <a:rPr lang="cs-CZ" dirty="0"/>
              <a:t> </a:t>
            </a:r>
            <a:r>
              <a:rPr lang="cs-CZ" dirty="0" smtClean="0"/>
              <a:t> 				   42,1 </a:t>
            </a:r>
            <a:r>
              <a:rPr lang="cs-CZ" dirty="0"/>
              <a:t>mld. Kč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Klíčové informace rozpočtu SFDI na rok </a:t>
            </a:r>
            <a:r>
              <a:rPr lang="pl-PL" dirty="0" smtClean="0"/>
              <a:t>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6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zápatí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/>
              <a:t>9</a:t>
            </a:r>
          </a:p>
        </p:txBody>
      </p:sp>
      <p:sp>
        <p:nvSpPr>
          <p:cNvPr id="10" name="TextovéPole 23">
            <a:extLst>
              <a:ext uri="{FF2B5EF4-FFF2-40B4-BE49-F238E27FC236}">
                <a16:creationId xmlns:a16="http://schemas.microsoft.com/office/drawing/2014/main" xmlns="" id="{37D51CC8-A25B-AF43-902C-48F8943A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19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Příjmy </a:t>
            </a:r>
            <a:r>
              <a:rPr lang="cs-CZ" altLang="cs-CZ" b="1" dirty="0" smtClean="0">
                <a:solidFill>
                  <a:schemeClr val="bg1"/>
                </a:solidFill>
                <a:cs typeface="Arial" panose="020B0604020202020204" pitchFamily="34" charset="0"/>
              </a:rPr>
              <a:t>rozpočtu SFDI 2022 </a:t>
            </a:r>
            <a:r>
              <a:rPr lang="cs-CZ" altLang="cs-CZ" b="1" dirty="0">
                <a:solidFill>
                  <a:schemeClr val="bg1"/>
                </a:solidFill>
                <a:cs typeface="Arial" panose="020B0604020202020204" pitchFamily="34" charset="0"/>
              </a:rPr>
              <a:t>– národní zdroje</a:t>
            </a:r>
            <a:endParaRPr lang="cs-CZ" altLang="cs-CZ" sz="2400" b="1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graphicFrame>
        <p:nvGraphicFramePr>
          <p:cNvPr id="11" name="Zástupný symbol pro tabulku 9">
            <a:extLst>
              <a:ext uri="{FF2B5EF4-FFF2-40B4-BE49-F238E27FC236}">
                <a16:creationId xmlns:a16="http://schemas.microsoft.com/office/drawing/2014/main" xmlns="" id="{30972EFE-8C53-A845-B8D2-23917A693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77971"/>
              </p:ext>
            </p:extLst>
          </p:nvPr>
        </p:nvGraphicFramePr>
        <p:xfrm>
          <a:off x="468313" y="2017713"/>
          <a:ext cx="8207375" cy="3857625"/>
        </p:xfrm>
        <a:graphic>
          <a:graphicData uri="http://schemas.openxmlformats.org/drawingml/2006/table">
            <a:tbl>
              <a:tblPr/>
              <a:tblGrid>
                <a:gridCol w="6448425">
                  <a:extLst>
                    <a:ext uri="{9D8B030D-6E8A-4147-A177-3AD203B41FA5}">
                      <a16:colId xmlns:a16="http://schemas.microsoft.com/office/drawing/2014/main" xmlns="" val="2165429979"/>
                    </a:ext>
                  </a:extLst>
                </a:gridCol>
                <a:gridCol w="1758950">
                  <a:extLst>
                    <a:ext uri="{9D8B030D-6E8A-4147-A177-3AD203B41FA5}">
                      <a16:colId xmlns:a16="http://schemas.microsoft.com/office/drawing/2014/main" xmlns="" val="886396072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Druh příjmu</a:t>
                      </a:r>
                      <a:endParaRPr kumimoji="0"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endParaRPr kumimoji="0" lang="cs-CZ" alt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269540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Převody výnosů silniční daně</a:t>
                      </a: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6 000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3567188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Převody podílu z výnosů spotřební daně 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7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700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8313943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Poplatky za užívání dálnic a rychlostních silnic 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5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400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8184365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Převody výnosů z mýtného 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12 500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5770687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Dotace ze státního rozpočtu na krytí deficitu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50 044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9593405"/>
                  </a:ext>
                </a:extLst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Úvěr EIB</a:t>
                      </a: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2 841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3798560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Příjmy celkem bez započtení fondů EU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42" marR="4444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84 485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901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3160438"/>
                  </a:ext>
                </a:extLst>
              </a:tr>
            </a:tbl>
          </a:graphicData>
        </a:graphic>
      </p:graphicFrame>
      <p:sp>
        <p:nvSpPr>
          <p:cNvPr id="12" name="TextovéPole 27">
            <a:extLst>
              <a:ext uri="{FF2B5EF4-FFF2-40B4-BE49-F238E27FC236}">
                <a16:creationId xmlns:a16="http://schemas.microsoft.com/office/drawing/2014/main" xmlns="" id="{8B7121F2-040D-6148-B01D-1E6C9207F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484313"/>
            <a:ext cx="45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7154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zápatí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/>
              <a:t>9</a:t>
            </a:r>
          </a:p>
        </p:txBody>
      </p:sp>
      <p:sp>
        <p:nvSpPr>
          <p:cNvPr id="10" name="TextovéPole 23">
            <a:extLst>
              <a:ext uri="{FF2B5EF4-FFF2-40B4-BE49-F238E27FC236}">
                <a16:creationId xmlns="" xmlns:a16="http://schemas.microsoft.com/office/drawing/2014/main" id="{37D51CC8-A25B-AF43-902C-48F8943A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19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Rozpočet SFDI 2022  —  výdaje</a:t>
            </a:r>
            <a:endParaRPr lang="cs-CZ" altLang="cs-CZ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graphicFrame>
        <p:nvGraphicFramePr>
          <p:cNvPr id="13" name="Zástupný symbol pro tabulku 9">
            <a:extLst>
              <a:ext uri="{FF2B5EF4-FFF2-40B4-BE49-F238E27FC236}">
                <a16:creationId xmlns="" xmlns:a16="http://schemas.microsoft.com/office/drawing/2014/main" id="{E5E352F7-786E-9E4D-89AD-0772AF36D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526568"/>
              </p:ext>
            </p:extLst>
          </p:nvPr>
        </p:nvGraphicFramePr>
        <p:xfrm>
          <a:off x="467526" y="1340768"/>
          <a:ext cx="8208947" cy="4824537"/>
        </p:xfrm>
        <a:graphic>
          <a:graphicData uri="http://schemas.openxmlformats.org/drawingml/2006/table">
            <a:tbl>
              <a:tblPr/>
              <a:tblGrid>
                <a:gridCol w="1196590">
                  <a:extLst>
                    <a:ext uri="{9D8B030D-6E8A-4147-A177-3AD203B41FA5}">
                      <a16:colId xmlns="" xmlns:a16="http://schemas.microsoft.com/office/drawing/2014/main" val="1112319349"/>
                    </a:ext>
                  </a:extLst>
                </a:gridCol>
                <a:gridCol w="969087">
                  <a:extLst>
                    <a:ext uri="{9D8B030D-6E8A-4147-A177-3AD203B41FA5}">
                      <a16:colId xmlns="" xmlns:a16="http://schemas.microsoft.com/office/drawing/2014/main" val="1467802169"/>
                    </a:ext>
                  </a:extLst>
                </a:gridCol>
                <a:gridCol w="857209">
                  <a:extLst>
                    <a:ext uri="{9D8B030D-6E8A-4147-A177-3AD203B41FA5}">
                      <a16:colId xmlns="" xmlns:a16="http://schemas.microsoft.com/office/drawing/2014/main" val="1448731242"/>
                    </a:ext>
                  </a:extLst>
                </a:gridCol>
                <a:gridCol w="854707"/>
                <a:gridCol w="854707">
                  <a:extLst>
                    <a:ext uri="{9D8B030D-6E8A-4147-A177-3AD203B41FA5}">
                      <a16:colId xmlns="" xmlns:a16="http://schemas.microsoft.com/office/drawing/2014/main" val="941690695"/>
                    </a:ext>
                  </a:extLst>
                </a:gridCol>
                <a:gridCol w="854707"/>
                <a:gridCol w="969087">
                  <a:extLst>
                    <a:ext uri="{9D8B030D-6E8A-4147-A177-3AD203B41FA5}">
                      <a16:colId xmlns="" xmlns:a16="http://schemas.microsoft.com/office/drawing/2014/main" val="1977463726"/>
                    </a:ext>
                  </a:extLst>
                </a:gridCol>
                <a:gridCol w="798146">
                  <a:extLst>
                    <a:ext uri="{9D8B030D-6E8A-4147-A177-3AD203B41FA5}">
                      <a16:colId xmlns="" xmlns:a16="http://schemas.microsoft.com/office/drawing/2014/main" val="2248749648"/>
                    </a:ext>
                  </a:extLst>
                </a:gridCol>
                <a:gridCol w="854707">
                  <a:extLst>
                    <a:ext uri="{9D8B030D-6E8A-4147-A177-3AD203B41FA5}">
                      <a16:colId xmlns="" xmlns:a16="http://schemas.microsoft.com/office/drawing/2014/main" val="1407823977"/>
                    </a:ext>
                  </a:extLst>
                </a:gridCol>
              </a:tblGrid>
              <a:tr h="407362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Členění výdajů dle objemově nejvýznamnějších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příjemců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934264"/>
                  </a:ext>
                </a:extLst>
              </a:tr>
              <a:tr h="939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Příjemce</a:t>
                      </a:r>
                      <a:endParaRPr kumimoji="0" lang="cs-CZ" alt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Národní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(vč. EIB)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OPD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2014 </a:t>
                      </a: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- 2020</a:t>
                      </a:r>
                      <a:endParaRPr kumimoji="0" lang="cs-CZ" alt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OPD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2021 - 2027</a:t>
                      </a:r>
                      <a:endParaRPr kumimoji="0" lang="cs-CZ" alt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CEF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2014 - 2020</a:t>
                      </a:r>
                      <a:endParaRPr kumimoji="0" lang="cs-CZ" alt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CEF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2021 - 2027</a:t>
                      </a:r>
                      <a:endParaRPr kumimoji="0" lang="cs-CZ" altLang="cs-CZ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RRF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Ostatní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Fondy EU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  <a:endParaRPr kumimoji="0" lang="cs-CZ" altLang="cs-CZ" sz="1400" b="1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2157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0586515"/>
                  </a:ext>
                </a:extLst>
              </a:tr>
              <a:tr h="459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ŘSD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38 938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7 181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13 746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85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151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60 102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4208188"/>
                  </a:ext>
                </a:extLst>
              </a:tr>
              <a:tr h="459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SŽ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35 375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2 383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1 020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4 367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1 349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10 716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55 210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89779498"/>
                  </a:ext>
                </a:extLst>
              </a:tr>
              <a:tr h="459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ŘVC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1 709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1 709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51123138"/>
                  </a:ext>
                </a:extLst>
              </a:tr>
              <a:tr h="459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Kraje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5 557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26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5 583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Příspěvky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1 439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300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1 739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0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Ostatní příjemci</a:t>
                      </a: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1 467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3 772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1 000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6 239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6670362"/>
                  </a:ext>
                </a:extLst>
              </a:tr>
              <a:tr h="6134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  <a:endParaRPr kumimoji="0" lang="cs-CZ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84 485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FranklinGotTDemCon"/>
                        </a:rPr>
                        <a:t>13 362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FranklinGotTDemCon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15 767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4 452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1 500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11 016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0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FranklinGotTDemCon"/>
                          <a:cs typeface="Arial" panose="020B0604020202020204" pitchFamily="34" charset="0"/>
                        </a:rPr>
                        <a:t>130 582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FranklinGotTDemCon"/>
                        <a:cs typeface="Arial" panose="020B0604020202020204" pitchFamily="34" charset="0"/>
                      </a:endParaRPr>
                    </a:p>
                  </a:txBody>
                  <a:tcPr marL="44442" marR="4444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9019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9826122"/>
                  </a:ext>
                </a:extLst>
              </a:tr>
            </a:tbl>
          </a:graphicData>
        </a:graphic>
      </p:graphicFrame>
      <p:sp>
        <p:nvSpPr>
          <p:cNvPr id="7" name="TextovéPole 27">
            <a:extLst>
              <a:ext uri="{FF2B5EF4-FFF2-40B4-BE49-F238E27FC236}">
                <a16:creationId xmlns="" xmlns:a16="http://schemas.microsoft.com/office/drawing/2014/main" id="{8B7121F2-040D-6148-B01D-1E6C9207F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908720"/>
            <a:ext cx="453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v mil. Kč</a:t>
            </a:r>
          </a:p>
        </p:txBody>
      </p:sp>
    </p:spTree>
    <p:extLst>
      <p:ext uri="{BB962C8B-B14F-4D97-AF65-F5344CB8AC3E}">
        <p14:creationId xmlns:p14="http://schemas.microsoft.com/office/powerpoint/2010/main" val="548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5788</TotalTime>
  <Words>957</Words>
  <Application>Microsoft Office PowerPoint</Application>
  <PresentationFormat>Předvádění na obrazovce (4:3)</PresentationFormat>
  <Paragraphs>304</Paragraphs>
  <Slides>25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Financování dopravní infrastruktury z rozpočtu SFDI</vt:lpstr>
      <vt:lpstr>Financování dopravní infrastruktury z rozpočtu SFDI (2001  —  2020)</vt:lpstr>
      <vt:lpstr>Prezentace aplikace PowerPoint</vt:lpstr>
      <vt:lpstr>Čerpání rozpočtu SFDI na rok 2021</vt:lpstr>
      <vt:lpstr>Prezentace aplikace PowerPoint</vt:lpstr>
      <vt:lpstr>Prezentace aplikace PowerPoint</vt:lpstr>
      <vt:lpstr>Klíčové informace rozpočtu SFDI na rok 2022</vt:lpstr>
      <vt:lpstr>Prezentace aplikace PowerPoint</vt:lpstr>
      <vt:lpstr>Prezentace aplikace PowerPoint</vt:lpstr>
      <vt:lpstr>Ostatní výdaje</vt:lpstr>
      <vt:lpstr>Prezentace aplikace PowerPoint</vt:lpstr>
      <vt:lpstr>Prezentace aplikace PowerPoint</vt:lpstr>
      <vt:lpstr>Prezentace aplikace PowerPoint</vt:lpstr>
      <vt:lpstr>Příspěvky SFDI – www.sfdi.cz </vt:lpstr>
      <vt:lpstr>Příspěvky SFDI – www.sfdi.cz </vt:lpstr>
      <vt:lpstr>Příspěvky SFDI na odstraňování nehodových lokalit na silnicích II. a III. třídy</vt:lpstr>
      <vt:lpstr>Příspěvky odstraňování nehodových lokalit – silnice II. a III. třídy</vt:lpstr>
      <vt:lpstr>Příspěvky odstraňování nehodových lokalit – silnice II. a III. třídy</vt:lpstr>
      <vt:lpstr>Příspěvky na odstraňování nehodových lokalit na silnicích II. a III. třídy</vt:lpstr>
      <vt:lpstr>Příspěvky odstraňování nehodových lokalit – silnice II. a III. třídy</vt:lpstr>
      <vt:lpstr>Příspěvky odstraňování nehodových lokalit – silnice II. a III. třídy</vt:lpstr>
      <vt:lpstr>Příspěvky odstraňování nehodových lokalit – silnice II. a III. třídy</vt:lpstr>
      <vt:lpstr>Příspěvky odstraňování nehodových lokalit – silnice II. a III. třídy</vt:lpstr>
      <vt:lpstr>Příspěvky na odstraňování nehodových lokalit na silnicích II. a III. třídy</vt:lpstr>
      <vt:lpstr>Děkuji Vám 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afsdf</dc:title>
  <dc:creator>milan.dont</dc:creator>
  <cp:lastModifiedBy>Milan Dont</cp:lastModifiedBy>
  <cp:revision>222</cp:revision>
  <cp:lastPrinted>2019-01-18T09:33:20Z</cp:lastPrinted>
  <dcterms:created xsi:type="dcterms:W3CDTF">2016-02-16T07:27:41Z</dcterms:created>
  <dcterms:modified xsi:type="dcterms:W3CDTF">2021-11-02T20:51:57Z</dcterms:modified>
</cp:coreProperties>
</file>