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</p:sldMasterIdLst>
  <p:notesMasterIdLst>
    <p:notesMasterId r:id="rId31"/>
  </p:notesMasterIdLst>
  <p:sldIdLst>
    <p:sldId id="283" r:id="rId5"/>
    <p:sldId id="691" r:id="rId6"/>
    <p:sldId id="645" r:id="rId7"/>
    <p:sldId id="677" r:id="rId8"/>
    <p:sldId id="627" r:id="rId9"/>
    <p:sldId id="689" r:id="rId10"/>
    <p:sldId id="690" r:id="rId11"/>
    <p:sldId id="693" r:id="rId12"/>
    <p:sldId id="647" r:id="rId13"/>
    <p:sldId id="661" r:id="rId14"/>
    <p:sldId id="692" r:id="rId15"/>
    <p:sldId id="450" r:id="rId16"/>
    <p:sldId id="682" r:id="rId17"/>
    <p:sldId id="683" r:id="rId18"/>
    <p:sldId id="664" r:id="rId19"/>
    <p:sldId id="679" r:id="rId20"/>
    <p:sldId id="681" r:id="rId21"/>
    <p:sldId id="656" r:id="rId22"/>
    <p:sldId id="414" r:id="rId23"/>
    <p:sldId id="467" r:id="rId24"/>
    <p:sldId id="465" r:id="rId25"/>
    <p:sldId id="483" r:id="rId26"/>
    <p:sldId id="686" r:id="rId27"/>
    <p:sldId id="687" r:id="rId28"/>
    <p:sldId id="694" r:id="rId29"/>
    <p:sldId id="304" r:id="rId3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ní slide" id="{E3A9E9AC-7556-44CC-B257-90FC4016A855}">
          <p14:sldIdLst>
            <p14:sldId id="283"/>
            <p14:sldId id="691"/>
            <p14:sldId id="645"/>
            <p14:sldId id="677"/>
            <p14:sldId id="627"/>
            <p14:sldId id="689"/>
            <p14:sldId id="690"/>
            <p14:sldId id="693"/>
            <p14:sldId id="647"/>
            <p14:sldId id="661"/>
            <p14:sldId id="692"/>
            <p14:sldId id="450"/>
            <p14:sldId id="682"/>
            <p14:sldId id="683"/>
            <p14:sldId id="664"/>
            <p14:sldId id="679"/>
            <p14:sldId id="681"/>
            <p14:sldId id="656"/>
            <p14:sldId id="414"/>
            <p14:sldId id="467"/>
            <p14:sldId id="465"/>
            <p14:sldId id="483"/>
            <p14:sldId id="686"/>
            <p14:sldId id="687"/>
            <p14:sldId id="694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3" pos="3386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pos="211" userDrawn="1">
          <p15:clr>
            <a:srgbClr val="A4A3A4"/>
          </p15:clr>
        </p15:guide>
        <p15:guide id="8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Páral" initials="PP" lastIdx="1" clrIdx="0">
    <p:extLst>
      <p:ext uri="{19B8F6BF-5375-455C-9EA6-DF929625EA0E}">
        <p15:presenceInfo xmlns:p15="http://schemas.microsoft.com/office/powerpoint/2012/main" userId="9866f4ecd41105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1FF"/>
    <a:srgbClr val="0093D3"/>
    <a:srgbClr val="063E85"/>
    <a:srgbClr val="FF0000"/>
    <a:srgbClr val="1C9CD8"/>
    <a:srgbClr val="548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1" autoAdjust="0"/>
    <p:restoredTop sz="82875" autoAdjust="0"/>
  </p:normalViewPr>
  <p:slideViewPr>
    <p:cSldViewPr snapToGrid="0">
      <p:cViewPr varScale="1">
        <p:scale>
          <a:sx n="88" d="100"/>
          <a:sy n="88" d="100"/>
        </p:scale>
        <p:origin x="590" y="62"/>
      </p:cViewPr>
      <p:guideLst>
        <p:guide pos="3386"/>
        <p:guide orient="horz" pos="2160"/>
        <p:guide pos="3840"/>
        <p:guide orient="horz" pos="686"/>
        <p:guide pos="211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46" y="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Grafy\tabulky%20a%20grafy_TO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R:\CloudStation\RSD\Mapy\Mapa%20vystavba\AI\src\_IMPORT%20DO%20MAPY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Konference\Aktualni%20otazky%20spravy%20a%20udrzby%20pozemnich%20komunikaci%202021\src\Rozpocty%20na%20udrzbu\Rozpo&#269;ty%202017%20-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'Rozpočet SFDI (nižší)'!$C$3</c:f>
              <c:strCache>
                <c:ptCount val="1"/>
                <c:pt idx="0">
                  <c:v>Rozpočet</c:v>
                </c:pt>
              </c:strCache>
            </c:strRef>
          </c:tx>
          <c:spPr>
            <a:ln w="38100" cap="flat">
              <a:solidFill>
                <a:srgbClr val="0093D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9050">
                <a:solidFill>
                  <a:srgbClr val="0093D3"/>
                </a:solidFill>
              </a:ln>
              <a:effectLst/>
            </c:spPr>
          </c:marker>
          <c:cat>
            <c:numRef>
              <c:f>'Rozpočet SFDI (nižší)'!$B$4:$B$15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'Rozpočet SFDI (nižší)'!$C$4:$C$15</c:f>
              <c:numCache>
                <c:formatCode>#,##0</c:formatCode>
                <c:ptCount val="12"/>
                <c:pt idx="0">
                  <c:v>51325255</c:v>
                </c:pt>
                <c:pt idx="1">
                  <c:v>42619526</c:v>
                </c:pt>
                <c:pt idx="2">
                  <c:v>35846875</c:v>
                </c:pt>
                <c:pt idx="3">
                  <c:v>33618913</c:v>
                </c:pt>
                <c:pt idx="4">
                  <c:v>38278035</c:v>
                </c:pt>
                <c:pt idx="5">
                  <c:v>36291663</c:v>
                </c:pt>
                <c:pt idx="6">
                  <c:v>37131707</c:v>
                </c:pt>
                <c:pt idx="7">
                  <c:v>37772544</c:v>
                </c:pt>
                <c:pt idx="8">
                  <c:v>32184412</c:v>
                </c:pt>
                <c:pt idx="9">
                  <c:v>45730466</c:v>
                </c:pt>
                <c:pt idx="10">
                  <c:v>55186546</c:v>
                </c:pt>
                <c:pt idx="11">
                  <c:v>56286430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05F1-4F55-974B-4FD9B276D491}"/>
            </c:ext>
          </c:extLst>
        </c:ser>
        <c:ser>
          <c:idx val="2"/>
          <c:order val="2"/>
          <c:tx>
            <c:strRef>
              <c:f>'Rozpočet SFDI (nižší)'!$D$3</c:f>
              <c:strCache>
                <c:ptCount val="1"/>
                <c:pt idx="0">
                  <c:v>Čerpáno celkem</c:v>
                </c:pt>
              </c:strCache>
            </c:strRef>
          </c:tx>
          <c:spPr>
            <a:ln w="38100" cap="flat">
              <a:solidFill>
                <a:srgbClr val="063E8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9050">
                <a:solidFill>
                  <a:srgbClr val="063E85"/>
                </a:solidFill>
              </a:ln>
              <a:effectLst/>
            </c:spPr>
          </c:marker>
          <c:cat>
            <c:numRef>
              <c:f>'Rozpočet SFDI (nižší)'!$B$4:$B$15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'Rozpočet SFDI (nižší)'!$D$4:$D$14</c:f>
              <c:numCache>
                <c:formatCode>#,##0</c:formatCode>
                <c:ptCount val="11"/>
                <c:pt idx="0">
                  <c:v>49754147</c:v>
                </c:pt>
                <c:pt idx="1">
                  <c:v>39492514</c:v>
                </c:pt>
                <c:pt idx="2">
                  <c:v>32184159</c:v>
                </c:pt>
                <c:pt idx="3">
                  <c:v>28161243</c:v>
                </c:pt>
                <c:pt idx="4">
                  <c:v>24132956</c:v>
                </c:pt>
                <c:pt idx="5">
                  <c:v>33789385</c:v>
                </c:pt>
                <c:pt idx="6">
                  <c:v>36724760</c:v>
                </c:pt>
                <c:pt idx="7">
                  <c:v>37211773</c:v>
                </c:pt>
                <c:pt idx="8">
                  <c:v>31181321</c:v>
                </c:pt>
                <c:pt idx="9">
                  <c:v>45192897</c:v>
                </c:pt>
                <c:pt idx="10">
                  <c:v>54508756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F1-4F55-974B-4FD9B276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4195848"/>
        <c:axId val="5542017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'Rozpočet SFDI (nižší)'!$B$4:$B$15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'Rozpočet SFDI (nižší)'!$B$4:$B$13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5F1-4F55-974B-4FD9B276D491}"/>
                  </c:ext>
                </c:extLst>
              </c15:ser>
            </c15:filteredLineSeries>
            <c15:filteredLineSeries>
              <c15:ser>
                <c:idx val="3"/>
                <c:order val="3"/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'Rozpočet SFDI (nižší)'!$B$4:$B$15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'Rozpočet SFDI (nižší)'!$E$4:$E$13</c15:sqref>
                        </c15:formulaRef>
                      </c:ext>
                    </c:extLst>
                    <c:numCache>
                      <c:formatCode>0.00%</c:formatCode>
                      <c:ptCount val="10"/>
                      <c:pt idx="0">
                        <c:v>0.96940000000000004</c:v>
                      </c:pt>
                      <c:pt idx="1">
                        <c:v>0.92659999999999998</c:v>
                      </c:pt>
                      <c:pt idx="2">
                        <c:v>0.89780000000000004</c:v>
                      </c:pt>
                      <c:pt idx="3">
                        <c:v>0.8377</c:v>
                      </c:pt>
                      <c:pt idx="4">
                        <c:v>0.63049999999999995</c:v>
                      </c:pt>
                      <c:pt idx="5">
                        <c:v>0.93110000000000004</c:v>
                      </c:pt>
                      <c:pt idx="6">
                        <c:v>0.98899999999999999</c:v>
                      </c:pt>
                      <c:pt idx="7">
                        <c:v>0.98519999999999996</c:v>
                      </c:pt>
                      <c:pt idx="8">
                        <c:v>0.96879999999999999</c:v>
                      </c:pt>
                      <c:pt idx="9">
                        <c:v>0.98829999999999996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5F1-4F55-974B-4FD9B276D491}"/>
                  </c:ext>
                </c:extLst>
              </c15:ser>
            </c15:filteredLineSeries>
          </c:ext>
        </c:extLst>
      </c:lineChart>
      <c:catAx>
        <c:axId val="554195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54201752"/>
        <c:crosses val="autoZero"/>
        <c:auto val="1"/>
        <c:lblAlgn val="ctr"/>
        <c:lblOffset val="100"/>
        <c:noMultiLvlLbl val="0"/>
      </c:catAx>
      <c:valAx>
        <c:axId val="554201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54195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'Stavby v realizaci'!$P$4</c:f>
          <c:strCache>
            <c:ptCount val="1"/>
            <c:pt idx="0">
              <c:v>217,5 km</c:v>
            </c:pt>
          </c:strCache>
        </c:strRef>
      </c:tx>
      <c:layout>
        <c:manualLayout>
          <c:xMode val="edge"/>
          <c:yMode val="edge"/>
          <c:x val="0.42231797332634574"/>
          <c:y val="0.46944430754030109"/>
        </c:manualLayout>
      </c:layout>
      <c:overlay val="1"/>
      <c:txPr>
        <a:bodyPr/>
        <a:lstStyle/>
        <a:p>
          <a:pPr>
            <a:defRPr sz="1600" b="0" i="0" u="none" strike="noStrike" baseline="0">
              <a:solidFill>
                <a:srgbClr val="003366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02-4F51-8FD3-577AD95E2D5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02-4F51-8FD3-577AD95E2D5D}"/>
              </c:ext>
            </c:extLst>
          </c:dPt>
          <c:dLbls>
            <c:dLbl>
              <c:idx val="0"/>
              <c:layout>
                <c:manualLayout>
                  <c:x val="3.0555446194225722E-2"/>
                  <c:y val="2.3148330417031203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0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02-4F51-8FD3-577AD95E2D5D}"/>
                </c:ext>
              </c:extLst>
            </c:dLbl>
            <c:dLbl>
              <c:idx val="1"/>
              <c:layout>
                <c:manualLayout>
                  <c:x val="2.4999999999999949E-2"/>
                  <c:y val="-1.6975112544026657E-16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02-4F51-8FD3-577AD95E2D5D}"/>
                </c:ext>
              </c:extLst>
            </c:dLbl>
            <c:dLbl>
              <c:idx val="2"/>
              <c:layout>
                <c:manualLayout>
                  <c:x val="-1.9444444444444497E-2"/>
                  <c:y val="1.3888888888888888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02-4F51-8FD3-577AD95E2D5D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63E85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'Stavby v realizaci'!$O$2:$O$3</c:f>
              <c:strCache>
                <c:ptCount val="2"/>
                <c:pt idx="0">
                  <c:v>Dálnice</c:v>
                </c:pt>
                <c:pt idx="1">
                  <c:v>Silnice I. tř.</c:v>
                </c:pt>
              </c:strCache>
            </c:strRef>
          </c:cat>
          <c:val>
            <c:numRef>
              <c:f>'Stavby v realizaci'!$P$2:$P$3</c:f>
              <c:numCache>
                <c:formatCode>0.0\ \k\m</c:formatCode>
                <c:ptCount val="2"/>
                <c:pt idx="0">
                  <c:v>152.29999999999998</c:v>
                </c:pt>
                <c:pt idx="1">
                  <c:v>65.2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02-4F51-8FD3-577AD95E2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5001110007 
Opravy a údržba silnice I. třídy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List1!$B$3:$H$3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plán</c:v>
                </c:pt>
                <c:pt idx="6">
                  <c:v>2023 plán</c:v>
                </c:pt>
              </c:strCache>
            </c:strRef>
          </c:cat>
          <c:val>
            <c:numRef>
              <c:f>List1!$B$4:$H$4</c:f>
              <c:numCache>
                <c:formatCode>#,##0</c:formatCode>
                <c:ptCount val="7"/>
                <c:pt idx="0">
                  <c:v>7970870</c:v>
                </c:pt>
                <c:pt idx="1">
                  <c:v>9799644.4428499993</c:v>
                </c:pt>
                <c:pt idx="2">
                  <c:v>11351880</c:v>
                </c:pt>
                <c:pt idx="3">
                  <c:v>10099967</c:v>
                </c:pt>
                <c:pt idx="4">
                  <c:v>10210000</c:v>
                </c:pt>
                <c:pt idx="5">
                  <c:v>11000000</c:v>
                </c:pt>
                <c:pt idx="6">
                  <c:v>11000000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7E7-4831-8195-A61F83FB2AEC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5001150009 
Opravy a údržba dálnice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List1!$B$3:$H$3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plán</c:v>
                </c:pt>
                <c:pt idx="6">
                  <c:v>2023 plán</c:v>
                </c:pt>
              </c:strCache>
            </c:strRef>
          </c:cat>
          <c:val>
            <c:numRef>
              <c:f>List1!$B$5:$H$5</c:f>
              <c:numCache>
                <c:formatCode>#,##0</c:formatCode>
                <c:ptCount val="7"/>
                <c:pt idx="0">
                  <c:v>2249872.1039999998</c:v>
                </c:pt>
                <c:pt idx="1">
                  <c:v>4710000.2420000006</c:v>
                </c:pt>
                <c:pt idx="2">
                  <c:v>5017474.6380000003</c:v>
                </c:pt>
                <c:pt idx="3">
                  <c:v>4262212</c:v>
                </c:pt>
                <c:pt idx="4">
                  <c:v>3729999.611</c:v>
                </c:pt>
                <c:pt idx="5">
                  <c:v>4000000</c:v>
                </c:pt>
                <c:pt idx="6">
                  <c:v>4000000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7E7-4831-8195-A61F83FB2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750440"/>
        <c:axId val="790861728"/>
      </c:lineChart>
      <c:catAx>
        <c:axId val="788750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90861728"/>
        <c:crosses val="autoZero"/>
        <c:auto val="1"/>
        <c:lblAlgn val="ctr"/>
        <c:lblOffset val="100"/>
        <c:noMultiLvlLbl val="0"/>
      </c:catAx>
      <c:valAx>
        <c:axId val="7908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88750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Předpoklad řešení podfinancování oprav mostů</a:t>
            </a:r>
          </a:p>
        </c:rich>
      </c:tx>
      <c:layout>
        <c:manualLayout>
          <c:xMode val="edge"/>
          <c:yMode val="edge"/>
          <c:x val="0.19712166994364969"/>
          <c:y val="2.5747444599912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'rekapitulace 07122020'!$A$301</c:f>
              <c:strCache>
                <c:ptCount val="1"/>
                <c:pt idx="0">
                  <c:v>ŘSD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'rekapitulace 07122020'!$B$300:$S$300</c:f>
              <c:numCache>
                <c:formatCode>General</c:formatCode>
                <c:ptCount val="1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</c:numCache>
            </c:numRef>
          </c:cat>
          <c:val>
            <c:numRef>
              <c:f>'rekapitulace 07122020'!$B$301:$S$301</c:f>
              <c:numCache>
                <c:formatCode>General</c:formatCode>
                <c:ptCount val="17"/>
                <c:pt idx="0">
                  <c:v>602048.89</c:v>
                </c:pt>
                <c:pt idx="1">
                  <c:v>629236.17599999986</c:v>
                </c:pt>
                <c:pt idx="2">
                  <c:v>911421.15275999985</c:v>
                </c:pt>
                <c:pt idx="3">
                  <c:v>1090922.6122999999</c:v>
                </c:pt>
                <c:pt idx="4">
                  <c:v>1074342.6891499998</c:v>
                </c:pt>
                <c:pt idx="5">
                  <c:v>1696411.6107200002</c:v>
                </c:pt>
                <c:pt idx="6">
                  <c:v>1650068.7079500002</c:v>
                </c:pt>
                <c:pt idx="7">
                  <c:v>1938225.57369</c:v>
                </c:pt>
                <c:pt idx="8">
                  <c:v>2395313.2409100002</c:v>
                </c:pt>
                <c:pt idx="9">
                  <c:v>3506557.142</c:v>
                </c:pt>
                <c:pt idx="10">
                  <c:v>1840000</c:v>
                </c:pt>
                <c:pt idx="11">
                  <c:v>1840000</c:v>
                </c:pt>
                <c:pt idx="12">
                  <c:v>1840000</c:v>
                </c:pt>
                <c:pt idx="13">
                  <c:v>1840000</c:v>
                </c:pt>
                <c:pt idx="14">
                  <c:v>1840000</c:v>
                </c:pt>
                <c:pt idx="15">
                  <c:v>1840000</c:v>
                </c:pt>
                <c:pt idx="16">
                  <c:v>1840000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C-4C30-9A85-6B3B7C4B6088}"/>
            </c:ext>
          </c:extLst>
        </c:ser>
        <c:ser>
          <c:idx val="1"/>
          <c:order val="1"/>
          <c:tx>
            <c:strRef>
              <c:f>'rekapitulace 07122020'!$A$302</c:f>
              <c:strCache>
                <c:ptCount val="1"/>
                <c:pt idx="0">
                  <c:v>Řešení podfinancování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'rekapitulace 07122020'!$B$300:$S$300</c:f>
              <c:numCache>
                <c:formatCode>General</c:formatCode>
                <c:ptCount val="1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</c:numCache>
            </c:numRef>
          </c:cat>
          <c:val>
            <c:numRef>
              <c:f>'rekapitulace 07122020'!$B$302:$S$302</c:f>
              <c:numCache>
                <c:formatCode>General</c:formatCode>
                <c:ptCount val="17"/>
                <c:pt idx="10">
                  <c:v>1560000</c:v>
                </c:pt>
                <c:pt idx="11">
                  <c:v>1560000</c:v>
                </c:pt>
                <c:pt idx="12">
                  <c:v>1560000</c:v>
                </c:pt>
                <c:pt idx="13">
                  <c:v>1560000</c:v>
                </c:pt>
                <c:pt idx="14">
                  <c:v>1560000</c:v>
                </c:pt>
                <c:pt idx="15">
                  <c:v>130000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FC-4C30-9A85-6B3B7C4B6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5798592"/>
        <c:axId val="485795640"/>
      </c:barChart>
      <c:catAx>
        <c:axId val="48579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5795640"/>
        <c:crosses val="autoZero"/>
        <c:auto val="1"/>
        <c:lblAlgn val="ctr"/>
        <c:lblOffset val="100"/>
        <c:noMultiLvlLbl val="0"/>
      </c:catAx>
      <c:valAx>
        <c:axId val="485795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579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2DFC334-8C23-40EC-B1F7-0F780C637502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3D61D55-9E52-449E-89B8-9CCA5FAEDA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74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AD125-AEC1-4B9E-8CF5-066766ACE8F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5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Bez videa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61D55-9E52-449E-89B8-9CCA5FAEDAE0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70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2022-2023: </a:t>
            </a:r>
            <a:r>
              <a:rPr lang="cs-CZ" b="0" i="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nižší - návrh rozpočtu předložený </a:t>
            </a:r>
            <a:r>
              <a:rPr lang="cs-CZ" b="0" i="0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řsd</a:t>
            </a:r>
            <a:r>
              <a:rPr lang="cs-CZ" b="0" i="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podle stanovených limitů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61D55-9E52-449E-89B8-9CCA5FAEDAE0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2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Bez videa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423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Bez videa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36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5656595-AD9E-4C3C-912D-A427E39397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22B3511-8677-470E-88EC-61879DBFB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BA0E8B0-1882-4529-8162-72DCF45E8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06863" y="9901238"/>
            <a:ext cx="3141662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3C518-FE41-4587-B853-6C32A6940A19}" type="slidenum">
              <a:rPr kumimoji="0" lang="en-US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na pozadí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6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77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7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01658" y="317500"/>
            <a:ext cx="11188700" cy="6985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577885" y="1658680"/>
            <a:ext cx="4112468" cy="47230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642431" algn="r"/>
              </a:tabLst>
              <a:defRPr sz="2031">
                <a:solidFill>
                  <a:schemeClr val="accent3"/>
                </a:solidFill>
              </a:defRPr>
            </a:lvl1pPr>
            <a:lvl2pPr>
              <a:tabLst>
                <a:tab pos="4642431" algn="r"/>
              </a:tabLst>
              <a:defRPr/>
            </a:lvl2pPr>
            <a:lvl3pPr>
              <a:tabLst>
                <a:tab pos="4642431" algn="r"/>
              </a:tabLst>
              <a:defRPr/>
            </a:lvl3pPr>
            <a:lvl4pPr>
              <a:tabLst>
                <a:tab pos="4642431" algn="r"/>
              </a:tabLst>
              <a:defRPr/>
            </a:lvl4pPr>
            <a:lvl5pPr>
              <a:tabLst>
                <a:tab pos="4642431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01657" y="1665288"/>
            <a:ext cx="6506348" cy="4716462"/>
          </a:xfrm>
          <a:prstGeom prst="rect">
            <a:avLst/>
          </a:prstGeom>
        </p:spPr>
        <p:txBody>
          <a:bodyPr/>
          <a:lstStyle>
            <a:lvl1pPr>
              <a:tabLst>
                <a:tab pos="4642431" algn="r"/>
              </a:tabLst>
              <a:defRPr/>
            </a:lvl1pPr>
            <a:lvl2pPr>
              <a:tabLst>
                <a:tab pos="4642431" algn="r"/>
              </a:tabLst>
              <a:defRPr/>
            </a:lvl2pPr>
            <a:lvl3pPr>
              <a:tabLst>
                <a:tab pos="4642431" algn="r"/>
              </a:tabLst>
              <a:defRPr/>
            </a:lvl3pPr>
            <a:lvl4pPr>
              <a:tabLst>
                <a:tab pos="4642431" algn="r"/>
              </a:tabLst>
              <a:defRPr/>
            </a:lvl4pPr>
            <a:lvl5pPr>
              <a:tabLst>
                <a:tab pos="4642431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1653" y="651602"/>
            <a:ext cx="111886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46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7979788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241410"/>
            <a:ext cx="11264567" cy="46010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81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952F171-B819-46EB-9577-A87D753DE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59812" y="-63812"/>
            <a:ext cx="5976027" cy="6103651"/>
          </a:xfrm>
          <a:prstGeom prst="rect">
            <a:avLst/>
          </a:prstGeom>
        </p:spPr>
      </p:pic>
      <p:sp>
        <p:nvSpPr>
          <p:cNvPr id="13" name="Název prezentace">
            <a:extLst>
              <a:ext uri="{FF2B5EF4-FFF2-40B4-BE49-F238E27FC236}">
                <a16:creationId xmlns:a16="http://schemas.microsoft.com/office/drawing/2014/main" id="{F0492CB3-09F3-4DF7-8691-C0D2F4914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884" y="1736636"/>
            <a:ext cx="5199877" cy="193871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4105" b="1" baseline="0">
                <a:solidFill>
                  <a:srgbClr val="063E85"/>
                </a:solidFill>
              </a:defRPr>
            </a:lvl1pPr>
          </a:lstStyle>
          <a:p>
            <a:pPr lvl="0"/>
            <a:r>
              <a:rPr lang="cs-CZ" dirty="0"/>
              <a:t>Vlož název prezentace</a:t>
            </a:r>
          </a:p>
        </p:txBody>
      </p:sp>
      <p:sp>
        <p:nvSpPr>
          <p:cNvPr id="14" name="Zástupný text 19">
            <a:extLst>
              <a:ext uri="{FF2B5EF4-FFF2-40B4-BE49-F238E27FC236}">
                <a16:creationId xmlns:a16="http://schemas.microsoft.com/office/drawing/2014/main" id="{8888D2E3-F330-4CE9-9049-65E8D6071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884" y="4013749"/>
            <a:ext cx="5199877" cy="498273"/>
          </a:xfrm>
        </p:spPr>
        <p:txBody>
          <a:bodyPr/>
          <a:lstStyle>
            <a:lvl1pPr marL="0" indent="0">
              <a:buNone/>
              <a:defRPr sz="2737"/>
            </a:lvl1pPr>
          </a:lstStyle>
          <a:p>
            <a:pPr lvl="0"/>
            <a:r>
              <a:rPr lang="cs-CZ" dirty="0"/>
              <a:t>Vlož datum</a:t>
            </a:r>
          </a:p>
        </p:txBody>
      </p:sp>
      <p:sp>
        <p:nvSpPr>
          <p:cNvPr id="15" name="Zástupný text 21">
            <a:extLst>
              <a:ext uri="{FF2B5EF4-FFF2-40B4-BE49-F238E27FC236}">
                <a16:creationId xmlns:a16="http://schemas.microsoft.com/office/drawing/2014/main" id="{F7699921-2EF3-4404-87F0-D466DA5C4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2519" y="4887539"/>
            <a:ext cx="4833722" cy="914695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737">
                <a:solidFill>
                  <a:srgbClr val="0093D3"/>
                </a:solidFill>
              </a:defRPr>
            </a:lvl1pPr>
          </a:lstStyle>
          <a:p>
            <a:pPr lvl="0"/>
            <a:r>
              <a:rPr lang="cs-CZ" dirty="0"/>
              <a:t>Jméno a Příjmení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8BACC30D-9F79-48AC-820F-77665485C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241" y="442317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obrázku 4">
            <a:extLst>
              <a:ext uri="{FF2B5EF4-FFF2-40B4-BE49-F238E27FC236}">
                <a16:creationId xmlns:a16="http://schemas.microsoft.com/office/drawing/2014/main" id="{E8A36917-6DD8-4881-9480-6DF91F171D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41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EE78514-7DB4-4906-869F-163277E9DCE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1051DDD-3D4C-4DD7-8B63-E197393A101A}"/>
              </a:ext>
            </a:extLst>
          </p:cNvPr>
          <p:cNvSpPr txBox="1"/>
          <p:nvPr userDrawn="1"/>
        </p:nvSpPr>
        <p:spPr>
          <a:xfrm>
            <a:off x="5663828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21" name="Zástupný symbol obrázku 4">
            <a:extLst>
              <a:ext uri="{FF2B5EF4-FFF2-40B4-BE49-F238E27FC236}">
                <a16:creationId xmlns:a16="http://schemas.microsoft.com/office/drawing/2014/main" id="{A106FEC5-5A65-4FCF-90F8-237FCCC43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1114" y="438925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3" name="Zástupný symbol obrázku 4">
            <a:extLst>
              <a:ext uri="{FF2B5EF4-FFF2-40B4-BE49-F238E27FC236}">
                <a16:creationId xmlns:a16="http://schemas.microsoft.com/office/drawing/2014/main" id="{5A875D73-4329-45F7-A37F-A768F729B7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1114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DE0C35-C676-4AC1-B50F-C9B5D491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6266" y="442317"/>
            <a:ext cx="2924495" cy="717849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0EBFC2F-248B-4A97-9952-895285A06D40}"/>
              </a:ext>
            </a:extLst>
          </p:cNvPr>
          <p:cNvCxnSpPr>
            <a:cxnSpLocks/>
          </p:cNvCxnSpPr>
          <p:nvPr userDrawn="1"/>
        </p:nvCxnSpPr>
        <p:spPr>
          <a:xfrm>
            <a:off x="6480885" y="3849147"/>
            <a:ext cx="519987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/>
      <p:bldP spid="21" grpId="0" animBg="1"/>
      <p:bldP spid="23" grpId="0" animBg="1"/>
    </p:bld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44544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93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241410"/>
            <a:ext cx="11264567" cy="46010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ní pruh">
            <a:extLst>
              <a:ext uri="{FF2B5EF4-FFF2-40B4-BE49-F238E27FC236}">
                <a16:creationId xmlns:a16="http://schemas.microsoft.com/office/drawing/2014/main" id="{C84109E4-D010-4193-A425-AECE7EEDC968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symbol MUK">
            <a:extLst>
              <a:ext uri="{FF2B5EF4-FFF2-40B4-BE49-F238E27FC236}">
                <a16:creationId xmlns:a16="http://schemas.microsoft.com/office/drawing/2014/main" id="{06F30B3F-E0AB-42C1-B545-F09CDE2BF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695" y="3"/>
            <a:ext cx="3879328" cy="3962383"/>
          </a:xfrm>
          <a:prstGeom prst="rect">
            <a:avLst/>
          </a:prstGeom>
        </p:spPr>
      </p:pic>
      <p:sp>
        <p:nvSpPr>
          <p:cNvPr id="9" name="spodní pruh">
            <a:extLst>
              <a:ext uri="{FF2B5EF4-FFF2-40B4-BE49-F238E27FC236}">
                <a16:creationId xmlns:a16="http://schemas.microsoft.com/office/drawing/2014/main" id="{BD24F4E9-85F7-4382-8DAD-5D50360484C3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logo ŘSD">
            <a:extLst>
              <a:ext uri="{FF2B5EF4-FFF2-40B4-BE49-F238E27FC236}">
                <a16:creationId xmlns:a16="http://schemas.microsoft.com/office/drawing/2014/main" id="{8693794D-A0C5-4894-81AE-5D3D79A51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4616" y="6199937"/>
            <a:ext cx="1809917" cy="599551"/>
          </a:xfrm>
          <a:prstGeom prst="rect">
            <a:avLst/>
          </a:prstGeom>
        </p:spPr>
      </p:pic>
      <p:sp>
        <p:nvSpPr>
          <p:cNvPr id="4" name="popisek fotky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944" y="5672330"/>
            <a:ext cx="5655315" cy="30961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68" b="1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 dirty="0"/>
              <a:t>popisek fotky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924" y="959016"/>
            <a:ext cx="5323190" cy="2908216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název kapitoly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622BEACC-81A6-4A6D-B407-8B712161F4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6594"/>
            <a:ext cx="5765646" cy="585307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www.rsd.cz">
            <a:extLst>
              <a:ext uri="{FF2B5EF4-FFF2-40B4-BE49-F238E27FC236}">
                <a16:creationId xmlns:a16="http://schemas.microsoft.com/office/drawing/2014/main" id="{C50BBF02-316B-48E4-AF5A-F54E0D4960B1}"/>
              </a:ext>
            </a:extLst>
          </p:cNvPr>
          <p:cNvSpPr txBox="1"/>
          <p:nvPr userDrawn="1"/>
        </p:nvSpPr>
        <p:spPr>
          <a:xfrm>
            <a:off x="442248" y="6282272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13" name="cislo slajdu">
            <a:extLst>
              <a:ext uri="{FF2B5EF4-FFF2-40B4-BE49-F238E27FC236}">
                <a16:creationId xmlns:a16="http://schemas.microsoft.com/office/drawing/2014/main" id="{8803EB32-406D-4314-8A01-F7F3EFD24E7B}"/>
              </a:ext>
            </a:extLst>
          </p:cNvPr>
          <p:cNvSpPr txBox="1"/>
          <p:nvPr userDrawn="1"/>
        </p:nvSpPr>
        <p:spPr>
          <a:xfrm>
            <a:off x="11472879" y="17524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11" grpId="0"/>
      <p:bldP spid="1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e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7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642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D1CE529-7B44-43B0-8CAC-2C0F236F3D62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772384-181A-4B9B-9B67-DCBC83932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C760C2-54D8-4222-B4B0-01BD1F99623E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5688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6CEB-63A2-4629-A117-3BDB2703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722" y="1420341"/>
            <a:ext cx="5916556" cy="2536324"/>
          </a:xfrm>
        </p:spPr>
        <p:txBody>
          <a:bodyPr>
            <a:noAutofit/>
          </a:bodyPr>
          <a:lstStyle>
            <a:lvl1pPr algn="ctr">
              <a:defRPr sz="6532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3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A133D-D22C-461D-B7D2-B39CE796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4F9AA-836D-45F8-8E8F-55B4196CB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22D9E-AF54-4DE7-80C5-6A934BBE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B0722B-B165-4DE4-8E12-A91A851E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41EEE-F023-4349-BDD0-1CAD3158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6667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3C541-ABF3-4CC9-8337-2F566A15B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6EBD6-ABB2-4191-A359-E3D2CCB29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823662-16E0-4664-95DA-EE420840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9C6D50-8B0B-469C-9665-DFD6A453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B044C0-22B6-4ED9-998B-188B4E83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6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A133D-D22C-461D-B7D2-B39CE796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4F9AA-836D-45F8-8E8F-55B4196CB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22D9E-AF54-4DE7-80C5-6A934BBE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B0722B-B165-4DE4-8E12-A91A851E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41EEE-F023-4349-BDD0-1CAD3158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0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7EF79-CF87-4DB3-AA4E-03FADC38B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3DDE12-CB8E-4CBF-BD9A-EFDFEB92D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D3EA4B-661F-4CA3-8282-B5553627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5FDF89-EC13-441B-A4A5-C5BD76E4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BCA954-DED5-46EC-820A-79A65FBE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0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4C540-552D-4540-82AC-876FABF3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28E02B-589F-4BAE-BB64-54DC0D2C1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CCBDA6-9EFB-4D2F-9B0E-46CB3BBEA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FD1ACA-8FC2-4041-8E35-EFDBA433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39AC11-0690-4C5D-901D-BD7F0FA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E45532-1936-4B4D-8A1F-4CBC7DD3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4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4B5DC-88FF-4C91-A849-6A1F389B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7F11CB-1AF4-4506-9F66-C811F7CB2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125185-043E-4F80-AF2B-6D22F1680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824037B-CB8B-4810-8A79-ED248317C8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18AE87-988D-4060-82CB-4C1859664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9C94AF2-B5F9-4969-B05B-569813EF0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77002B-083B-452C-ABCF-921E5333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6DF596-1DE2-4ACC-9E43-CF6A3187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8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38BDB-8C1F-4D97-9AA3-F7DD29D7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CA7FBB-F2CE-4F73-83B1-E77A4E77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6E7167-DB99-4092-B35D-D7FC55FD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5570D3-621C-4505-A275-E9D88777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2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20505C-DC2F-42C9-B6D0-66870CDC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3C8C7D6-4FF4-4A4C-B3DA-CCBA3C0B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E94A74-11B1-4D16-AB1B-D50DC6BD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7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E95692-755A-4933-8393-15E6F79E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97FFE-3245-48A2-9550-6F4DDAEB0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3E0F24-0D91-46F7-8FD2-0FBA1F25F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A50734-37BB-45F2-8FFE-B9847270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64ADB9-ED3B-4625-A6BC-462F6ED2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5AED2-9B14-40EF-A327-AEAFA6C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5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491A6-6FA5-4A11-A029-8D606370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F5AC645-EA7A-4BB0-8FAB-15C1F440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517880-1BCB-4A8E-8BA9-B35F00674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88E2EB-FF66-4D99-A9AB-2AD49138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988BD8-6459-4BCA-B25D-16701827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3AA9DB-0465-4122-BE43-08239666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68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730DE-975A-4A39-9185-7B64029A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06918A-8DB9-408A-88DA-2A6A80ACB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00B238-4EC6-46FC-8CD2-238B20C4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B21F0B-3891-4C36-9C82-4FFC392B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ACBAC1-2110-459F-8E04-52016A85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3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78B2C1-9D01-4E17-819E-D111A86D8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7A7D44-7CB9-4748-962F-8518453C9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23CF21-29EA-444E-8242-CC90C406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8364BC-9039-40D0-AE6E-7113098E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8A9B0F-2C9E-4061-9817-1D17BB93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7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75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871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274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478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41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2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487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51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674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17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532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09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26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0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2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9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33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ní pruh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symbol MUK">
            <a:extLst>
              <a:ext uri="{FF2B5EF4-FFF2-40B4-BE49-F238E27FC236}">
                <a16:creationId xmlns:a16="http://schemas.microsoft.com/office/drawing/2014/main" id="{54EF8AFE-94BC-4755-ADFB-FFEEB15CF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03202" y="369003"/>
            <a:ext cx="11277559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03202" y="1269002"/>
            <a:ext cx="11277559" cy="460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spodní pruh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logo ŘSD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7983" y="6199937"/>
            <a:ext cx="1809917" cy="599551"/>
          </a:xfrm>
          <a:prstGeom prst="rect">
            <a:avLst/>
          </a:prstGeom>
        </p:spPr>
      </p:pic>
      <p:sp>
        <p:nvSpPr>
          <p:cNvPr id="8" name="www.rsd.cz">
            <a:extLst>
              <a:ext uri="{FF2B5EF4-FFF2-40B4-BE49-F238E27FC236}">
                <a16:creationId xmlns:a16="http://schemas.microsoft.com/office/drawing/2014/main" id="{2231B00B-1645-44FA-B722-99D1F07FF14D}"/>
              </a:ext>
            </a:extLst>
          </p:cNvPr>
          <p:cNvSpPr txBox="1"/>
          <p:nvPr userDrawn="1"/>
        </p:nvSpPr>
        <p:spPr>
          <a:xfrm>
            <a:off x="448089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4" name="cislo slajdu">
            <a:extLst>
              <a:ext uri="{FF2B5EF4-FFF2-40B4-BE49-F238E27FC236}">
                <a16:creationId xmlns:a16="http://schemas.microsoft.com/office/drawing/2014/main" id="{F9EC6327-D352-4AEA-908D-503DE87FE69D}"/>
              </a:ext>
            </a:extLst>
          </p:cNvPr>
          <p:cNvSpPr txBox="1"/>
          <p:nvPr userDrawn="1"/>
        </p:nvSpPr>
        <p:spPr>
          <a:xfrm>
            <a:off x="11472879" y="23366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  <p:hf hdr="0" ftr="0" dt="0"/>
  <p:txStyles>
    <p:titleStyle>
      <a:lvl1pPr algn="l" defTabSz="1219173" rtl="0" eaLnBrk="1" latinLnBrk="0" hangingPunct="1">
        <a:spcBef>
          <a:spcPct val="0"/>
        </a:spcBef>
        <a:buNone/>
        <a:defRPr sz="3266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3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None/>
        <a:defRPr sz="3266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990579" indent="-380992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903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523966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54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2133553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177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743139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1814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335272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14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01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8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9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6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3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1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0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94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5">
          <p15:clr>
            <a:srgbClr val="F26B43"/>
          </p15:clr>
        </p15:guide>
        <p15:guide id="2" pos="4233">
          <p15:clr>
            <a:srgbClr val="F26B43"/>
          </p15:clr>
        </p15:guide>
        <p15:guide id="3" pos="81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90BFFF5-1252-4E99-932F-C3FA8FA2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F3606B-F292-46D6-9552-7F37464A8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4A17C-8A9B-4701-82E5-ABF591E3D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450F-D43A-447D-AE08-D1FF7B4C6B06}" type="datetimeFigureOut">
              <a:rPr lang="cs-CZ" smtClean="0"/>
              <a:t>03.11.2021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F48086-E208-4C64-99B4-E39443AC4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32F2E3-F870-4FF6-8DB5-29FF19A53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23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BBF73-B5B2-4BA5-A80F-822FFE4D2904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3322A-5845-4989-B0F1-74A246A4B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02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R:\CloudStation\RSD\Mapy\Mapa%20vystavba\2021\A4\do%20prezentace\rsd-mapa-stavby-v-realizaci-A4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5.png"/><Relationship Id="rId7" Type="http://schemas.openxmlformats.org/officeDocument/2006/relationships/oleObject" Target="file:///R:\CloudStation\RSD\Mapy\Mapa%20vystavba\AI\src\_IMPORT%20DO%20MAPY.xls!Zprovozn&#283;n&#237;%202021!%5b_IMPORT%20DO%20MAPY.xls%5dZprovozn&#283;n&#237;%202021%20Graf%20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file:///R:\CloudStation\RSD\Mapy\Mapa%20vystavba\2021\A4\do%20prezentace\rsd-mapa-stavby-uvadene-do-provozu-2021-A4-2.png" TargetMode="External"/><Relationship Id="rId5" Type="http://schemas.openxmlformats.org/officeDocument/2006/relationships/image" Target="../media/image16.png"/><Relationship Id="rId4" Type="http://schemas.openxmlformats.org/officeDocument/2006/relationships/image" Target="file:///R:\CloudStation\RSD\Mapy\Mapa%20vystavba\2021\A4\do%20prezentace\rsd-mapa-stavby-uvadene-do-provozu-2021-A4.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R:\CloudStation\RSD\Mapy\Mapy%20oprav\2021\do%20prezentace\rsd-mapa-opravy-A0-2021-do-prezentace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6AEB86A-45B5-4BCF-A30D-3D42B7CB5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885" y="1736681"/>
            <a:ext cx="5199877" cy="193866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Aktuální informace o údržbě dálnic </a:t>
            </a:r>
            <a:br>
              <a:rPr lang="cs-CZ" dirty="0"/>
            </a:br>
            <a:r>
              <a:rPr lang="cs-CZ" dirty="0"/>
              <a:t>a silnic I. třídy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1BA511-EDB1-48D0-BD68-28FA2FE2E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885" y="4013734"/>
            <a:ext cx="5199877" cy="49826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3. 11. 2021, Bystřice nad Pernštejnem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5E9570-C330-45E6-89A1-6BF31CDBD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2519" y="4887502"/>
            <a:ext cx="4833722" cy="91467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Ing. Radek Mátl</a:t>
            </a:r>
          </a:p>
          <a:p>
            <a:r>
              <a:rPr lang="cs-CZ" dirty="0"/>
              <a:t>generální ředitel ŘSD ČR</a:t>
            </a:r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10FBA988-523E-4154-BBCC-3CFDFAA5B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r="16033"/>
          <a:stretch/>
        </p:blipFill>
        <p:spPr>
          <a:xfrm>
            <a:off x="511241" y="442317"/>
            <a:ext cx="2661823" cy="2595009"/>
          </a:xfrm>
        </p:spPr>
      </p:pic>
      <p:pic>
        <p:nvPicPr>
          <p:cNvPr id="23" name="Zástupný symbol obrázku 22">
            <a:extLst>
              <a:ext uri="{FF2B5EF4-FFF2-40B4-BE49-F238E27FC236}">
                <a16:creationId xmlns:a16="http://schemas.microsoft.com/office/drawing/2014/main" id="{AF24B5CD-BBD3-4386-B32E-82C203F355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r="15822"/>
          <a:stretch/>
        </p:blipFill>
        <p:spPr>
          <a:xfrm>
            <a:off x="511241" y="3116196"/>
            <a:ext cx="2661823" cy="2595009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E77C9D8C-7CA7-4084-8A17-1B94C1C6C0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r="15836"/>
          <a:stretch/>
        </p:blipFill>
        <p:spPr>
          <a:xfrm>
            <a:off x="3261114" y="438925"/>
            <a:ext cx="2661823" cy="2595009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93ECA8AA-4205-4310-8C5D-890DE07AA4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3322"/>
          <a:stretch/>
        </p:blipFill>
        <p:spPr>
          <a:xfrm>
            <a:off x="3261114" y="3116196"/>
            <a:ext cx="2661823" cy="2595009"/>
          </a:xfrm>
        </p:spPr>
      </p:pic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2CA275E-34DE-476E-B395-25070AE1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87"/>
            <a:ext cx="12192000" cy="68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E06B6E8-5C92-4935-9779-B4480F551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ílý obdélník">
            <a:extLst>
              <a:ext uri="{FF2B5EF4-FFF2-40B4-BE49-F238E27FC236}">
                <a16:creationId xmlns:a16="http://schemas.microsoft.com/office/drawing/2014/main" id="{AD14E1CE-AAA8-4056-A853-686E21CE58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A2F29B-5E22-430A-B3E8-E17083F6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8"/>
          <a:stretch/>
        </p:blipFill>
        <p:spPr>
          <a:xfrm>
            <a:off x="-1" y="464657"/>
            <a:ext cx="5371052" cy="56961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CAAAED-9A6E-4D52-8588-86265264A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99AFBA82-866B-4CF5-AED2-C900541B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430" y="2421777"/>
            <a:ext cx="5889008" cy="1035699"/>
          </a:xfrm>
        </p:spPr>
        <p:txBody>
          <a:bodyPr anchor="t">
            <a:noAutofit/>
          </a:bodyPr>
          <a:lstStyle/>
          <a:p>
            <a:r>
              <a:rPr lang="pl-PL" sz="3600" b="1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systémů pro správu a údržbu komunikací</a:t>
            </a:r>
            <a:endParaRPr lang="cs-CZ" sz="2800" dirty="0">
              <a:solidFill>
                <a:srgbClr val="0093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8">
            <a:extLst>
              <a:ext uri="{FF2B5EF4-FFF2-40B4-BE49-F238E27FC236}">
                <a16:creationId xmlns:a16="http://schemas.microsoft.com/office/drawing/2014/main" id="{F422D3D0-EF37-4017-8352-DD67B759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fld id="{32F99E67-B0A0-49AC-B857-B4F8C0199DF9}" type="slidenum">
              <a:rPr lang="cs-CZ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49DDA0-F274-4D49-96FC-D85131632FD4}"/>
              </a:ext>
            </a:extLst>
          </p:cNvPr>
          <p:cNvSpPr txBox="1"/>
          <p:nvPr/>
        </p:nvSpPr>
        <p:spPr>
          <a:xfrm>
            <a:off x="5998323" y="4044471"/>
            <a:ext cx="6097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4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6548106-F252-4B1B-A208-9F92047E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CEV – Centrální evidence vad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46D830-5D56-4171-A3CC-334AC0F14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5" y="1241410"/>
            <a:ext cx="5679806" cy="4601087"/>
          </a:xfrm>
        </p:spPr>
        <p:txBody>
          <a:bodyPr numCol="1" spcCol="720000">
            <a:normAutofit fontScale="55000" lnSpcReduction="20000"/>
          </a:bodyPr>
          <a:lstStyle/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provedených zákonných prohlídek pro správce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nalezených závad na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oprav nalezených závad na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a hlídání záručních lhůt provedených staveb vč. ukládání dokladů =&gt; uplatňování nároků z těchto Záruk za odstranění vad – podklady pro Reklamaci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Přehled o pracovních činnostech zhotovitelů</a:t>
            </a:r>
          </a:p>
          <a:p>
            <a:pPr>
              <a:lnSpc>
                <a:spcPct val="120000"/>
              </a:lnSpc>
            </a:pPr>
            <a:r>
              <a:rPr lang="cs-CZ" dirty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Systém CEV je dostupný jako webová aplikace. </a:t>
            </a:r>
          </a:p>
          <a:p>
            <a:pPr>
              <a:lnSpc>
                <a:spcPct val="120000"/>
              </a:lnSpc>
            </a:pPr>
            <a:r>
              <a:rPr lang="cs-CZ" dirty="0"/>
              <a:t>Součástí je i mobilní aplikace.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b="1" dirty="0"/>
              <a:t>Přístup do aplikace: </a:t>
            </a:r>
            <a:r>
              <a:rPr lang="cs-CZ" b="1" dirty="0">
                <a:solidFill>
                  <a:schemeClr val="accent2"/>
                </a:solidFill>
              </a:rPr>
              <a:t>https://cev.rsd.cz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931369-15FB-4D1E-BF1D-B4CA678B5CC6}"/>
              </a:ext>
            </a:extLst>
          </p:cNvPr>
          <p:cNvSpPr txBox="1"/>
          <p:nvPr/>
        </p:nvSpPr>
        <p:spPr>
          <a:xfrm>
            <a:off x="6297027" y="1241410"/>
            <a:ext cx="5560011" cy="477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500" b="1" dirty="0">
                <a:solidFill>
                  <a:schemeClr val="accent2"/>
                </a:solidFill>
              </a:rPr>
              <a:t>Oficiální spuštění:</a:t>
            </a:r>
            <a:r>
              <a:rPr lang="cs-CZ" sz="1500" dirty="0"/>
              <a:t> 1.7.2019, kdy tato aplikace nahradila aplikaci DIKOS.</a:t>
            </a:r>
          </a:p>
          <a:p>
            <a:pPr>
              <a:lnSpc>
                <a:spcPct val="120000"/>
              </a:lnSpc>
            </a:pPr>
            <a:endParaRPr lang="cs-CZ" sz="1500" dirty="0"/>
          </a:p>
          <a:p>
            <a:pPr>
              <a:lnSpc>
                <a:spcPct val="120000"/>
              </a:lnSpc>
            </a:pPr>
            <a:r>
              <a:rPr lang="cs-CZ" sz="1500" b="1" dirty="0"/>
              <a:t>Aplikace je rozdělena do několika modulů </a:t>
            </a:r>
            <a:r>
              <a:rPr lang="cs-CZ" sz="1500" dirty="0"/>
              <a:t>(nyní jsou spuštěné moduly):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Vady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Záruky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Mosty – spuštění 1.1.2021</a:t>
            </a:r>
          </a:p>
          <a:p>
            <a:pPr>
              <a:lnSpc>
                <a:spcPct val="120000"/>
              </a:lnSpc>
            </a:pPr>
            <a:r>
              <a:rPr lang="cs-CZ" sz="1500" dirty="0"/>
              <a:t> </a:t>
            </a:r>
          </a:p>
          <a:p>
            <a:pPr>
              <a:lnSpc>
                <a:spcPct val="120000"/>
              </a:lnSpc>
            </a:pPr>
            <a:r>
              <a:rPr lang="cs-CZ" sz="1500" b="1" dirty="0"/>
              <a:t>Budoucí součásti a příslušenství aplikace </a:t>
            </a:r>
            <a:r>
              <a:rPr lang="cs-CZ" sz="1500" dirty="0"/>
              <a:t>(tyto moduly budou spuštěné v budoucnu):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Pasport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Hlavní prohlídky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Tunely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Zdi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Portály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500" dirty="0"/>
              <a:t>Dopravní značení a vybavení PK</a:t>
            </a:r>
          </a:p>
        </p:txBody>
      </p:sp>
    </p:spTree>
    <p:extLst>
      <p:ext uri="{BB962C8B-B14F-4D97-AF65-F5344CB8AC3E}">
        <p14:creationId xmlns:p14="http://schemas.microsoft.com/office/powerpoint/2010/main" val="10780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153D1-D5A9-4580-91E2-FC5C87AA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CEV – Centrální evidence vad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4AEF1-7C54-4648-BBE4-C6879448135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V CEV je zaveden tzv </a:t>
            </a:r>
            <a:r>
              <a:rPr lang="cs-CZ" sz="1800" b="1" dirty="0"/>
              <a:t>„Životní cyklus závady“ </a:t>
            </a:r>
            <a:r>
              <a:rPr lang="cs-CZ" sz="1800" dirty="0"/>
              <a:t>=&gt; závada prochází několika fázemi, počínaje nalezením </a:t>
            </a:r>
            <a:br>
              <a:rPr lang="cs-CZ" sz="1800" dirty="0"/>
            </a:br>
            <a:r>
              <a:rPr lang="cs-CZ" sz="1800" dirty="0"/>
              <a:t>v terénu a konče jejím vyřešením – opravou a následnou archivací.</a:t>
            </a:r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r>
              <a:rPr lang="pl-PL" sz="1800" dirty="0"/>
              <a:t>Za období od 1. 7. 2019 do 1. 11. 2021 je v CEV evidováno celkem 154 418 záznamů.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15FE66-B379-403A-ADBA-8BA1380D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2" b="7222"/>
          <a:stretch/>
        </p:blipFill>
        <p:spPr>
          <a:xfrm>
            <a:off x="1074181" y="2003258"/>
            <a:ext cx="10081752" cy="33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1880B-1332-496F-A09E-5C98E07A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systém údržby dálnic (ISUD)</a:t>
            </a:r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6C664C1A-0A4B-479B-A964-0B02DBDF09CD}"/>
              </a:ext>
            </a:extLst>
          </p:cNvPr>
          <p:cNvSpPr/>
          <p:nvPr/>
        </p:nvSpPr>
        <p:spPr bwMode="gray">
          <a:xfrm>
            <a:off x="521045" y="2641121"/>
            <a:ext cx="363370" cy="365378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096B4D9F-BF1A-4484-B171-D50DCBEE36AA}"/>
              </a:ext>
            </a:extLst>
          </p:cNvPr>
          <p:cNvSpPr/>
          <p:nvPr/>
        </p:nvSpPr>
        <p:spPr bwMode="gray">
          <a:xfrm>
            <a:off x="527023" y="4152776"/>
            <a:ext cx="363370" cy="363370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7EB1B833-CD55-4159-AE48-F5ABA777009F}"/>
              </a:ext>
            </a:extLst>
          </p:cNvPr>
          <p:cNvSpPr/>
          <p:nvPr/>
        </p:nvSpPr>
        <p:spPr bwMode="gray">
          <a:xfrm>
            <a:off x="538975" y="5301123"/>
            <a:ext cx="378839" cy="378840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5CAD6C55-72FD-4DB4-AC10-5FE2D8B94C7E}"/>
              </a:ext>
            </a:extLst>
          </p:cNvPr>
          <p:cNvSpPr txBox="1">
            <a:spLocks/>
          </p:cNvSpPr>
          <p:nvPr/>
        </p:nvSpPr>
        <p:spPr>
          <a:xfrm>
            <a:off x="563563" y="2465746"/>
            <a:ext cx="10714140" cy="3889375"/>
          </a:xfrm>
          <a:prstGeom prst="rect">
            <a:avLst/>
          </a:prstGeom>
          <a:ln w="3175"/>
        </p:spPr>
        <p:txBody>
          <a:bodyPr vert="horz" lIns="91440" tIns="45720" rIns="91440" bIns="45720" rtlCol="0">
            <a:normAutofit/>
          </a:bodyPr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266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90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4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17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18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Efektivní dispečerské řízení údržby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zadávání práce, tvorba plánu činností, plánování využití techniky, lidských zdrojů, času;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zimní údržby – pomocí operačního plánu zimní údržby, plánování směn, vedení elektronického deníku zimní údržby, sledování výkonů zimní údržby dle snímaných dat z terénu;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kontrola  údržby – on-line sledování vozidel a prováděných výkonů, automatické vykazování výkonů, vedení on-line deníků zimní a běžné údržby, předávání informací do ekonomického systému HELIOS Green. </a:t>
            </a: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využití provozních kapacit</a:t>
            </a:r>
            <a:r>
              <a:rPr kumimoji="0" lang="cs-CZ" sz="1200" b="0" i="0" u="sng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lidských zdrojů;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vozového parku – vozidla k dispozici, v opravě, plánovaný servis, apod. = plánování a řízení vozového parku;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sledování ekonomiky provozu – spotřeba paliva, čerpání PHM.</a:t>
            </a: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Zvýšení bezpečnosti provozu na dálnici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informace údržby pro Národní dopravní informační centrum (dále jen NDIC) – udání skutečného času od / do příslušné uzavírky/omezení.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FF8828B-3076-403B-B17D-6F814B6D1FF1}"/>
              </a:ext>
            </a:extLst>
          </p:cNvPr>
          <p:cNvGrpSpPr/>
          <p:nvPr/>
        </p:nvGrpSpPr>
        <p:grpSpPr>
          <a:xfrm>
            <a:off x="511239" y="1262711"/>
            <a:ext cx="8555038" cy="763023"/>
            <a:chOff x="511239" y="1262711"/>
            <a:chExt cx="8555038" cy="76302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D8033E5-2533-4948-9F00-C7A870B4D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239" y="1538371"/>
              <a:ext cx="8555038" cy="4873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2000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har char="•"/>
                <a:defRPr sz="2400">
                  <a:solidFill>
                    <a:srgbClr val="003C78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rgbClr val="003C78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¤"/>
                <a:defRPr>
                  <a:solidFill>
                    <a:srgbClr val="003C78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Char char="*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Cílem projektu ISUD bylo nasazení komplexního řešení pro zajištění efektivního provádění údržby dálnice </a:t>
              </a:r>
              <a:b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kontrolu prováděných výkonů v prostředí Střediska správy a údržby dálnice („SSÚD“). 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6FA8749C-9912-41E9-87A7-4A8B34697DB9}"/>
                </a:ext>
              </a:extLst>
            </p:cNvPr>
            <p:cNvSpPr txBox="1"/>
            <p:nvPr/>
          </p:nvSpPr>
          <p:spPr>
            <a:xfrm>
              <a:off x="511239" y="1262711"/>
              <a:ext cx="2465388" cy="277813"/>
            </a:xfrm>
            <a:prstGeom prst="rect">
              <a:avLst/>
            </a:prstGeom>
            <a:solidFill>
              <a:srgbClr val="063E85"/>
            </a:solidFill>
            <a:ln w="38100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Verdana" panose="020B0604030504040204" pitchFamily="34" charset="0"/>
                  <a:cs typeface="Verdana" panose="020B0604030504040204" pitchFamily="34" charset="0"/>
                </a:rPr>
                <a:t>Cíl projektu ISUD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3CDA53-F8F8-4157-8207-F5FF0DDBA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39" y="2265446"/>
            <a:ext cx="2465388" cy="276225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Přínosy ISUD</a:t>
            </a:r>
          </a:p>
        </p:txBody>
      </p:sp>
    </p:spTree>
    <p:extLst>
      <p:ext uri="{BB962C8B-B14F-4D97-AF65-F5344CB8AC3E}">
        <p14:creationId xmlns:p14="http://schemas.microsoft.com/office/powerpoint/2010/main" val="22649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uiExpand="1" build="p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71E43-62EB-4DF1-84D8-024E3441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Jednotlivé moduly systému ISUD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BE507-C78F-423E-A854-F23A8D3754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341521"/>
            <a:ext cx="11264567" cy="4514086"/>
          </a:xfrm>
        </p:spPr>
        <p:txBody>
          <a:bodyPr>
            <a:normAutofit fontScale="55000" lnSpcReduction="20000"/>
          </a:bodyPr>
          <a:lstStyle/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Dispečerský deník </a:t>
            </a:r>
            <a:r>
              <a:rPr lang="cs-CZ" altLang="cs-CZ" sz="3600" dirty="0"/>
              <a:t>– plánování směn, řízení lidských zdrojů, využití techniky, el. vedení deníku zimní i běžné údržby.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Analýza provozu </a:t>
            </a:r>
            <a:r>
              <a:rPr lang="cs-CZ" altLang="cs-CZ" sz="3600" dirty="0"/>
              <a:t>– Záznamy poloh a výkonů vozidel údržby dle zvoleného časového rozsahu.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Údržba vozidel </a:t>
            </a:r>
            <a:r>
              <a:rPr lang="cs-CZ" altLang="cs-CZ" sz="3600" dirty="0"/>
              <a:t>– evidování a plánování STK a veškerých servisních prohlídek a úkonů.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Kniha jízd </a:t>
            </a:r>
            <a:r>
              <a:rPr lang="cs-CZ" altLang="cs-CZ" sz="3600" dirty="0"/>
              <a:t>– evidování všech jízd referentských vozidel včetně tankování – zpracování měsíčních uzávěrek o provozu </a:t>
            </a:r>
            <a:r>
              <a:rPr lang="cs-CZ" altLang="cs-CZ" sz="3600" dirty="0" err="1"/>
              <a:t>ref</a:t>
            </a:r>
            <a:r>
              <a:rPr lang="cs-CZ" altLang="cs-CZ" sz="3600" dirty="0"/>
              <a:t>. Vozidel.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Kamery</a:t>
            </a:r>
            <a:r>
              <a:rPr lang="cs-CZ" altLang="cs-CZ" sz="3600" dirty="0">
                <a:solidFill>
                  <a:schemeClr val="accent2"/>
                </a:solidFill>
              </a:rPr>
              <a:t> </a:t>
            </a:r>
            <a:r>
              <a:rPr lang="cs-CZ" altLang="cs-CZ" sz="3600" dirty="0"/>
              <a:t>– vozidla asistence ŘSD a vybrané sypače jsou vybavena kamerami monitorující pohyb před vozidlem.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Operační plán zimní údržby </a:t>
            </a:r>
            <a:r>
              <a:rPr lang="cs-CZ" altLang="cs-CZ" sz="3600" dirty="0"/>
              <a:t>– v tomto modulu zpracovávají jednotlivá SSÚD OPZÚ.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Reporty</a:t>
            </a:r>
            <a:r>
              <a:rPr lang="cs-CZ" altLang="cs-CZ" sz="3600" dirty="0"/>
              <a:t> – Průběžné i komplexní vyhodnocování činnosti SSÚD (např. zimní údržba, report činnosti vozidel, report Asistence ŘSD, report počtu nařízených odtahů).</a:t>
            </a:r>
          </a:p>
        </p:txBody>
      </p:sp>
    </p:spTree>
    <p:extLst>
      <p:ext uri="{BB962C8B-B14F-4D97-AF65-F5344CB8AC3E}">
        <p14:creationId xmlns:p14="http://schemas.microsoft.com/office/powerpoint/2010/main" val="4824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13F9D-5983-4C5B-A1AC-EEA664E6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ISUD – Modul Kamery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8E05F12-E92C-4585-B534-CEADF623A2F4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865" y="1241425"/>
            <a:ext cx="8169545" cy="460057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AF30558-E5F7-4E13-9C20-1AF646343231}"/>
              </a:ext>
            </a:extLst>
          </p:cNvPr>
          <p:cNvSpPr txBox="1"/>
          <p:nvPr/>
        </p:nvSpPr>
        <p:spPr>
          <a:xfrm>
            <a:off x="403202" y="3358226"/>
            <a:ext cx="30679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altLang="cs-CZ" sz="1800" dirty="0"/>
              <a:t>Zachycení dopravní nehody ze dne 16. 07. 2020 v okolí Brna, kdy vozidlo asistence stálo v odstavném pruhu, přičemž řidič kamionu svou nepozornou jízdou narazil do levého boku našeho vozidla – ke zranění naštěstí nedošlo.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9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5BE724-9F63-43F6-8028-65C5A1C633F4}"/>
              </a:ext>
            </a:extLst>
          </p:cNvPr>
          <p:cNvSpPr txBox="1"/>
          <p:nvPr/>
        </p:nvSpPr>
        <p:spPr>
          <a:xfrm>
            <a:off x="334963" y="1477412"/>
            <a:ext cx="11422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ISUD V LETECH 2021–2025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1E12FD0-E861-4E9B-B91F-A0DF7D9DF2D0}"/>
              </a:ext>
            </a:extLst>
          </p:cNvPr>
          <p:cNvSpPr txBox="1"/>
          <p:nvPr/>
        </p:nvSpPr>
        <p:spPr>
          <a:xfrm>
            <a:off x="334964" y="1871418"/>
            <a:ext cx="114999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ISUD bude rozšířen o </a:t>
            </a: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modul </a:t>
            </a:r>
            <a:r>
              <a:rPr lang="cs-CZ" b="1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Požadavky na modul jsou definovány v rámci nového projektu (zpracovaná Analýza modulu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zajištění údržby silnic I. tříd a rozšíření o funkcionality výkaznictví).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Úkolem je rozšířit systém ISUD o nový modul metodami projektového řízení. Pro kvalitativní vyhodnocení veškerých relevantních stránek projektu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byla použita SWOT analýza.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Garantem projektu ISUD je Provozní úsek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Předpokladem pro úspěšné zahájení projektu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implementaci projektu do 14 oblastí externích dodavatelů je znalost prostředí a zkušenosti z předchozího projektu</a:t>
            </a:r>
            <a:r>
              <a:rPr lang="cs-CZ" dirty="0" smtClean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7EDD406-773F-4F86-98B9-D25A4A2D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systém údržby dálnic (ISUD)</a:t>
            </a:r>
          </a:p>
        </p:txBody>
      </p:sp>
    </p:spTree>
    <p:extLst>
      <p:ext uri="{BB962C8B-B14F-4D97-AF65-F5344CB8AC3E}">
        <p14:creationId xmlns:p14="http://schemas.microsoft.com/office/powerpoint/2010/main" val="12864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>
            <a:extLst>
              <a:ext uri="{FF2B5EF4-FFF2-40B4-BE49-F238E27FC236}">
                <a16:creationId xmlns:a16="http://schemas.microsoft.com/office/drawing/2014/main" id="{9DDFFD59-E368-4C18-ACE4-E1D2A23F1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  <a:noFill/>
        </p:spPr>
        <p:txBody>
          <a:bodyPr/>
          <a:lstStyle/>
          <a:p>
            <a:r>
              <a:rPr lang="cs-CZ" altLang="cs-CZ" dirty="0"/>
              <a:t>Cíle SHV a základní principy</a:t>
            </a:r>
            <a:endParaRPr lang="en-US" altLang="cs-CZ" dirty="0"/>
          </a:p>
        </p:txBody>
      </p:sp>
      <p:sp>
        <p:nvSpPr>
          <p:cNvPr id="6147" name="TextBox 94">
            <a:extLst>
              <a:ext uri="{FF2B5EF4-FFF2-40B4-BE49-F238E27FC236}">
                <a16:creationId xmlns:a16="http://schemas.microsoft.com/office/drawing/2014/main" id="{FAF79D6D-10C7-4251-B51F-F33027846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34" y="1136651"/>
            <a:ext cx="2303463" cy="2524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indent="17938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4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Cíle SHV</a:t>
            </a:r>
          </a:p>
        </p:txBody>
      </p:sp>
      <p:sp>
        <p:nvSpPr>
          <p:cNvPr id="6148" name="TextBox 94">
            <a:extLst>
              <a:ext uri="{FF2B5EF4-FFF2-40B4-BE49-F238E27FC236}">
                <a16:creationId xmlns:a16="http://schemas.microsoft.com/office/drawing/2014/main" id="{B5AD2156-DCC7-4D59-AB9A-207A40DF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682" y="1382965"/>
            <a:ext cx="8727575" cy="13620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2000" tIns="72000" rIns="72000" bIns="72000" anchor="ctr"/>
          <a:lstStyle>
            <a:lvl1pPr marL="355600" indent="-26193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Sbírat a poskytovat aktuální a objektivní informace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stavu pozemních komunikací 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Modelovat dopad různých strategií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údržby, oprav a rekonstrukcí (UOR) </a:t>
            </a: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stav sítě v horizontu cca 10 let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Predikovat vývoj kvality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sítě při různých úrovních vložených finančních prostředků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Určit finanční prostředky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nutné k udržení/dosažení stanovené kvality sítě</a:t>
            </a:r>
          </a:p>
        </p:txBody>
      </p:sp>
      <p:sp>
        <p:nvSpPr>
          <p:cNvPr id="6149" name="TextBox 94">
            <a:extLst>
              <a:ext uri="{FF2B5EF4-FFF2-40B4-BE49-F238E27FC236}">
                <a16:creationId xmlns:a16="http://schemas.microsoft.com/office/drawing/2014/main" id="{258056AE-C03E-4358-B2FD-8F691754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34" y="2987429"/>
            <a:ext cx="2303463" cy="250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72000" tIns="72000" rIns="72000" bIns="72000" anchor="ctr"/>
          <a:lstStyle>
            <a:lvl1pPr indent="17938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Základní principy SHV</a:t>
            </a:r>
          </a:p>
        </p:txBody>
      </p:sp>
      <p:sp>
        <p:nvSpPr>
          <p:cNvPr id="6150" name="TextBox 94">
            <a:extLst>
              <a:ext uri="{FF2B5EF4-FFF2-40B4-BE49-F238E27FC236}">
                <a16:creationId xmlns:a16="http://schemas.microsoft.com/office/drawing/2014/main" id="{17D5E07C-94CD-4CB0-8982-E70F64E7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596" y="3383214"/>
            <a:ext cx="1313448" cy="108743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>
            <a:lvl1pPr marL="873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Síťová úroveň SHV</a:t>
            </a:r>
          </a:p>
        </p:txBody>
      </p:sp>
      <p:sp>
        <p:nvSpPr>
          <p:cNvPr id="6151" name="TextBox 94">
            <a:extLst>
              <a:ext uri="{FF2B5EF4-FFF2-40B4-BE49-F238E27FC236}">
                <a16:creationId xmlns:a16="http://schemas.microsoft.com/office/drawing/2014/main" id="{C35B46BE-AE99-42A9-97F7-2B63AC2D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307" y="4769103"/>
            <a:ext cx="1313447" cy="108743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>
            <a:lvl1pPr marL="873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Projektová úroveň SHV</a:t>
            </a:r>
          </a:p>
        </p:txBody>
      </p:sp>
      <p:sp>
        <p:nvSpPr>
          <p:cNvPr id="6152" name="TextBox 94">
            <a:extLst>
              <a:ext uri="{FF2B5EF4-FFF2-40B4-BE49-F238E27FC236}">
                <a16:creationId xmlns:a16="http://schemas.microsoft.com/office/drawing/2014/main" id="{33C1F00D-48A5-4DAA-B40F-3676C57E96C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33784" y="3538790"/>
            <a:ext cx="1349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Strategické plánování</a:t>
            </a:r>
          </a:p>
        </p:txBody>
      </p:sp>
      <p:sp>
        <p:nvSpPr>
          <p:cNvPr id="6153" name="TextBox 94">
            <a:extLst>
              <a:ext uri="{FF2B5EF4-FFF2-40B4-BE49-F238E27FC236}">
                <a16:creationId xmlns:a16="http://schemas.microsoft.com/office/drawing/2014/main" id="{0058B9EF-D6EC-48CA-816A-4772D31566C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54422" y="4926265"/>
            <a:ext cx="13477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Operativní plánování</a:t>
            </a:r>
          </a:p>
        </p:txBody>
      </p:sp>
      <p:sp>
        <p:nvSpPr>
          <p:cNvPr id="6154" name="Isosceles Triangle 1">
            <a:extLst>
              <a:ext uri="{FF2B5EF4-FFF2-40B4-BE49-F238E27FC236}">
                <a16:creationId xmlns:a16="http://schemas.microsoft.com/office/drawing/2014/main" id="{CA9A771F-4C60-48CF-B5CD-FE54DACD674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225174" y="4547187"/>
            <a:ext cx="792163" cy="1809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TextBox 94">
            <a:extLst>
              <a:ext uri="{FF2B5EF4-FFF2-40B4-BE49-F238E27FC236}">
                <a16:creationId xmlns:a16="http://schemas.microsoft.com/office/drawing/2014/main" id="{D6D6AE18-89EA-405F-B4B3-AB1B7B94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044" y="3348290"/>
            <a:ext cx="675005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269875" indent="-1762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Predikce vývoje kvality sítě v závislosti na přijaté strategii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Výběr a prioritizace úseků pro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Ohodnocení finanční náročnosti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Výběr a zadání úseků pro projektovou úroveň</a:t>
            </a:r>
          </a:p>
          <a:p>
            <a:pPr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cs-CZ" altLang="cs-CZ" sz="13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Box 94">
            <a:extLst>
              <a:ext uri="{FF2B5EF4-FFF2-40B4-BE49-F238E27FC236}">
                <a16:creationId xmlns:a16="http://schemas.microsoft.com/office/drawing/2014/main" id="{95B51455-2EB0-4C0A-9F60-847BEE6190F9}"/>
              </a:ext>
            </a:extLst>
          </p:cNvPr>
          <p:cNvSpPr txBox="1"/>
          <p:nvPr/>
        </p:nvSpPr>
        <p:spPr>
          <a:xfrm>
            <a:off x="3287044" y="4769102"/>
            <a:ext cx="7345362" cy="112236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lIns="72000" tIns="72000" rIns="72000" bIns="72000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altLang="en-US" sz="130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Řeší individuálně jednotlivé akce zadané ze síťové úrovně</a:t>
            </a:r>
          </a:p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Vyžaduje zpracování podrobných podkladů pro výběr vhodné technologie UOR</a:t>
            </a:r>
            <a:br>
              <a:rPr lang="cs-CZ" altLang="cs-CZ" sz="1300" dirty="0">
                <a:solidFill>
                  <a:schemeClr val="tx1"/>
                </a:solidFill>
                <a:latin typeface="Arial"/>
              </a:rPr>
            </a:b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 a zpracování projektové dokumentace</a:t>
            </a:r>
          </a:p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altLang="cs-CZ" sz="1300" dirty="0">
                <a:solidFill>
                  <a:schemeClr val="tx1"/>
                </a:solidFill>
                <a:latin typeface="Arial"/>
              </a:rPr>
              <a:t>Do databází SHV </a:t>
            </a: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zaneseny výsledky diagnostiky, projektová dokumentace, skutečné ceny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49" grpId="0" animBg="1"/>
      <p:bldP spid="6150" grpId="0" animBg="1"/>
      <p:bldP spid="6151" grpId="0" animBg="1"/>
      <p:bldP spid="6152" grpId="0"/>
      <p:bldP spid="6153" grpId="0"/>
      <p:bldP spid="6154" grpId="0" animBg="1"/>
      <p:bldP spid="6155" grpId="0"/>
      <p:bldP spid="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ílé pozadí">
            <a:extLst>
              <a:ext uri="{FF2B5EF4-FFF2-40B4-BE49-F238E27FC236}">
                <a16:creationId xmlns:a16="http://schemas.microsoft.com/office/drawing/2014/main" id="{5B76C103-B616-45F6-90DF-CE9186464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42A940-3AB0-4B80-AD4D-3628FB2FAC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4" r="5863"/>
          <a:stretch/>
        </p:blipFill>
        <p:spPr>
          <a:xfrm>
            <a:off x="0" y="477619"/>
            <a:ext cx="5375275" cy="5694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112F9C-233E-404A-8A01-A78EAFAA0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ástupný symbol pro číslo snímku 8">
            <a:extLst>
              <a:ext uri="{FF2B5EF4-FFF2-40B4-BE49-F238E27FC236}">
                <a16:creationId xmlns:a16="http://schemas.microsoft.com/office/drawing/2014/main" id="{A3762BDC-CB02-40A0-90A5-E988F5AD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99E67-B0A0-49AC-B857-B4F8C0199DF9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45AE8BFE-E77C-4364-A3D9-A0E573C7C01C}"/>
              </a:ext>
            </a:extLst>
          </p:cNvPr>
          <p:cNvSpPr txBox="1">
            <a:spLocks/>
          </p:cNvSpPr>
          <p:nvPr/>
        </p:nvSpPr>
        <p:spPr>
          <a:xfrm>
            <a:off x="5979430" y="2656962"/>
            <a:ext cx="5889008" cy="1532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Všeobecné informace</a:t>
            </a:r>
            <a:endParaRPr lang="cs-CZ" sz="3600" b="1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CCB1994-4421-44F7-ABBE-EB741297E6AA}"/>
              </a:ext>
            </a:extLst>
          </p:cNvPr>
          <p:cNvSpPr txBox="1"/>
          <p:nvPr/>
        </p:nvSpPr>
        <p:spPr>
          <a:xfrm>
            <a:off x="6027128" y="5420379"/>
            <a:ext cx="5375274" cy="10185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1200" b="1" dirty="0">
                <a:solidFill>
                  <a:srgbClr val="063E8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D2 rekonstrukce CB vozovky, km 3,2–9,7 vpravo</a:t>
            </a:r>
            <a:endParaRPr lang="cs-CZ" sz="1200" dirty="0">
              <a:solidFill>
                <a:srgbClr val="063E8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A596244-441C-45EF-82E0-4DD804DFC9DE}"/>
              </a:ext>
            </a:extLst>
          </p:cNvPr>
          <p:cNvSpPr txBox="1"/>
          <p:nvPr/>
        </p:nvSpPr>
        <p:spPr>
          <a:xfrm>
            <a:off x="2771776" y="1827214"/>
            <a:ext cx="2060575" cy="301625"/>
          </a:xfrm>
          <a:prstGeom prst="rect">
            <a:avLst/>
          </a:prstGeom>
          <a:solidFill>
            <a:schemeClr val="bg1"/>
          </a:solidFill>
        </p:spPr>
        <p:txBody>
          <a:bodyPr lIns="33231" tIns="33231" rIns="33231" bIns="33231" anchor="ctr"/>
          <a:lstStyle>
            <a:defPPr>
              <a:defRPr lang="en-US"/>
            </a:defPPr>
            <a:lvl1pPr>
              <a:lnSpc>
                <a:spcPct val="106000"/>
              </a:lnSpc>
              <a:buFont typeface="Wingdings 2" pitchFamily="18" charset="2"/>
              <a:buNone/>
              <a:defRPr sz="85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latin typeface="Arial"/>
              </a:rPr>
              <a:t>Dokument „Definice projektu“</a:t>
            </a:r>
          </a:p>
        </p:txBody>
      </p:sp>
      <p:sp>
        <p:nvSpPr>
          <p:cNvPr id="8195" name="Title 1">
            <a:extLst>
              <a:ext uri="{FF2B5EF4-FFF2-40B4-BE49-F238E27FC236}">
                <a16:creationId xmlns:a16="http://schemas.microsoft.com/office/drawing/2014/main" id="{F1B07238-415D-4D11-8A35-28204D5A7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/>
          </a:bodyPr>
          <a:lstStyle/>
          <a:p>
            <a:r>
              <a:rPr lang="cs-CZ" altLang="cs-CZ"/>
              <a:t>Implementace SHV: Harmonogram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9DC3665-13C3-4728-B85E-750AA3D35307}"/>
              </a:ext>
            </a:extLst>
          </p:cNvPr>
          <p:cNvSpPr/>
          <p:nvPr/>
        </p:nvSpPr>
        <p:spPr bwMode="gray">
          <a:xfrm>
            <a:off x="3228975" y="2562226"/>
            <a:ext cx="4300538" cy="333375"/>
          </a:xfrm>
          <a:prstGeom prst="homePlate">
            <a:avLst>
              <a:gd name="adj" fmla="val 50515"/>
            </a:avLst>
          </a:prstGeom>
          <a:noFill/>
          <a:ln w="19050">
            <a:solidFill>
              <a:srgbClr val="00B050"/>
            </a:solidFill>
            <a:prstDash val="solid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C81A3-F175-400D-A8D9-E93EEFF14DB4}"/>
              </a:ext>
            </a:extLst>
          </p:cNvPr>
          <p:cNvSpPr/>
          <p:nvPr/>
        </p:nvSpPr>
        <p:spPr>
          <a:xfrm flipV="1">
            <a:off x="1876426" y="1463675"/>
            <a:ext cx="8474075" cy="115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5DD628-95CC-4A94-ABDB-267421E884A3}"/>
              </a:ext>
            </a:extLst>
          </p:cNvPr>
          <p:cNvSpPr/>
          <p:nvPr/>
        </p:nvSpPr>
        <p:spPr>
          <a:xfrm>
            <a:off x="2257426" y="1430338"/>
            <a:ext cx="187325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190EBCD-7C77-4EEB-8CE3-F02668A0BD96}"/>
              </a:ext>
            </a:extLst>
          </p:cNvPr>
          <p:cNvSpPr/>
          <p:nvPr/>
        </p:nvSpPr>
        <p:spPr>
          <a:xfrm flipV="1">
            <a:off x="229076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179C04-5F6E-4547-9A11-37C931905B3F}"/>
              </a:ext>
            </a:extLst>
          </p:cNvPr>
          <p:cNvSpPr/>
          <p:nvPr/>
        </p:nvSpPr>
        <p:spPr>
          <a:xfrm>
            <a:off x="3028950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E2FD124-D2CE-4873-B46E-478524BECD1F}"/>
              </a:ext>
            </a:extLst>
          </p:cNvPr>
          <p:cNvSpPr/>
          <p:nvPr/>
        </p:nvSpPr>
        <p:spPr>
          <a:xfrm flipV="1">
            <a:off x="30622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AAADAE-2C70-4782-A0C0-8AA065E41066}"/>
              </a:ext>
            </a:extLst>
          </p:cNvPr>
          <p:cNvSpPr/>
          <p:nvPr/>
        </p:nvSpPr>
        <p:spPr>
          <a:xfrm>
            <a:off x="3800476" y="1430338"/>
            <a:ext cx="187325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F0C9A97-A0F4-4B18-A00A-85D2398EDC65}"/>
              </a:ext>
            </a:extLst>
          </p:cNvPr>
          <p:cNvSpPr/>
          <p:nvPr/>
        </p:nvSpPr>
        <p:spPr>
          <a:xfrm flipV="1">
            <a:off x="383381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325FD4-4AF6-450C-B7D3-A1680A23511E}"/>
              </a:ext>
            </a:extLst>
          </p:cNvPr>
          <p:cNvSpPr/>
          <p:nvPr/>
        </p:nvSpPr>
        <p:spPr>
          <a:xfrm>
            <a:off x="4572000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34DC4D9-A3FC-4D7F-A16B-F6A89284CF4E}"/>
              </a:ext>
            </a:extLst>
          </p:cNvPr>
          <p:cNvSpPr/>
          <p:nvPr/>
        </p:nvSpPr>
        <p:spPr>
          <a:xfrm flipV="1">
            <a:off x="460533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86D306-E332-41D2-9168-BE2BB3E64A92}"/>
              </a:ext>
            </a:extLst>
          </p:cNvPr>
          <p:cNvSpPr/>
          <p:nvPr/>
        </p:nvSpPr>
        <p:spPr>
          <a:xfrm>
            <a:off x="534352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F9FE86-5285-4F34-90F8-C07266EDEF1D}"/>
              </a:ext>
            </a:extLst>
          </p:cNvPr>
          <p:cNvSpPr/>
          <p:nvPr/>
        </p:nvSpPr>
        <p:spPr>
          <a:xfrm flipV="1">
            <a:off x="537686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34111C-4740-4AB6-B9FB-BC2C3CD21699}"/>
              </a:ext>
            </a:extLst>
          </p:cNvPr>
          <p:cNvSpPr/>
          <p:nvPr/>
        </p:nvSpPr>
        <p:spPr>
          <a:xfrm>
            <a:off x="6113464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69F4124-F251-4E22-9954-5EBD0B4C561E}"/>
              </a:ext>
            </a:extLst>
          </p:cNvPr>
          <p:cNvSpPr/>
          <p:nvPr/>
        </p:nvSpPr>
        <p:spPr>
          <a:xfrm flipV="1">
            <a:off x="61483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AD13EF-C9F3-4D10-A829-F3F7AE42A11D}"/>
              </a:ext>
            </a:extLst>
          </p:cNvPr>
          <p:cNvSpPr/>
          <p:nvPr/>
        </p:nvSpPr>
        <p:spPr>
          <a:xfrm>
            <a:off x="688657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69619B3-5CDA-419C-85D7-50E4819CC6A9}"/>
              </a:ext>
            </a:extLst>
          </p:cNvPr>
          <p:cNvSpPr/>
          <p:nvPr/>
        </p:nvSpPr>
        <p:spPr>
          <a:xfrm flipV="1">
            <a:off x="6921500" y="1660525"/>
            <a:ext cx="122238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269A70-F5B3-459E-80F7-72F20CBDF6C3}"/>
              </a:ext>
            </a:extLst>
          </p:cNvPr>
          <p:cNvSpPr/>
          <p:nvPr/>
        </p:nvSpPr>
        <p:spPr>
          <a:xfrm>
            <a:off x="7656514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DD289D7-184B-43C9-9B3B-56F937A2E002}"/>
              </a:ext>
            </a:extLst>
          </p:cNvPr>
          <p:cNvSpPr/>
          <p:nvPr/>
        </p:nvSpPr>
        <p:spPr>
          <a:xfrm flipV="1">
            <a:off x="7691439" y="1660525"/>
            <a:ext cx="123825" cy="127000"/>
          </a:xfrm>
          <a:prstGeom prst="triangl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5BD2C00-E47B-465A-9044-D5D00CB06C40}"/>
              </a:ext>
            </a:extLst>
          </p:cNvPr>
          <p:cNvSpPr/>
          <p:nvPr/>
        </p:nvSpPr>
        <p:spPr>
          <a:xfrm>
            <a:off x="8428039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FABD7DD-9FA4-4F4A-857B-D501AA2C3E50}"/>
              </a:ext>
            </a:extLst>
          </p:cNvPr>
          <p:cNvSpPr/>
          <p:nvPr/>
        </p:nvSpPr>
        <p:spPr>
          <a:xfrm flipV="1">
            <a:off x="8464550" y="1660525"/>
            <a:ext cx="122238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00FC21-1033-4277-A074-EEC474763853}"/>
              </a:ext>
            </a:extLst>
          </p:cNvPr>
          <p:cNvSpPr/>
          <p:nvPr/>
        </p:nvSpPr>
        <p:spPr>
          <a:xfrm>
            <a:off x="919797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E5792E5-79DC-4564-9880-16F2BE82D68A}"/>
              </a:ext>
            </a:extLst>
          </p:cNvPr>
          <p:cNvSpPr/>
          <p:nvPr/>
        </p:nvSpPr>
        <p:spPr>
          <a:xfrm flipV="1">
            <a:off x="92344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4EFF3E-7767-42A8-88C0-2C25D18A4825}"/>
              </a:ext>
            </a:extLst>
          </p:cNvPr>
          <p:cNvSpPr txBox="1"/>
          <p:nvPr/>
        </p:nvSpPr>
        <p:spPr>
          <a:xfrm>
            <a:off x="2058988" y="1265238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12/2019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C79B5-F056-4C0A-B3BC-BD1F7EC364FC}"/>
              </a:ext>
            </a:extLst>
          </p:cNvPr>
          <p:cNvSpPr txBox="1"/>
          <p:nvPr/>
        </p:nvSpPr>
        <p:spPr>
          <a:xfrm>
            <a:off x="2830513" y="1265238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1D276D"/>
                </a:solidFill>
                <a:latin typeface="Arial"/>
              </a:rPr>
              <a:t>3/2020</a:t>
            </a:r>
            <a:endParaRPr lang="en-US" sz="831" dirty="0">
              <a:solidFill>
                <a:srgbClr val="1D276D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4F821F-AD8D-4738-9831-CC1917D1E3B8}"/>
              </a:ext>
            </a:extLst>
          </p:cNvPr>
          <p:cNvSpPr txBox="1"/>
          <p:nvPr/>
        </p:nvSpPr>
        <p:spPr>
          <a:xfrm>
            <a:off x="35988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6/2020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E9738-314E-4E53-A109-95B56A7E4215}"/>
              </a:ext>
            </a:extLst>
          </p:cNvPr>
          <p:cNvSpPr txBox="1"/>
          <p:nvPr/>
        </p:nvSpPr>
        <p:spPr>
          <a:xfrm>
            <a:off x="4362450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9/2020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222" name="TextBox 30">
            <a:extLst>
              <a:ext uri="{FF2B5EF4-FFF2-40B4-BE49-F238E27FC236}">
                <a16:creationId xmlns:a16="http://schemas.microsoft.com/office/drawing/2014/main" id="{1BEBEFF9-4739-447A-AF36-7E4A413D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1279525"/>
            <a:ext cx="590550" cy="127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>
                <a:solidFill>
                  <a:srgbClr val="002060"/>
                </a:solidFill>
                <a:latin typeface="Arial" panose="020B0604020202020204" pitchFamily="34" charset="0"/>
              </a:rPr>
              <a:t>12/2020</a:t>
            </a:r>
            <a:endParaRPr lang="en-US" altLang="cs-CZ" sz="83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TextBox 31">
            <a:extLst>
              <a:ext uri="{FF2B5EF4-FFF2-40B4-BE49-F238E27FC236}">
                <a16:creationId xmlns:a16="http://schemas.microsoft.com/office/drawing/2014/main" id="{A51FA356-A8BF-4813-BC25-DBDE8BF0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1281113"/>
            <a:ext cx="590550" cy="127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>
                <a:solidFill>
                  <a:srgbClr val="002060"/>
                </a:solidFill>
                <a:latin typeface="Arial" panose="020B0604020202020204" pitchFamily="34" charset="0"/>
              </a:rPr>
              <a:t>3/2021</a:t>
            </a:r>
            <a:endParaRPr lang="en-US" altLang="cs-CZ" sz="83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82E092-E6E1-4D83-88DC-B18AA8807297}"/>
              </a:ext>
            </a:extLst>
          </p:cNvPr>
          <p:cNvSpPr txBox="1"/>
          <p:nvPr/>
        </p:nvSpPr>
        <p:spPr>
          <a:xfrm>
            <a:off x="6683375" y="128587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6/2021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BA3F11-F715-4CF5-B91E-6DF4DC07A265}"/>
              </a:ext>
            </a:extLst>
          </p:cNvPr>
          <p:cNvSpPr txBox="1"/>
          <p:nvPr/>
        </p:nvSpPr>
        <p:spPr>
          <a:xfrm>
            <a:off x="74469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FF0000"/>
                </a:solidFill>
                <a:latin typeface="Arial"/>
              </a:rPr>
              <a:t>9/2021</a:t>
            </a:r>
            <a:endParaRPr lang="en-US" sz="83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E9896D-C95C-40AA-9676-DBE921FF1CB1}"/>
              </a:ext>
            </a:extLst>
          </p:cNvPr>
          <p:cNvSpPr txBox="1"/>
          <p:nvPr/>
        </p:nvSpPr>
        <p:spPr>
          <a:xfrm>
            <a:off x="8212138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12/2021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FCF64-4CCB-488A-8758-78F9D69060B5}"/>
              </a:ext>
            </a:extLst>
          </p:cNvPr>
          <p:cNvSpPr txBox="1"/>
          <p:nvPr/>
        </p:nvSpPr>
        <p:spPr>
          <a:xfrm>
            <a:off x="89963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3/2022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66490D51-2D12-4115-AFAF-5474F69E64C9}"/>
              </a:ext>
            </a:extLst>
          </p:cNvPr>
          <p:cNvSpPr/>
          <p:nvPr/>
        </p:nvSpPr>
        <p:spPr bwMode="gray">
          <a:xfrm>
            <a:off x="2409825" y="1827213"/>
            <a:ext cx="361950" cy="298450"/>
          </a:xfrm>
          <a:prstGeom prst="homePlate">
            <a:avLst>
              <a:gd name="adj" fmla="val 53055"/>
            </a:avLst>
          </a:prstGeom>
          <a:solidFill>
            <a:srgbClr val="00B050"/>
          </a:solidFill>
          <a:ln w="19050">
            <a:noFill/>
            <a:prstDash val="sysDash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04321120-F1D2-4A3D-8EB5-74626610ADC5}"/>
              </a:ext>
            </a:extLst>
          </p:cNvPr>
          <p:cNvSpPr/>
          <p:nvPr/>
        </p:nvSpPr>
        <p:spPr bwMode="gray">
          <a:xfrm>
            <a:off x="2771775" y="2151064"/>
            <a:ext cx="533400" cy="300037"/>
          </a:xfrm>
          <a:prstGeom prst="homePlate">
            <a:avLst>
              <a:gd name="adj" fmla="val 45435"/>
            </a:avLst>
          </a:prstGeom>
          <a:solidFill>
            <a:srgbClr val="00B050"/>
          </a:solidFill>
          <a:ln w="19050">
            <a:noFill/>
            <a:prstDash val="sysDash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462BA5-4EBA-4D19-ADD4-AF16B2167420}"/>
              </a:ext>
            </a:extLst>
          </p:cNvPr>
          <p:cNvSpPr txBox="1"/>
          <p:nvPr/>
        </p:nvSpPr>
        <p:spPr>
          <a:xfrm>
            <a:off x="3305175" y="2151064"/>
            <a:ext cx="1841500" cy="300037"/>
          </a:xfrm>
          <a:prstGeom prst="rect">
            <a:avLst/>
          </a:prstGeom>
          <a:noFill/>
        </p:spPr>
        <p:txBody>
          <a:bodyPr lIns="33231" tIns="33231" rIns="33231" bIns="33231" anchor="ctr"/>
          <a:lstStyle>
            <a:defPPr>
              <a:defRPr lang="en-US"/>
            </a:defPPr>
            <a:lvl1pPr>
              <a:lnSpc>
                <a:spcPct val="106000"/>
              </a:lnSpc>
              <a:buFont typeface="Wingdings 2" pitchFamily="18" charset="2"/>
              <a:buNone/>
              <a:defRPr sz="85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latin typeface="Arial"/>
              </a:rPr>
              <a:t>Dokument  „Implementační studie“</a:t>
            </a: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B63FFAED-E59D-490A-BD42-737325D6602C}"/>
              </a:ext>
            </a:extLst>
          </p:cNvPr>
          <p:cNvSpPr/>
          <p:nvPr/>
        </p:nvSpPr>
        <p:spPr bwMode="gray">
          <a:xfrm>
            <a:off x="8821739" y="3789363"/>
            <a:ext cx="1311275" cy="298450"/>
          </a:xfrm>
          <a:prstGeom prst="homePlate">
            <a:avLst>
              <a:gd name="adj" fmla="val 5813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Služby optimalizace</a:t>
            </a: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8E57EAD9-AFEE-4306-BF3C-9789418ED53A}"/>
              </a:ext>
            </a:extLst>
          </p:cNvPr>
          <p:cNvSpPr/>
          <p:nvPr/>
        </p:nvSpPr>
        <p:spPr bwMode="gray">
          <a:xfrm>
            <a:off x="8555038" y="3351214"/>
            <a:ext cx="266700" cy="333375"/>
          </a:xfrm>
          <a:prstGeom prst="homePlate">
            <a:avLst>
              <a:gd name="adj" fmla="val 62580"/>
            </a:avLst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B4CF7C-5C7D-4845-88C5-02928A3B7F30}"/>
              </a:ext>
            </a:extLst>
          </p:cNvPr>
          <p:cNvSpPr txBox="1"/>
          <p:nvPr/>
        </p:nvSpPr>
        <p:spPr>
          <a:xfrm>
            <a:off x="8824914" y="3462339"/>
            <a:ext cx="1208087" cy="333375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Dodávka kompletní dokumentace</a:t>
            </a:r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2584FB34-8A37-4344-9562-6C423E94B146}"/>
              </a:ext>
            </a:extLst>
          </p:cNvPr>
          <p:cNvSpPr/>
          <p:nvPr/>
        </p:nvSpPr>
        <p:spPr bwMode="gray">
          <a:xfrm>
            <a:off x="8699501" y="3228976"/>
            <a:ext cx="233363" cy="233363"/>
          </a:xfrm>
          <a:prstGeom prst="diamond">
            <a:avLst/>
          </a:prstGeom>
          <a:solidFill>
            <a:schemeClr val="accent2"/>
          </a:solidFill>
          <a:ln w="19050" algn="ctr">
            <a:noFill/>
            <a:prstDash val="sysDash"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1477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0102E7-95A1-469C-95DF-CCF65A994287}"/>
              </a:ext>
            </a:extLst>
          </p:cNvPr>
          <p:cNvSpPr/>
          <p:nvPr/>
        </p:nvSpPr>
        <p:spPr>
          <a:xfrm>
            <a:off x="8920163" y="3114675"/>
            <a:ext cx="1077912" cy="234950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solidFill>
                  <a:schemeClr val="accent2"/>
                </a:solidFill>
                <a:latin typeface="Arial"/>
              </a:rPr>
              <a:t>Akceptace Díla jako celku</a:t>
            </a:r>
            <a:endParaRPr lang="en-US" sz="831" b="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id="{27E87C0D-C541-473C-BA40-F5777BD575A5}"/>
              </a:ext>
            </a:extLst>
          </p:cNvPr>
          <p:cNvSpPr/>
          <p:nvPr/>
        </p:nvSpPr>
        <p:spPr bwMode="gray">
          <a:xfrm>
            <a:off x="8824913" y="4151313"/>
            <a:ext cx="1308100" cy="298450"/>
          </a:xfrm>
          <a:prstGeom prst="homePlate">
            <a:avLst>
              <a:gd name="adj" fmla="val 6067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Servisní služby</a:t>
            </a:r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id="{BC5F2833-9DB3-4071-92F5-D85E4B71FB00}"/>
              </a:ext>
            </a:extLst>
          </p:cNvPr>
          <p:cNvSpPr/>
          <p:nvPr/>
        </p:nvSpPr>
        <p:spPr bwMode="gray">
          <a:xfrm>
            <a:off x="8816975" y="4529139"/>
            <a:ext cx="1316038" cy="300037"/>
          </a:xfrm>
          <a:prstGeom prst="homePlate">
            <a:avLst>
              <a:gd name="adj" fmla="val 6067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Služby rozvoje</a:t>
            </a:r>
          </a:p>
        </p:txBody>
      </p:sp>
      <p:sp>
        <p:nvSpPr>
          <p:cNvPr id="49" name="Chevron 48">
            <a:extLst>
              <a:ext uri="{FF2B5EF4-FFF2-40B4-BE49-F238E27FC236}">
                <a16:creationId xmlns:a16="http://schemas.microsoft.com/office/drawing/2014/main" id="{6B95581B-1935-4E26-89A6-DEFEA91A46B8}"/>
              </a:ext>
            </a:extLst>
          </p:cNvPr>
          <p:cNvSpPr/>
          <p:nvPr/>
        </p:nvSpPr>
        <p:spPr bwMode="gray">
          <a:xfrm>
            <a:off x="3894138" y="2613026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II. 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0" name="Pentagon 49">
            <a:extLst>
              <a:ext uri="{FF2B5EF4-FFF2-40B4-BE49-F238E27FC236}">
                <a16:creationId xmlns:a16="http://schemas.microsoft.com/office/drawing/2014/main" id="{589521F9-D707-4729-A050-41CA1EC9FFE3}"/>
              </a:ext>
            </a:extLst>
          </p:cNvPr>
          <p:cNvSpPr/>
          <p:nvPr/>
        </p:nvSpPr>
        <p:spPr bwMode="gray">
          <a:xfrm>
            <a:off x="3257551" y="2613026"/>
            <a:ext cx="601663" cy="233363"/>
          </a:xfrm>
          <a:prstGeom prst="homePlate">
            <a:avLst>
              <a:gd name="adj" fmla="val 50515"/>
            </a:avLst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I. </a:t>
            </a:r>
          </a:p>
        </p:txBody>
      </p:sp>
      <p:sp>
        <p:nvSpPr>
          <p:cNvPr id="51" name="Chevron 50">
            <a:extLst>
              <a:ext uri="{FF2B5EF4-FFF2-40B4-BE49-F238E27FC236}">
                <a16:creationId xmlns:a16="http://schemas.microsoft.com/office/drawing/2014/main" id="{0D5E7BDD-A01F-479A-9B69-063A9CF81396}"/>
              </a:ext>
            </a:extLst>
          </p:cNvPr>
          <p:cNvSpPr/>
          <p:nvPr/>
        </p:nvSpPr>
        <p:spPr bwMode="gray">
          <a:xfrm>
            <a:off x="4592638" y="2613026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III.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CFC529E1-60A6-41FA-A3A5-C75502F2D09B}"/>
              </a:ext>
            </a:extLst>
          </p:cNvPr>
          <p:cNvSpPr/>
          <p:nvPr/>
        </p:nvSpPr>
        <p:spPr bwMode="gray">
          <a:xfrm>
            <a:off x="5318126" y="2613026"/>
            <a:ext cx="665163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IV.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A0FF4520-773C-46D2-A2F9-AAE536033671}"/>
              </a:ext>
            </a:extLst>
          </p:cNvPr>
          <p:cNvSpPr/>
          <p:nvPr/>
        </p:nvSpPr>
        <p:spPr bwMode="gray">
          <a:xfrm>
            <a:off x="6027738" y="2609851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>
                <a:solidFill>
                  <a:srgbClr val="00B050"/>
                </a:solidFill>
                <a:latin typeface="Arial"/>
              </a:rPr>
              <a:t>V.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id="{307008BF-1A41-4616-B2F3-2C08D1B6C463}"/>
              </a:ext>
            </a:extLst>
          </p:cNvPr>
          <p:cNvSpPr/>
          <p:nvPr/>
        </p:nvSpPr>
        <p:spPr bwMode="gray">
          <a:xfrm>
            <a:off x="6745289" y="2613026"/>
            <a:ext cx="661987" cy="233363"/>
          </a:xfrm>
          <a:prstGeom prst="chevron">
            <a:avLst>
              <a:gd name="adj" fmla="val 50000"/>
            </a:avLst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VI.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419C0E-BE87-4DC2-88E0-4DBF0DAE3C52}"/>
              </a:ext>
            </a:extLst>
          </p:cNvPr>
          <p:cNvSpPr txBox="1"/>
          <p:nvPr/>
        </p:nvSpPr>
        <p:spPr>
          <a:xfrm>
            <a:off x="4818063" y="2370139"/>
            <a:ext cx="868362" cy="211137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Pilotní projekt</a:t>
            </a:r>
            <a:r>
              <a:rPr lang="en-US" sz="831" b="1" dirty="0">
                <a:latin typeface="Arial"/>
              </a:rPr>
              <a:t>*</a:t>
            </a:r>
            <a:endParaRPr lang="cs-CZ" sz="831" b="1" dirty="0">
              <a:latin typeface="Arial"/>
            </a:endParaRPr>
          </a:p>
        </p:txBody>
      </p:sp>
      <p:sp>
        <p:nvSpPr>
          <p:cNvPr id="56" name="Diamond 55">
            <a:extLst>
              <a:ext uri="{FF2B5EF4-FFF2-40B4-BE49-F238E27FC236}">
                <a16:creationId xmlns:a16="http://schemas.microsoft.com/office/drawing/2014/main" id="{1EB36300-A134-46FA-A4D3-AA1013B207CC}"/>
              </a:ext>
            </a:extLst>
          </p:cNvPr>
          <p:cNvSpPr/>
          <p:nvPr/>
        </p:nvSpPr>
        <p:spPr bwMode="gray">
          <a:xfrm>
            <a:off x="7388226" y="2413001"/>
            <a:ext cx="233363" cy="233363"/>
          </a:xfrm>
          <a:prstGeom prst="diamond">
            <a:avLst/>
          </a:prstGeom>
          <a:solidFill>
            <a:schemeClr val="accent2"/>
          </a:solidFill>
          <a:ln w="19050" algn="ctr">
            <a:noFill/>
            <a:prstDash val="sysDash"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1477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4DC7FB2-5BE9-47DD-BEF6-7EDEA046D6EB}"/>
              </a:ext>
            </a:extLst>
          </p:cNvPr>
          <p:cNvSpPr/>
          <p:nvPr/>
        </p:nvSpPr>
        <p:spPr bwMode="gray">
          <a:xfrm>
            <a:off x="8031163" y="5449889"/>
            <a:ext cx="2540000" cy="20637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>
                <a:solidFill>
                  <a:srgbClr val="000000"/>
                </a:solidFill>
                <a:latin typeface="Arial"/>
              </a:rPr>
              <a:t>* </a:t>
            </a:r>
            <a:r>
              <a:rPr lang="cs-CZ" sz="554" dirty="0">
                <a:solidFill>
                  <a:srgbClr val="000000"/>
                </a:solidFill>
                <a:latin typeface="Arial"/>
              </a:rPr>
              <a:t>Pilotní projekt rozdělen do 6 podetap, každá etapa podléhá akceptaci</a:t>
            </a:r>
            <a:endParaRPr lang="en-US" sz="55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Freeform 598">
            <a:extLst>
              <a:ext uri="{FF2B5EF4-FFF2-40B4-BE49-F238E27FC236}">
                <a16:creationId xmlns:a16="http://schemas.microsoft.com/office/drawing/2014/main" id="{6AE23409-67C7-45B9-99B0-CD6D6D9CE6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98750" y="1781175"/>
            <a:ext cx="134938" cy="133350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5861D4-632C-48E4-A62D-B09A3830BD88}"/>
              </a:ext>
            </a:extLst>
          </p:cNvPr>
          <p:cNvGraphicFramePr>
            <a:graphicFrameLocks noGrp="1"/>
          </p:cNvGraphicFramePr>
          <p:nvPr/>
        </p:nvGraphicFramePr>
        <p:xfrm>
          <a:off x="3243263" y="2928939"/>
          <a:ext cx="4291012" cy="279558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5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131"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Podetapa</a:t>
                      </a:r>
                    </a:p>
                  </a:txBody>
                  <a:tcPr marL="84413" marR="84413" marT="42224" marB="422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Klíčové výstupy</a:t>
                      </a:r>
                    </a:p>
                  </a:txBody>
                  <a:tcPr marL="84413" marR="84413" marT="42224" marB="4222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Termín</a:t>
                      </a:r>
                    </a:p>
                  </a:txBody>
                  <a:tcPr marL="84413" marR="84413" marT="42224" marB="4222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nstalace SW jádra </a:t>
                      </a:r>
                      <a:r>
                        <a:rPr lang="cs-CZ" sz="800" b="0" dirty="0" err="1">
                          <a:solidFill>
                            <a:schemeClr val="tx1"/>
                          </a:solidFill>
                        </a:rPr>
                        <a:t>dTims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Primární import datových vstupů, Implementace první verze vizualizačních komponent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13" marR="84413" marT="42224" marB="4222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13. 6. 2020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7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podrobného výpočetního nastavení pro vozovky, Návrh Portálu SHV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11. 10. 2020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III.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podrobných výpočetních algoritmů pro mosty a objekty, Implementace Portálu SHV (1.část) Návrh SHV na projektové úrovni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14.1.2021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IV.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aplikací: Harmonogram ÚOR (</a:t>
                      </a:r>
                      <a:r>
                        <a:rPr lang="cs-CZ" sz="800" b="0" dirty="0" err="1">
                          <a:solidFill>
                            <a:schemeClr val="tx1"/>
                          </a:solidFill>
                        </a:rPr>
                        <a:t>masterplán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Správa plánovaných a realizovaných staveb, Portál SHV (2.část)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15. 3. 2021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7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V.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: Administrace Portálu SHV, Správa projektů (1. část), Správa dat SHV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29. 5. 2021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40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VI.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aplikací: 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Správa projektů (2. část), 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Bilanční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aplikace, P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ropojení s externími systémy ŘSD, Optimalizace algoritmů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Provedení testů</a:t>
                      </a: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11.8.2021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Pentagon 40">
            <a:extLst>
              <a:ext uri="{FF2B5EF4-FFF2-40B4-BE49-F238E27FC236}">
                <a16:creationId xmlns:a16="http://schemas.microsoft.com/office/drawing/2014/main" id="{76BD6D68-D0C4-437C-84DB-DBEDDBCFD8A1}"/>
              </a:ext>
            </a:extLst>
          </p:cNvPr>
          <p:cNvSpPr/>
          <p:nvPr/>
        </p:nvSpPr>
        <p:spPr bwMode="gray">
          <a:xfrm>
            <a:off x="7677150" y="2974975"/>
            <a:ext cx="877888" cy="331788"/>
          </a:xfrm>
          <a:prstGeom prst="homePlate">
            <a:avLst>
              <a:gd name="adj" fmla="val 50515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solidFill>
                  <a:srgbClr val="FF0000"/>
                </a:solidFill>
                <a:latin typeface="Arial"/>
              </a:rPr>
              <a:t>Realizační projekt</a:t>
            </a:r>
          </a:p>
        </p:txBody>
      </p:sp>
      <p:sp>
        <p:nvSpPr>
          <p:cNvPr id="63" name="Freeform 598">
            <a:extLst>
              <a:ext uri="{FF2B5EF4-FFF2-40B4-BE49-F238E27FC236}">
                <a16:creationId xmlns:a16="http://schemas.microsoft.com/office/drawing/2014/main" id="{6178C15E-CE6F-47A9-BA1E-3073D48C6C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43264" y="2101850"/>
            <a:ext cx="134937" cy="134938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Freeform 598">
            <a:extLst>
              <a:ext uri="{FF2B5EF4-FFF2-40B4-BE49-F238E27FC236}">
                <a16:creationId xmlns:a16="http://schemas.microsoft.com/office/drawing/2014/main" id="{0FE3B9A0-B7ED-4558-B442-7DF65A60FA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1426" y="2586039"/>
            <a:ext cx="66675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Freeform 598">
            <a:extLst>
              <a:ext uri="{FF2B5EF4-FFF2-40B4-BE49-F238E27FC236}">
                <a16:creationId xmlns:a16="http://schemas.microsoft.com/office/drawing/2014/main" id="{1B84682C-0C3F-458E-BAFC-A5EC7C47A9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73575" y="2581276"/>
            <a:ext cx="65088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598">
            <a:extLst>
              <a:ext uri="{FF2B5EF4-FFF2-40B4-BE49-F238E27FC236}">
                <a16:creationId xmlns:a16="http://schemas.microsoft.com/office/drawing/2014/main" id="{D095356B-862F-4129-9207-0A1E12F59CA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9375" y="2578101"/>
            <a:ext cx="65088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Freeform 598">
            <a:extLst>
              <a:ext uri="{FF2B5EF4-FFF2-40B4-BE49-F238E27FC236}">
                <a16:creationId xmlns:a16="http://schemas.microsoft.com/office/drawing/2014/main" id="{BBC067E1-56F1-4045-8050-B18381EAB2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80100" y="2582863"/>
            <a:ext cx="65088" cy="68262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Freeform 598">
            <a:extLst>
              <a:ext uri="{FF2B5EF4-FFF2-40B4-BE49-F238E27FC236}">
                <a16:creationId xmlns:a16="http://schemas.microsoft.com/office/drawing/2014/main" id="{032F15A8-AC90-48D0-A564-684B81677C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78600" y="2581276"/>
            <a:ext cx="63500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Freeform 598">
            <a:extLst>
              <a:ext uri="{FF2B5EF4-FFF2-40B4-BE49-F238E27FC236}">
                <a16:creationId xmlns:a16="http://schemas.microsoft.com/office/drawing/2014/main" id="{49D263FF-03B7-49C7-A711-ADA32427C1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80275" y="2574926"/>
            <a:ext cx="63500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8" name="Rectangle 71">
            <a:extLst>
              <a:ext uri="{FF2B5EF4-FFF2-40B4-BE49-F238E27FC236}">
                <a16:creationId xmlns:a16="http://schemas.microsoft.com/office/drawing/2014/main" id="{AAEDCBE2-DDC4-4130-9292-CC1347B9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6" y="2373314"/>
            <a:ext cx="1795463" cy="31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b="1" dirty="0">
                <a:solidFill>
                  <a:schemeClr val="accent2"/>
                </a:solidFill>
                <a:latin typeface="Arial" panose="020B0604020202020204" pitchFamily="34" charset="0"/>
              </a:rPr>
              <a:t>SHV běží v plné funkcionalitě na vybrané lokalitě</a:t>
            </a:r>
            <a:endParaRPr lang="en-US" altLang="cs-CZ" sz="831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4" name="Freeform 598">
            <a:extLst>
              <a:ext uri="{FF2B5EF4-FFF2-40B4-BE49-F238E27FC236}">
                <a16:creationId xmlns:a16="http://schemas.microsoft.com/office/drawing/2014/main" id="{DC1E0CD6-E4A5-451D-8486-E7D2AE98DC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4089" y="2447925"/>
            <a:ext cx="134937" cy="134938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8222" grpId="0"/>
      <p:bldP spid="8223" grpId="0"/>
      <p:bldP spid="33" grpId="0"/>
      <p:bldP spid="34" grpId="0"/>
      <p:bldP spid="35" grpId="0"/>
      <p:bldP spid="36" grpId="0"/>
      <p:bldP spid="37" grpId="0" animBg="1"/>
      <p:bldP spid="39" grpId="0" animBg="1"/>
      <p:bldP spid="40" grpId="0"/>
      <p:bldP spid="42" grpId="0" animBg="1"/>
      <p:bldP spid="43" grpId="0" animBg="1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8" grpId="0" animBg="1"/>
      <p:bldP spid="60" grpId="0" animBg="1"/>
      <p:bldP spid="41" grpId="0" animBg="1"/>
      <p:bldP spid="63" grpId="0" animBg="1"/>
      <p:bldP spid="66" grpId="0" animBg="1"/>
      <p:bldP spid="78" grpId="0" animBg="1"/>
      <p:bldP spid="80" grpId="0" animBg="1"/>
      <p:bldP spid="73" grpId="0" animBg="1"/>
      <p:bldP spid="71" grpId="0" animBg="1"/>
      <p:bldP spid="69" grpId="0" animBg="1"/>
      <p:bldP spid="8288" grpId="0" animBg="1"/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13C4EBE-3559-4325-946C-CBE71B3E1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/>
          </a:bodyPr>
          <a:lstStyle/>
          <a:p>
            <a:r>
              <a:rPr lang="cs-CZ" altLang="cs-CZ"/>
              <a:t>Další kroky projektu SHV</a:t>
            </a:r>
          </a:p>
        </p:txBody>
      </p:sp>
      <p:grpSp>
        <p:nvGrpSpPr>
          <p:cNvPr id="8" name="Group 72">
            <a:extLst>
              <a:ext uri="{FF2B5EF4-FFF2-40B4-BE49-F238E27FC236}">
                <a16:creationId xmlns:a16="http://schemas.microsoft.com/office/drawing/2014/main" id="{8C34DE67-08E3-4B41-AB4B-A79817CC90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33215" y="1899185"/>
            <a:ext cx="2327183" cy="1329231"/>
            <a:chOff x="1027113" y="531813"/>
            <a:chExt cx="10055225" cy="5749926"/>
          </a:xfrm>
          <a:solidFill>
            <a:srgbClr val="0099E9"/>
          </a:solidFill>
        </p:grpSpPr>
        <p:sp>
          <p:nvSpPr>
            <p:cNvPr id="9" name="Freeform 73">
              <a:extLst>
                <a:ext uri="{FF2B5EF4-FFF2-40B4-BE49-F238E27FC236}">
                  <a16:creationId xmlns:a16="http://schemas.microsoft.com/office/drawing/2014/main" id="{8FF0F204-8152-48C8-AC7D-08985A2EE7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4C3CB40-5F1A-42F4-9C62-AAFB011F1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EF640A-81E6-4A5A-BC5B-4DBC4894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723A88F-4391-4468-BF3D-B3DA28F8A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FB43BCF-3117-4211-8E83-1B2C9F3D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FB9FF90-9E2F-4C9E-A530-E548B427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DC0FEAB-F141-451B-AB7A-F211F714B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B7EDF65-AF2E-4C48-A8B5-8399B82DD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51AE0E-43EF-46C0-B328-DFCD6DFF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5E44A81-0FA1-4085-917A-0BFE077A3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4350D18-1299-477A-A188-EB335638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075F70B-956E-4228-92E7-918A66972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B49D0D1-195B-46C6-BA93-14E6E0F7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F4BF2EF5-B3CC-4067-B7F3-BA5D3156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72">
            <a:extLst>
              <a:ext uri="{FF2B5EF4-FFF2-40B4-BE49-F238E27FC236}">
                <a16:creationId xmlns:a16="http://schemas.microsoft.com/office/drawing/2014/main" id="{E6276A81-91EA-498E-B864-2915A5036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915" y="1899185"/>
            <a:ext cx="2328794" cy="1329231"/>
            <a:chOff x="1027113" y="531813"/>
            <a:chExt cx="10055225" cy="5749926"/>
          </a:xfrm>
          <a:solidFill>
            <a:srgbClr val="A6A6A6"/>
          </a:solidFill>
        </p:grpSpPr>
        <p:sp>
          <p:nvSpPr>
            <p:cNvPr id="24" name="Freeform 73">
              <a:extLst>
                <a:ext uri="{FF2B5EF4-FFF2-40B4-BE49-F238E27FC236}">
                  <a16:creationId xmlns:a16="http://schemas.microsoft.com/office/drawing/2014/main" id="{864262A1-BDAC-4AB8-BF53-3F2F2602BC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4A7061-F93C-4F85-963F-A53CA22C17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99BE5ED-4E86-4F99-80FE-7C6729F55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D853CE0-89E1-40B2-8BCC-5B4E3AC51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9DEB7138-054B-4490-B531-242A88FBF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A3D3EFAC-4630-4D97-BB7C-407724494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84831240-44C7-4B57-92C1-3314B54A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103E5AB-5679-4116-B612-A648A0F109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EDEE15D-EB54-4380-A0AE-25345AF6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4693B72F-7E51-4C72-8C7C-E5CCB8AF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01370709-D6DA-49DF-B9B8-E569F26BC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29AD39F3-8427-4A21-9434-2D230B6E2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0814CBEE-3E0A-48FA-B501-A60D85AA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6CA799C7-0B48-4F63-AB36-BAEDC34DE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F78B96D6-738D-4729-82E2-C952F861325C}"/>
              </a:ext>
            </a:extLst>
          </p:cNvPr>
          <p:cNvSpPr/>
          <p:nvPr/>
        </p:nvSpPr>
        <p:spPr bwMode="auto">
          <a:xfrm>
            <a:off x="4432301" y="2457035"/>
            <a:ext cx="333375" cy="28416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73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ounded Rectangle 96">
            <a:extLst>
              <a:ext uri="{FF2B5EF4-FFF2-40B4-BE49-F238E27FC236}">
                <a16:creationId xmlns:a16="http://schemas.microsoft.com/office/drawing/2014/main" id="{A392CB43-04F3-48F9-999C-B0E806B8BEC3}"/>
              </a:ext>
            </a:extLst>
          </p:cNvPr>
          <p:cNvSpPr/>
          <p:nvPr/>
        </p:nvSpPr>
        <p:spPr>
          <a:xfrm>
            <a:off x="1867155" y="3297630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Správa Plzeň</a:t>
            </a:r>
          </a:p>
        </p:txBody>
      </p:sp>
      <p:sp>
        <p:nvSpPr>
          <p:cNvPr id="41" name="Rounded Rectangle 109">
            <a:extLst>
              <a:ext uri="{FF2B5EF4-FFF2-40B4-BE49-F238E27FC236}">
                <a16:creationId xmlns:a16="http://schemas.microsoft.com/office/drawing/2014/main" id="{1F24971C-EBF8-44A7-A3B8-4923BC375D76}"/>
              </a:ext>
            </a:extLst>
          </p:cNvPr>
          <p:cNvSpPr/>
          <p:nvPr/>
        </p:nvSpPr>
        <p:spPr>
          <a:xfrm>
            <a:off x="3623768" y="3297630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Závod Brno</a:t>
            </a:r>
          </a:p>
        </p:txBody>
      </p:sp>
      <p:sp>
        <p:nvSpPr>
          <p:cNvPr id="42" name="Rounded Rectangle 95">
            <a:extLst>
              <a:ext uri="{FF2B5EF4-FFF2-40B4-BE49-F238E27FC236}">
                <a16:creationId xmlns:a16="http://schemas.microsoft.com/office/drawing/2014/main" id="{0CA0ECE9-E935-44BD-B6BA-462815E17F78}"/>
              </a:ext>
            </a:extLst>
          </p:cNvPr>
          <p:cNvSpPr/>
          <p:nvPr/>
        </p:nvSpPr>
        <p:spPr>
          <a:xfrm>
            <a:off x="3659747" y="1996839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Správa Ostrava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2CBE438-576B-454F-9E1B-E41FD3B02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1" y="1477548"/>
            <a:ext cx="1884363" cy="149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Pilotní projekt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15 měsíců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4EA6A83-0C7B-4024-A6A6-3BD763B99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38" y="1474373"/>
            <a:ext cx="1884362" cy="149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Realizační projekt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5 měsíců</a:t>
            </a:r>
          </a:p>
        </p:txBody>
      </p:sp>
      <p:grpSp>
        <p:nvGrpSpPr>
          <p:cNvPr id="47" name="Group 72">
            <a:extLst>
              <a:ext uri="{FF2B5EF4-FFF2-40B4-BE49-F238E27FC236}">
                <a16:creationId xmlns:a16="http://schemas.microsoft.com/office/drawing/2014/main" id="{E26FDD37-B839-4243-A6B7-983B5368B2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6354" y="1924954"/>
            <a:ext cx="2327183" cy="1329231"/>
            <a:chOff x="1027113" y="531813"/>
            <a:chExt cx="10055225" cy="5749926"/>
          </a:xfrm>
          <a:solidFill>
            <a:srgbClr val="1D276D"/>
          </a:solidFill>
        </p:grpSpPr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59B544C7-ED45-4634-A03F-BE65BC1EA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1606A155-3EA7-45EC-8212-233ACD0EAB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27566AE-87CF-4B8F-8900-43D47B58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C7809BF-395B-4FB5-8037-8760773C2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ED2D5590-850D-4CC2-B44C-8B1EC23E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2F3E2561-D25D-491C-843E-B4E04F5A0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5C75FF68-D606-4D41-A9CE-DA59C7DC7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27BBA8CC-63A3-4563-8198-7FB89F2A7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23F20F45-D86C-400E-B843-94C25D191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03840605-9E99-433F-A5FA-2183575E9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6A4A12A5-ED71-4F97-BD7C-E79CF6EBD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39F73E0F-67CF-4EB1-8811-FD40BF514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C3E7777B-C421-44E8-856C-FFFACF9F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62A67B7A-B2C1-4809-A3DE-BEA54672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4FB051A4-E25A-4CF6-9196-2D4F9C0E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6" y="1479136"/>
            <a:ext cx="1884363" cy="1476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Služby optimalizace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12 měsíců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79272934-079B-45CC-BAAA-792DBB3E2F04}"/>
              </a:ext>
            </a:extLst>
          </p:cNvPr>
          <p:cNvSpPr/>
          <p:nvPr/>
        </p:nvSpPr>
        <p:spPr bwMode="auto">
          <a:xfrm>
            <a:off x="7408864" y="2437985"/>
            <a:ext cx="333375" cy="28416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73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88" name="Oval 1">
            <a:extLst>
              <a:ext uri="{FF2B5EF4-FFF2-40B4-BE49-F238E27FC236}">
                <a16:creationId xmlns:a16="http://schemas.microsoft.com/office/drawing/2014/main" id="{20D29587-84CD-4AC1-AC56-B50CD46A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2587210"/>
            <a:ext cx="44450" cy="428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9" name="Oval 63">
            <a:extLst>
              <a:ext uri="{FF2B5EF4-FFF2-40B4-BE49-F238E27FC236}">
                <a16:creationId xmlns:a16="http://schemas.microsoft.com/office/drawing/2014/main" id="{FBC0AE36-2A68-4723-ADD4-55B7655E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9" y="2872961"/>
            <a:ext cx="46037" cy="412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0" name="Oval 64">
            <a:extLst>
              <a:ext uri="{FF2B5EF4-FFF2-40B4-BE49-F238E27FC236}">
                <a16:creationId xmlns:a16="http://schemas.microsoft.com/office/drawing/2014/main" id="{FF5004B8-5159-4505-AF24-69C4E164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4" y="2522123"/>
            <a:ext cx="46037" cy="42863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240" name="Connector: Elbow 4">
            <a:extLst>
              <a:ext uri="{FF2B5EF4-FFF2-40B4-BE49-F238E27FC236}">
                <a16:creationId xmlns:a16="http://schemas.microsoft.com/office/drawing/2014/main" id="{71AE499B-78D2-48A4-948C-FE4E4E3EE397}"/>
              </a:ext>
            </a:extLst>
          </p:cNvPr>
          <p:cNvCxnSpPr>
            <a:cxnSpLocks/>
            <a:endCxn id="11288" idx="2"/>
          </p:cNvCxnSpPr>
          <p:nvPr/>
        </p:nvCxnSpPr>
        <p:spPr bwMode="auto">
          <a:xfrm rot="10800000" flipH="1">
            <a:off x="1866901" y="2609435"/>
            <a:ext cx="423863" cy="754062"/>
          </a:xfrm>
          <a:prstGeom prst="bentConnector3">
            <a:avLst>
              <a:gd name="adj1" fmla="val -968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41" name="Connector: Elbow 70">
            <a:extLst>
              <a:ext uri="{FF2B5EF4-FFF2-40B4-BE49-F238E27FC236}">
                <a16:creationId xmlns:a16="http://schemas.microsoft.com/office/drawing/2014/main" id="{CA1C90B4-CA8C-4438-BD45-B733E12BC92B}"/>
              </a:ext>
            </a:extLst>
          </p:cNvPr>
          <p:cNvCxnSpPr>
            <a:cxnSpLocks/>
            <a:endCxn id="11289" idx="6"/>
          </p:cNvCxnSpPr>
          <p:nvPr/>
        </p:nvCxnSpPr>
        <p:spPr bwMode="auto">
          <a:xfrm rot="16200000" flipV="1">
            <a:off x="3597276" y="2772948"/>
            <a:ext cx="404813" cy="646113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42" name="Connector: Elbow 73">
            <a:extLst>
              <a:ext uri="{FF2B5EF4-FFF2-40B4-BE49-F238E27FC236}">
                <a16:creationId xmlns:a16="http://schemas.microsoft.com/office/drawing/2014/main" id="{C168E46C-6623-4531-B97D-029FAC5E01AE}"/>
              </a:ext>
            </a:extLst>
          </p:cNvPr>
          <p:cNvCxnSpPr>
            <a:cxnSpLocks/>
            <a:endCxn id="11290" idx="0"/>
          </p:cNvCxnSpPr>
          <p:nvPr/>
        </p:nvCxnSpPr>
        <p:spPr bwMode="auto">
          <a:xfrm rot="5400000">
            <a:off x="3890963" y="2253835"/>
            <a:ext cx="392112" cy="144462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DBE9A987-176B-4EE4-AC32-5140B27B5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53907"/>
              </p:ext>
            </p:extLst>
          </p:nvPr>
        </p:nvGraphicFramePr>
        <p:xfrm>
          <a:off x="8355014" y="3560347"/>
          <a:ext cx="1330325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baseline="0" dirty="0"/>
                        <a:t>Optimalizováno</a:t>
                      </a:r>
                    </a:p>
                  </a:txBody>
                  <a:tcPr marL="84507" marR="84507" marT="42014" marB="42014">
                    <a:solidFill>
                      <a:srgbClr val="1D2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A66C67DB-810C-4ECB-A4B9-35DFE3058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81637"/>
              </p:ext>
            </p:extLst>
          </p:nvPr>
        </p:nvGraphicFramePr>
        <p:xfrm>
          <a:off x="5432425" y="3560347"/>
          <a:ext cx="1328738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dirty="0"/>
                        <a:t>Implementováno</a:t>
                      </a:r>
                      <a:endParaRPr lang="cs-CZ" sz="700" baseline="0" dirty="0"/>
                    </a:p>
                  </a:txBody>
                  <a:tcPr marL="84371" marR="84371" marT="42014" marB="42014">
                    <a:solidFill>
                      <a:srgbClr val="009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47BAEA-BCD4-4358-9C00-3CC3D0870F86}"/>
              </a:ext>
            </a:extLst>
          </p:cNvPr>
          <p:cNvSpPr/>
          <p:nvPr/>
        </p:nvSpPr>
        <p:spPr bwMode="auto">
          <a:xfrm>
            <a:off x="1909764" y="4017548"/>
            <a:ext cx="1030287" cy="828675"/>
          </a:xfrm>
          <a:prstGeom prst="roundRect">
            <a:avLst/>
          </a:prstGeom>
          <a:solidFill>
            <a:srgbClr val="0099E9"/>
          </a:solidFill>
          <a:ln w="9525" cap="flat" cmpd="sng" algn="ctr">
            <a:solidFill>
              <a:srgbClr val="0099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923" b="1" dirty="0">
                <a:solidFill>
                  <a:srgbClr val="FFFFFF"/>
                </a:solidFill>
                <a:latin typeface="Arial"/>
              </a:rPr>
              <a:t>Realizační projekt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BE4F8B9-CA5E-4F5B-9340-0A04D7577AA2}"/>
              </a:ext>
            </a:extLst>
          </p:cNvPr>
          <p:cNvSpPr/>
          <p:nvPr/>
        </p:nvSpPr>
        <p:spPr bwMode="auto">
          <a:xfrm>
            <a:off x="1909764" y="4968460"/>
            <a:ext cx="1030287" cy="830262"/>
          </a:xfrm>
          <a:prstGeom prst="roundRect">
            <a:avLst/>
          </a:prstGeom>
          <a:solidFill>
            <a:srgbClr val="1D276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923" b="1" dirty="0">
                <a:solidFill>
                  <a:srgbClr val="FFFFFF"/>
                </a:solidFill>
                <a:latin typeface="Arial"/>
              </a:rPr>
              <a:t>Služby optimalizace</a:t>
            </a:r>
          </a:p>
        </p:txBody>
      </p:sp>
      <p:sp>
        <p:nvSpPr>
          <p:cNvPr id="11308" name="TextBox 69">
            <a:extLst>
              <a:ext uri="{FF2B5EF4-FFF2-40B4-BE49-F238E27FC236}">
                <a16:creationId xmlns:a16="http://schemas.microsoft.com/office/drawing/2014/main" id="{987816A8-CFD2-436C-A7CA-4AB74445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4" y="4114386"/>
            <a:ext cx="5635625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Realizace SHV na celé síti ŘSD ČŠR </a:t>
            </a:r>
            <a:r>
              <a:rPr lang="cs-CZ" altLang="cs-CZ" sz="831">
                <a:solidFill>
                  <a:srgbClr val="000000"/>
                </a:solidFill>
                <a:latin typeface="Arial" panose="020B0604020202020204" pitchFamily="34" charset="0"/>
              </a:rPr>
              <a:t>i jednotlivých subsítích </a:t>
            </a: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Příprava testovacích scénářů a provedení kompletních testů </a:t>
            </a: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Podrobné školení všech uživatelů systému SHV</a:t>
            </a:r>
            <a:endParaRPr lang="en-US" altLang="cs-CZ" sz="831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>
                <a:solidFill>
                  <a:srgbClr val="000000"/>
                </a:solidFill>
                <a:latin typeface="Arial" panose="020B0604020202020204" pitchFamily="34" charset="0"/>
              </a:rPr>
              <a:t>Převedení systému SHV </a:t>
            </a: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z testovacího na produkční prostředí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4CCF9F-A7BE-4D72-AC8D-93F40BB953DC}"/>
              </a:ext>
            </a:extLst>
          </p:cNvPr>
          <p:cNvSpPr txBox="1"/>
          <p:nvPr/>
        </p:nvSpPr>
        <p:spPr>
          <a:xfrm>
            <a:off x="3167063" y="4981161"/>
            <a:ext cx="5675312" cy="847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Optimalizace systému SHV </a:t>
            </a:r>
            <a:r>
              <a:rPr lang="cs-CZ" sz="831" dirty="0">
                <a:solidFill>
                  <a:srgbClr val="000000"/>
                </a:solidFill>
                <a:latin typeface="Arial"/>
              </a:rPr>
              <a:t>– požadavky na optimalizace vyplynou z praktického používání systému SHV v průběhu prvního roku</a:t>
            </a:r>
            <a:endParaRPr lang="cs-CZ" sz="831" b="1" dirty="0">
              <a:solidFill>
                <a:srgbClr val="000000"/>
              </a:solidFill>
              <a:latin typeface="Arial"/>
            </a:endParaRP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Preventivní údržba systému SHV</a:t>
            </a: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Poskytování podpory, </a:t>
            </a:r>
            <a:r>
              <a:rPr lang="cs-CZ" sz="831" dirty="0">
                <a:solidFill>
                  <a:srgbClr val="000000"/>
                </a:solidFill>
                <a:latin typeface="Arial"/>
              </a:rPr>
              <a:t>služba HelpDesk</a:t>
            </a:r>
            <a:endParaRPr lang="cs-CZ" sz="831" b="1" dirty="0">
              <a:solidFill>
                <a:srgbClr val="000000"/>
              </a:solidFill>
              <a:latin typeface="Arial"/>
            </a:endParaRP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Navazující školení</a:t>
            </a:r>
            <a:endParaRPr lang="cs-CZ" altLang="cs-CZ" sz="831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10" name="TextBox 74">
            <a:extLst>
              <a:ext uri="{FF2B5EF4-FFF2-40B4-BE49-F238E27FC236}">
                <a16:creationId xmlns:a16="http://schemas.microsoft.com/office/drawing/2014/main" id="{47BB72D4-EEB1-44D6-84E6-A9EE5F6D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4331873"/>
            <a:ext cx="979488" cy="219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prosinec 2021</a:t>
            </a:r>
          </a:p>
        </p:txBody>
      </p:sp>
      <p:sp>
        <p:nvSpPr>
          <p:cNvPr id="11311" name="TextBox 75">
            <a:extLst>
              <a:ext uri="{FF2B5EF4-FFF2-40B4-BE49-F238E27FC236}">
                <a16:creationId xmlns:a16="http://schemas.microsoft.com/office/drawing/2014/main" id="{E6BD6BC3-EE45-4078-AAE2-975EF5345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5276435"/>
            <a:ext cx="979488" cy="2206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prosinec 2022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CB9949B8-CE7D-42AD-A87D-846144570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36758"/>
              </p:ext>
            </p:extLst>
          </p:nvPr>
        </p:nvGraphicFramePr>
        <p:xfrm>
          <a:off x="2300289" y="3560347"/>
          <a:ext cx="1328737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dirty="0"/>
                        <a:t>Implementováno – Pilot</a:t>
                      </a:r>
                      <a:endParaRPr lang="cs-CZ" sz="700" baseline="0" dirty="0"/>
                    </a:p>
                  </a:txBody>
                  <a:tcPr marL="84420" marR="84420" marT="42014" marB="42014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4" name="Straight Connector 5">
            <a:extLst>
              <a:ext uri="{FF2B5EF4-FFF2-40B4-BE49-F238E27FC236}">
                <a16:creationId xmlns:a16="http://schemas.microsoft.com/office/drawing/2014/main" id="{52E77DD0-6EC0-4F5D-9536-A5432697A9E6}"/>
              </a:ext>
            </a:extLst>
          </p:cNvPr>
          <p:cNvCxnSpPr>
            <a:cxnSpLocks/>
          </p:cNvCxnSpPr>
          <p:nvPr/>
        </p:nvCxnSpPr>
        <p:spPr bwMode="auto">
          <a:xfrm flipH="1">
            <a:off x="1866901" y="3893722"/>
            <a:ext cx="8347075" cy="0"/>
          </a:xfrm>
          <a:prstGeom prst="line">
            <a:avLst/>
          </a:prstGeom>
          <a:noFill/>
          <a:ln w="9525" algn="ctr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/>
      <p:bldP spid="45" grpId="0"/>
      <p:bldP spid="62" grpId="0"/>
      <p:bldP spid="63" grpId="0" animBg="1"/>
      <p:bldP spid="11288" grpId="0" animBg="1"/>
      <p:bldP spid="11289" grpId="0" animBg="1"/>
      <p:bldP spid="11290" grpId="0" animBg="1"/>
      <p:bldP spid="4" grpId="0" animBg="1"/>
      <p:bldP spid="68" grpId="0" animBg="1"/>
      <p:bldP spid="11308" grpId="0"/>
      <p:bldP spid="72" grpId="0"/>
      <p:bldP spid="11310" grpId="0"/>
      <p:bldP spid="113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9EA08CD6-5806-497D-A6DF-152632F3D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Vozovky - vizualizace plánů ÚOR – predikce vývoje stavu</a:t>
            </a:r>
          </a:p>
        </p:txBody>
      </p:sp>
      <p:pic>
        <p:nvPicPr>
          <p:cNvPr id="10244" name="Obrázek 2">
            <a:extLst>
              <a:ext uri="{FF2B5EF4-FFF2-40B4-BE49-F238E27FC236}">
                <a16:creationId xmlns:a16="http://schemas.microsoft.com/office/drawing/2014/main" id="{BA5C89F0-2063-47D4-A219-A395A1AE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6" y="1307266"/>
            <a:ext cx="11368700" cy="42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A499B-DCCA-4A9B-999A-31E6CD41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2" y="645729"/>
            <a:ext cx="11277559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Pilotní projekt: Sledování kondice sítě s využitím</a:t>
            </a:r>
            <a:br>
              <a:rPr lang="cs-CZ" dirty="0"/>
            </a:br>
            <a:r>
              <a:rPr lang="cs-CZ" dirty="0"/>
              <a:t>senzorů umístěných ve vozidlech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63BFF42-CE78-43AB-B3D4-9956163F9092}"/>
              </a:ext>
            </a:extLst>
          </p:cNvPr>
          <p:cNvSpPr txBox="1">
            <a:spLocks noChangeArrowheads="1"/>
          </p:cNvSpPr>
          <p:nvPr/>
        </p:nvSpPr>
        <p:spPr>
          <a:xfrm>
            <a:off x="401139" y="1586269"/>
            <a:ext cx="5694862" cy="2462357"/>
          </a:xfrm>
          <a:prstGeom prst="rect">
            <a:avLst/>
          </a:prstGeom>
        </p:spPr>
        <p:txBody>
          <a:bodyPr/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266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90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4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17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18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cs-CZ" altLang="cs-CZ" sz="1800" b="1" dirty="0"/>
              <a:t>Rámec pilotního projektu</a:t>
            </a:r>
          </a:p>
          <a:p>
            <a:pPr marL="171450" indent="-171450"/>
            <a:endParaRPr lang="cs-CZ" altLang="cs-CZ" sz="1400" dirty="0"/>
          </a:p>
          <a:p>
            <a:pPr marL="171450" indent="-171450"/>
            <a:r>
              <a:rPr lang="cs-CZ" altLang="cs-CZ" sz="1400" dirty="0"/>
              <a:t>Pilotní projekt proběhne nad vyznačenými oblastmi nad dálniční sítí </a:t>
            </a:r>
            <a:br>
              <a:rPr lang="cs-CZ" altLang="cs-CZ" sz="1400" dirty="0"/>
            </a:br>
            <a:r>
              <a:rPr lang="cs-CZ" altLang="cs-CZ" sz="1400" dirty="0"/>
              <a:t>a silnicemi I. třídy </a:t>
            </a:r>
          </a:p>
          <a:p>
            <a:pPr marL="171450" indent="-171450"/>
            <a:r>
              <a:rPr lang="cs-CZ" altLang="cs-CZ" sz="1400" dirty="0"/>
              <a:t>Dostupnost datových balíčků</a:t>
            </a:r>
            <a:endParaRPr lang="en-GB" altLang="cs-CZ" sz="1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Informace o Kondici sítě (</a:t>
            </a:r>
            <a:r>
              <a:rPr lang="en-GB" altLang="cs-CZ" sz="1400" dirty="0"/>
              <a:t>Road </a:t>
            </a:r>
            <a:r>
              <a:rPr lang="cs-CZ" altLang="cs-CZ" sz="1400" dirty="0"/>
              <a:t>H</a:t>
            </a:r>
            <a:r>
              <a:rPr lang="en-GB" altLang="cs-CZ" sz="1400" dirty="0" err="1"/>
              <a:t>ealth</a:t>
            </a:r>
            <a:r>
              <a:rPr lang="cs-CZ" altLang="cs-CZ" sz="1400" dirty="0"/>
              <a:t>)</a:t>
            </a:r>
            <a:r>
              <a:rPr lang="en-GB" altLang="cs-CZ" sz="1400" dirty="0"/>
              <a:t> </a:t>
            </a:r>
            <a:r>
              <a:rPr lang="cs-CZ" altLang="cs-CZ" sz="1400" dirty="0"/>
              <a:t>budou dostupné během celého projektu</a:t>
            </a:r>
            <a:endParaRPr lang="en-GB" altLang="cs-CZ" sz="1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Přehled zimní sjízdnosti – (Winter </a:t>
            </a:r>
            <a:r>
              <a:rPr lang="cs-CZ" altLang="cs-CZ" sz="1400" dirty="0" err="1"/>
              <a:t>Road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Insights</a:t>
            </a:r>
            <a:r>
              <a:rPr lang="cs-CZ" altLang="cs-CZ" sz="1400" dirty="0"/>
              <a:t>) bude dostupný během zimní sezóny 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Výtluky (</a:t>
            </a:r>
            <a:r>
              <a:rPr lang="cs-CZ" altLang="cs-CZ" sz="1400" dirty="0" err="1"/>
              <a:t>Potholes</a:t>
            </a:r>
            <a:r>
              <a:rPr lang="cs-CZ" altLang="cs-CZ" sz="1400" dirty="0"/>
              <a:t>) budou dostupné na konci zimní sezóny</a:t>
            </a:r>
          </a:p>
        </p:txBody>
      </p:sp>
      <p:pic>
        <p:nvPicPr>
          <p:cNvPr id="11" name="Obrázek 22">
            <a:extLst>
              <a:ext uri="{FF2B5EF4-FFF2-40B4-BE49-F238E27FC236}">
                <a16:creationId xmlns:a16="http://schemas.microsoft.com/office/drawing/2014/main" id="{4BF82DD5-35B6-4C19-B0C7-FCDBE874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6" y="4268201"/>
            <a:ext cx="10253907" cy="17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>
            <a:extLst>
              <a:ext uri="{FF2B5EF4-FFF2-40B4-BE49-F238E27FC236}">
                <a16:creationId xmlns:a16="http://schemas.microsoft.com/office/drawing/2014/main" id="{8A98D51A-C5A6-4628-9270-1A39E805C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1103732"/>
            <a:ext cx="5071227" cy="323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9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88B465-BF53-4983-8769-A29429D43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 bwMode="auto">
          <a:xfrm>
            <a:off x="0" y="505326"/>
            <a:ext cx="12192000" cy="55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0535A0-1B9D-484F-B9C4-7552891C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2" y="369003"/>
            <a:ext cx="4972073" cy="70609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altLang="cs-CZ" dirty="0"/>
              <a:t>Princip funkce systému</a:t>
            </a:r>
            <a:endParaRPr lang="cs-CZ" dirty="0"/>
          </a:p>
        </p:txBody>
      </p:sp>
      <p:sp>
        <p:nvSpPr>
          <p:cNvPr id="6" name="Zaoblený obdélník 6">
            <a:extLst>
              <a:ext uri="{FF2B5EF4-FFF2-40B4-BE49-F238E27FC236}">
                <a16:creationId xmlns:a16="http://schemas.microsoft.com/office/drawing/2014/main" id="{451B0594-4E11-4BEB-8931-7A381500F7A9}"/>
              </a:ext>
            </a:extLst>
          </p:cNvPr>
          <p:cNvSpPr/>
          <p:nvPr/>
        </p:nvSpPr>
        <p:spPr bwMode="auto">
          <a:xfrm>
            <a:off x="3227054" y="1075093"/>
            <a:ext cx="1594338" cy="355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400" dirty="0" err="1">
                <a:solidFill>
                  <a:srgbClr val="1D276D"/>
                </a:solidFill>
                <a:latin typeface="+mn-lt"/>
              </a:rPr>
              <a:t>Meteo</a:t>
            </a:r>
            <a:r>
              <a:rPr lang="cs-CZ" sz="1400" dirty="0">
                <a:solidFill>
                  <a:srgbClr val="1D276D"/>
                </a:solidFill>
                <a:latin typeface="+mn-lt"/>
              </a:rPr>
              <a:t> data</a:t>
            </a:r>
          </a:p>
        </p:txBody>
      </p:sp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135260B4-96B5-4300-A3A3-995B8B34BD27}"/>
              </a:ext>
            </a:extLst>
          </p:cNvPr>
          <p:cNvSpPr/>
          <p:nvPr/>
        </p:nvSpPr>
        <p:spPr bwMode="auto">
          <a:xfrm>
            <a:off x="4544768" y="2988052"/>
            <a:ext cx="1682262" cy="66626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Zpětná vazba historická data</a:t>
            </a:r>
          </a:p>
        </p:txBody>
      </p:sp>
      <p:sp>
        <p:nvSpPr>
          <p:cNvPr id="8" name="Zaoblený obdélník 8">
            <a:extLst>
              <a:ext uri="{FF2B5EF4-FFF2-40B4-BE49-F238E27FC236}">
                <a16:creationId xmlns:a16="http://schemas.microsoft.com/office/drawing/2014/main" id="{46C38526-008F-4C51-AEF2-2C02D480B8EC}"/>
              </a:ext>
            </a:extLst>
          </p:cNvPr>
          <p:cNvSpPr/>
          <p:nvPr/>
        </p:nvSpPr>
        <p:spPr bwMode="auto">
          <a:xfrm>
            <a:off x="2871191" y="4094400"/>
            <a:ext cx="3180694" cy="5138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cca 10 tis. unikátních vozidel bude </a:t>
            </a:r>
            <a:br>
              <a:rPr lang="cs-CZ" sz="1200" dirty="0">
                <a:solidFill>
                  <a:srgbClr val="1D276D"/>
                </a:solidFill>
                <a:latin typeface="+mn-lt"/>
              </a:rPr>
            </a:br>
            <a:r>
              <a:rPr lang="cs-CZ" sz="1200" dirty="0">
                <a:solidFill>
                  <a:srgbClr val="1D276D"/>
                </a:solidFill>
                <a:latin typeface="+mn-lt"/>
              </a:rPr>
              <a:t>měsíčně poskytovat data do systému </a:t>
            </a:r>
          </a:p>
        </p:txBody>
      </p:sp>
      <p:sp>
        <p:nvSpPr>
          <p:cNvPr id="9" name="Zaoblený obdélník 9">
            <a:extLst>
              <a:ext uri="{FF2B5EF4-FFF2-40B4-BE49-F238E27FC236}">
                <a16:creationId xmlns:a16="http://schemas.microsoft.com/office/drawing/2014/main" id="{B885AF0A-F12C-476B-BD60-E6EA71C18B2E}"/>
              </a:ext>
            </a:extLst>
          </p:cNvPr>
          <p:cNvSpPr/>
          <p:nvPr/>
        </p:nvSpPr>
        <p:spPr bwMode="auto">
          <a:xfrm>
            <a:off x="3146258" y="5287879"/>
            <a:ext cx="3110851" cy="57385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NIRA SW instalovaný jako součást </a:t>
            </a:r>
            <a:br>
              <a:rPr lang="cs-CZ" sz="1200" dirty="0">
                <a:solidFill>
                  <a:srgbClr val="1D276D"/>
                </a:solidFill>
                <a:latin typeface="+mn-lt"/>
              </a:rPr>
            </a:br>
            <a:r>
              <a:rPr lang="cs-CZ" sz="1200" dirty="0">
                <a:solidFill>
                  <a:srgbClr val="1D276D"/>
                </a:solidFill>
                <a:latin typeface="+mn-lt"/>
              </a:rPr>
              <a:t>sériově vyráběných vozidel VW Group</a:t>
            </a:r>
          </a:p>
        </p:txBody>
      </p:sp>
      <p:sp>
        <p:nvSpPr>
          <p:cNvPr id="10" name="Zaoblený obdélník 10">
            <a:extLst>
              <a:ext uri="{FF2B5EF4-FFF2-40B4-BE49-F238E27FC236}">
                <a16:creationId xmlns:a16="http://schemas.microsoft.com/office/drawing/2014/main" id="{14DEDBBF-0ED5-4362-A29E-27F412FA03BB}"/>
              </a:ext>
            </a:extLst>
          </p:cNvPr>
          <p:cNvSpPr/>
          <p:nvPr/>
        </p:nvSpPr>
        <p:spPr bwMode="auto">
          <a:xfrm>
            <a:off x="6540272" y="686201"/>
            <a:ext cx="1684215" cy="70609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100" dirty="0">
                <a:solidFill>
                  <a:srgbClr val="1D276D"/>
                </a:solidFill>
                <a:latin typeface="+mn-lt"/>
              </a:rPr>
              <a:t>Informace o stavu vozovky jako služba</a:t>
            </a:r>
          </a:p>
        </p:txBody>
      </p:sp>
      <p:sp>
        <p:nvSpPr>
          <p:cNvPr id="11" name="Zaoblený obdélník 11">
            <a:extLst>
              <a:ext uri="{FF2B5EF4-FFF2-40B4-BE49-F238E27FC236}">
                <a16:creationId xmlns:a16="http://schemas.microsoft.com/office/drawing/2014/main" id="{7C21F405-EE4A-472C-8E07-F98F6689FEF0}"/>
              </a:ext>
            </a:extLst>
          </p:cNvPr>
          <p:cNvSpPr/>
          <p:nvPr/>
        </p:nvSpPr>
        <p:spPr bwMode="auto">
          <a:xfrm>
            <a:off x="9471178" y="1277990"/>
            <a:ext cx="2037862" cy="51386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Služby údržby komunikací</a:t>
            </a:r>
          </a:p>
        </p:txBody>
      </p:sp>
      <p:sp>
        <p:nvSpPr>
          <p:cNvPr id="12" name="Zaoblený obdélník 12">
            <a:extLst>
              <a:ext uri="{FF2B5EF4-FFF2-40B4-BE49-F238E27FC236}">
                <a16:creationId xmlns:a16="http://schemas.microsoft.com/office/drawing/2014/main" id="{D2AED03B-3912-4AFC-B82F-C473A67B6104}"/>
              </a:ext>
            </a:extLst>
          </p:cNvPr>
          <p:cNvSpPr/>
          <p:nvPr/>
        </p:nvSpPr>
        <p:spPr bwMode="auto">
          <a:xfrm>
            <a:off x="9471178" y="2431903"/>
            <a:ext cx="2037862" cy="51581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Informační služby a řízení provozu</a:t>
            </a:r>
          </a:p>
        </p:txBody>
      </p:sp>
      <p:sp>
        <p:nvSpPr>
          <p:cNvPr id="13" name="Zaoblený obdélník 13">
            <a:extLst>
              <a:ext uri="{FF2B5EF4-FFF2-40B4-BE49-F238E27FC236}">
                <a16:creationId xmlns:a16="http://schemas.microsoft.com/office/drawing/2014/main" id="{D10EA3F2-2D93-48D5-969B-C9E46BB4AF17}"/>
              </a:ext>
            </a:extLst>
          </p:cNvPr>
          <p:cNvSpPr/>
          <p:nvPr/>
        </p:nvSpPr>
        <p:spPr bwMode="auto">
          <a:xfrm>
            <a:off x="9485465" y="3654313"/>
            <a:ext cx="2037861" cy="5138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Logistické služby</a:t>
            </a:r>
          </a:p>
        </p:txBody>
      </p:sp>
      <p:pic>
        <p:nvPicPr>
          <p:cNvPr id="14" name="Obrázek 14">
            <a:extLst>
              <a:ext uri="{FF2B5EF4-FFF2-40B4-BE49-F238E27FC236}">
                <a16:creationId xmlns:a16="http://schemas.microsoft.com/office/drawing/2014/main" id="{7F10C73E-5639-41B9-A59B-8C82DA963D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78" y="4597592"/>
            <a:ext cx="3030415" cy="13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9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8F6B3C1-2A4A-4037-99D1-6DC413CD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Mediální kampaň a polepy vozidel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8C2E091-7CB6-47FB-A4EE-487B344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01614"/>
            <a:ext cx="7428753" cy="2729310"/>
          </a:xfrm>
          <a:prstGeom prst="roundRect">
            <a:avLst>
              <a:gd name="adj" fmla="val 63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E36937F-137D-49EA-BD64-B35BCFFC1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4005630"/>
            <a:ext cx="7428753" cy="19826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0281EC7-E532-4095-8121-9DDCF4B8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776" y="480596"/>
            <a:ext cx="3680262" cy="5513685"/>
          </a:xfrm>
          <a:prstGeom prst="roundRect">
            <a:avLst>
              <a:gd name="adj" fmla="val 56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9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udova, silnice, vsedě, stůl&#10;&#10;Popis byl vytvořen automaticky">
            <a:extLst>
              <a:ext uri="{FF2B5EF4-FFF2-40B4-BE49-F238E27FC236}">
                <a16:creationId xmlns:a16="http://schemas.microsoft.com/office/drawing/2014/main" id="{F089F827-E83B-4585-B388-BFBCDB43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54"/>
            <a:ext cx="9052560" cy="6029146"/>
          </a:xfrm>
          <a:prstGeom prst="rect">
            <a:avLst/>
          </a:prstGeom>
        </p:spPr>
      </p:pic>
      <p:pic>
        <p:nvPicPr>
          <p:cNvPr id="3" name="Mřížka">
            <a:extLst>
              <a:ext uri="{FF2B5EF4-FFF2-40B4-BE49-F238E27FC236}">
                <a16:creationId xmlns:a16="http://schemas.microsoft.com/office/drawing/2014/main" id="{FDF69E55-8ED4-479A-800A-E527F14E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ám bez loga">
            <a:extLst>
              <a:ext uri="{FF2B5EF4-FFF2-40B4-BE49-F238E27FC236}">
                <a16:creationId xmlns:a16="http://schemas.microsoft.com/office/drawing/2014/main" id="{91C89365-376C-4C3B-936D-ADD29737A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43F19633-A6C3-4A16-B759-A9EBDD03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fld id="{32F99E67-B0A0-49AC-B857-B4F8C0199DF9}" type="slidenum">
              <a:rPr lang="cs-CZ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Jméno">
            <a:extLst>
              <a:ext uri="{FF2B5EF4-FFF2-40B4-BE49-F238E27FC236}">
                <a16:creationId xmlns:a16="http://schemas.microsoft.com/office/drawing/2014/main" id="{D18FC71C-EFAE-427F-883E-1E9B9B5A9DCD}"/>
              </a:ext>
            </a:extLst>
          </p:cNvPr>
          <p:cNvSpPr txBox="1"/>
          <p:nvPr/>
        </p:nvSpPr>
        <p:spPr>
          <a:xfrm>
            <a:off x="6609876" y="5155873"/>
            <a:ext cx="518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Radek Mátl, </a:t>
            </a:r>
          </a:p>
          <a:p>
            <a:pPr algn="ctr"/>
            <a:r>
              <a:rPr lang="cs-CZ" sz="240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generální </a:t>
            </a: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ŘSD ČR</a:t>
            </a:r>
          </a:p>
        </p:txBody>
      </p:sp>
      <p:pic>
        <p:nvPicPr>
          <p:cNvPr id="13" name="Obrázek 12" descr="Obsah obrázku košile, podepsat&#10;&#10;Popis byl vytvořen automaticky">
            <a:extLst>
              <a:ext uri="{FF2B5EF4-FFF2-40B4-BE49-F238E27FC236}">
                <a16:creationId xmlns:a16="http://schemas.microsoft.com/office/drawing/2014/main" id="{7C32D06D-817D-486E-9085-0905B7768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10707" r="7232" b="8922"/>
          <a:stretch/>
        </p:blipFill>
        <p:spPr>
          <a:xfrm>
            <a:off x="7611489" y="1247106"/>
            <a:ext cx="3182129" cy="30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oprůhledný podklad">
            <a:extLst>
              <a:ext uri="{FF2B5EF4-FFF2-40B4-BE49-F238E27FC236}">
                <a16:creationId xmlns:a16="http://schemas.microsoft.com/office/drawing/2014/main" id="{AF483F5D-A539-449A-93BE-1B65A60490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Bílý obdélník">
            <a:extLst>
              <a:ext uri="{FF2B5EF4-FFF2-40B4-BE49-F238E27FC236}">
                <a16:creationId xmlns:a16="http://schemas.microsoft.com/office/drawing/2014/main" id="{DD0A5782-F8FC-470C-BCAD-B2D6330530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Rám bez loga">
            <a:extLst>
              <a:ext uri="{FF2B5EF4-FFF2-40B4-BE49-F238E27FC236}">
                <a16:creationId xmlns:a16="http://schemas.microsoft.com/office/drawing/2014/main" id="{AB04A204-015F-482E-8396-DCC4EEE7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ám s logem">
            <a:extLst>
              <a:ext uri="{FF2B5EF4-FFF2-40B4-BE49-F238E27FC236}">
                <a16:creationId xmlns:a16="http://schemas.microsoft.com/office/drawing/2014/main" id="{8947AA01-7BBC-4A71-8010-D51A9C507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B281E82F-074F-423E-9ACB-73BA442F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8" y="815427"/>
            <a:ext cx="11096625" cy="541425"/>
          </a:xfrm>
        </p:spPr>
        <p:txBody>
          <a:bodyPr anchor="t">
            <a:normAutofit/>
          </a:bodyPr>
          <a:lstStyle/>
          <a:p>
            <a:r>
              <a:rPr lang="pl-PL" sz="2200" b="1" dirty="0">
                <a:solidFill>
                  <a:srgbClr val="0094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Čerpání rozpočtu v letech 2010–20</a:t>
            </a:r>
            <a:r>
              <a:rPr lang="cs-CZ" sz="2200" b="1" dirty="0">
                <a:solidFill>
                  <a:srgbClr val="0094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cs-CZ" sz="2200" b="1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5D1B52-1A60-46AB-AD8E-CF2B38B3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99E67-B0A0-49AC-B857-B4F8C0199DF9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délník pod graf">
            <a:extLst>
              <a:ext uri="{FF2B5EF4-FFF2-40B4-BE49-F238E27FC236}">
                <a16:creationId xmlns:a16="http://schemas.microsoft.com/office/drawing/2014/main" id="{AFE90585-7CDC-4B75-B78D-D956A94EE218}"/>
              </a:ext>
            </a:extLst>
          </p:cNvPr>
          <p:cNvSpPr/>
          <p:nvPr/>
        </p:nvSpPr>
        <p:spPr>
          <a:xfrm>
            <a:off x="465118" y="1506215"/>
            <a:ext cx="5915762" cy="4192292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C285EEE-EA3B-4861-83C8-D82E01D3F320}"/>
              </a:ext>
            </a:extLst>
          </p:cNvPr>
          <p:cNvSpPr txBox="1"/>
          <p:nvPr/>
        </p:nvSpPr>
        <p:spPr>
          <a:xfrm>
            <a:off x="473654" y="1506215"/>
            <a:ext cx="5911495" cy="307777"/>
          </a:xfrm>
          <a:prstGeom prst="rect">
            <a:avLst/>
          </a:prstGeom>
          <a:solidFill>
            <a:srgbClr val="063E8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63E85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Graf: Rozpočet SFDI a jeho čerpání v letech 2010–2020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highlight>
                  <a:srgbClr val="063E85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(tis. Kč)</a:t>
            </a:r>
          </a:p>
        </p:txBody>
      </p:sp>
      <p:sp>
        <p:nvSpPr>
          <p:cNvPr id="22" name="Obdélník pod tabulku">
            <a:extLst>
              <a:ext uri="{FF2B5EF4-FFF2-40B4-BE49-F238E27FC236}">
                <a16:creationId xmlns:a16="http://schemas.microsoft.com/office/drawing/2014/main" id="{85850CD2-0CE5-4DF2-BD38-6F07D161F008}"/>
              </a:ext>
            </a:extLst>
          </p:cNvPr>
          <p:cNvSpPr/>
          <p:nvPr/>
        </p:nvSpPr>
        <p:spPr>
          <a:xfrm>
            <a:off x="7127495" y="1078235"/>
            <a:ext cx="4504997" cy="4620272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FF379EE8-AF41-4C93-90FE-AFCBF10EC725}"/>
              </a:ext>
            </a:extLst>
          </p:cNvPr>
          <p:cNvGraphicFramePr>
            <a:graphicFrameLocks noGrp="1"/>
          </p:cNvGraphicFramePr>
          <p:nvPr/>
        </p:nvGraphicFramePr>
        <p:xfrm>
          <a:off x="7123226" y="1601454"/>
          <a:ext cx="4509266" cy="4097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755">
                  <a:extLst>
                    <a:ext uri="{9D8B030D-6E8A-4147-A177-3AD203B41FA5}">
                      <a16:colId xmlns:a16="http://schemas.microsoft.com/office/drawing/2014/main" val="818091253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399591125"/>
                    </a:ext>
                  </a:extLst>
                </a:gridCol>
                <a:gridCol w="1433535">
                  <a:extLst>
                    <a:ext uri="{9D8B030D-6E8A-4147-A177-3AD203B41FA5}">
                      <a16:colId xmlns:a16="http://schemas.microsoft.com/office/drawing/2014/main" val="3575670831"/>
                    </a:ext>
                  </a:extLst>
                </a:gridCol>
                <a:gridCol w="1020789">
                  <a:extLst>
                    <a:ext uri="{9D8B030D-6E8A-4147-A177-3AD203B41FA5}">
                      <a16:colId xmlns:a16="http://schemas.microsoft.com/office/drawing/2014/main" val="1996876181"/>
                    </a:ext>
                  </a:extLst>
                </a:gridCol>
              </a:tblGrid>
              <a:tr h="2731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Rozpočet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Čerpáno celkem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45910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51 325 255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49 754 147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96,94%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242686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42 619 526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39 492 514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92,66%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1756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35 846 875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32 184 159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89,78%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96878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33 618 913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28 161 243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83,77%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796697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38 278 035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24 132 956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63,05%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1141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36 291 663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33 789 385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93,11%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695162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37 131 707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36 724 760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98,90%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8902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37 772 544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37 211 773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98,52%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29400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32 184 412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31 181 321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96,88%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7940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45 730 465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45 192 897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98,83%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641147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55 186 546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54 508 756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98,77%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395209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56 286 430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150514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60 101 502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70812"/>
                  </a:ext>
                </a:extLst>
              </a:tr>
              <a:tr h="2731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56 538 879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431149"/>
                  </a:ext>
                </a:extLst>
              </a:tr>
            </a:tbl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EF65DEEC-D085-4B22-AAB4-201BE8E36582}"/>
              </a:ext>
            </a:extLst>
          </p:cNvPr>
          <p:cNvSpPr txBox="1"/>
          <p:nvPr/>
        </p:nvSpPr>
        <p:spPr>
          <a:xfrm>
            <a:off x="7123227" y="1078235"/>
            <a:ext cx="4509266" cy="523220"/>
          </a:xfrm>
          <a:prstGeom prst="rect">
            <a:avLst/>
          </a:prstGeom>
          <a:solidFill>
            <a:srgbClr val="063E85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Tabulka: Rozpočet SFDI a jeho čerpání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letech 2010 – 2020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(tis. Kč)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93D3"/>
              </a:solidFill>
              <a:effectLst/>
              <a:highlight>
                <a:srgbClr val="063E85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96EE86F3-ED1B-4627-BF6F-DA263705F2BC}"/>
              </a:ext>
            </a:extLst>
          </p:cNvPr>
          <p:cNvGraphicFramePr>
            <a:graphicFrameLocks/>
          </p:cNvGraphicFramePr>
          <p:nvPr/>
        </p:nvGraphicFramePr>
        <p:xfrm>
          <a:off x="486358" y="1918565"/>
          <a:ext cx="5886000" cy="37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4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22" grpId="0" animBg="1"/>
      <p:bldP spid="18" grpId="0" animBg="1"/>
      <p:bldGraphic spid="19" grpId="0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C77BAE-1548-410A-B207-7169F3F0E3A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8" y="0"/>
            <a:ext cx="12171904" cy="6857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3E8F8B-3EAA-4C39-A800-2D65CA4A2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0" y="1"/>
            <a:ext cx="12171901" cy="6857996"/>
          </a:xfrm>
          <a:prstGeom prst="rect">
            <a:avLst/>
          </a:prstGeo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96CD56BD-D04F-4102-A79E-8927EC3DD9C0}"/>
              </a:ext>
            </a:extLst>
          </p:cNvPr>
          <p:cNvGraphicFramePr>
            <a:graphicFrameLocks/>
          </p:cNvGraphicFramePr>
          <p:nvPr/>
        </p:nvGraphicFramePr>
        <p:xfrm>
          <a:off x="7498956" y="-2"/>
          <a:ext cx="5754967" cy="3429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863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C77BAE-1548-410A-B207-7169F3F0E3A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8" y="10747"/>
            <a:ext cx="12189921" cy="68472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3E8F8B-3EAA-4C39-A800-2D65CA4A208C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8" y="10747"/>
            <a:ext cx="12189921" cy="6847253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08AD61A-844C-4370-89AA-291F99B974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0549" y="-212376"/>
          <a:ext cx="6154992" cy="3692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Worksheet" r:id="rId7" imgW="4572086" imgH="2743200" progId="Excel.Sheet.8">
                  <p:link updateAutomatic="1"/>
                </p:oleObj>
              </mc:Choice>
              <mc:Fallback>
                <p:oleObj name="Worksheet" r:id="rId7" imgW="4572086" imgH="2743200" progId="Excel.Sheet.8">
                  <p:link updateAutomatic="1"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C08AD61A-844C-4370-89AA-291F99B97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90549" y="-212376"/>
                        <a:ext cx="6154992" cy="3692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6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031E9A8-3BD3-46A7-A298-7D1FFEF7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Rozpočet na opravy a údržbu silnic a dálnic 2017–2023</a:t>
            </a:r>
          </a:p>
        </p:txBody>
      </p:sp>
      <p:graphicFrame>
        <p:nvGraphicFramePr>
          <p:cNvPr id="12" name="Zástupný obsah 11">
            <a:extLst>
              <a:ext uri="{FF2B5EF4-FFF2-40B4-BE49-F238E27FC236}">
                <a16:creationId xmlns:a16="http://schemas.microsoft.com/office/drawing/2014/main" id="{2FEE08C9-3326-41A8-80CF-EDC3748C7DC7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442731672"/>
              </p:ext>
            </p:extLst>
          </p:nvPr>
        </p:nvGraphicFramePr>
        <p:xfrm>
          <a:off x="563562" y="1208086"/>
          <a:ext cx="11293472" cy="146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9329">
                  <a:extLst>
                    <a:ext uri="{9D8B030D-6E8A-4147-A177-3AD203B41FA5}">
                      <a16:colId xmlns:a16="http://schemas.microsoft.com/office/drawing/2014/main" val="2603146429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354319448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282986758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842131673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1605196334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951309284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2766109241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16445864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(tis. Kč)</a:t>
                      </a:r>
                      <a:endParaRPr lang="cs-CZ" sz="9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79747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rok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plán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plán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4636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u="none" strike="noStrike" dirty="0">
                          <a:effectLst/>
                        </a:rPr>
                        <a:t>5001110007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Opravy a údržba silnice I. třídy</a:t>
                      </a:r>
                      <a:endParaRPr lang="pl-PL" sz="11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7 970 870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9 799 644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11 351 880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10 099 967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10 210 000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</a:rPr>
                        <a:t>11 000 000</a:t>
                      </a:r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</a:rPr>
                        <a:t>11 000 000</a:t>
                      </a:r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74536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u="none" strike="noStrike" dirty="0">
                          <a:effectLst/>
                        </a:rPr>
                        <a:t>5001150009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Opravy a údržba dálnice</a:t>
                      </a:r>
                      <a:endParaRPr lang="pl-PL" sz="11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</a:rPr>
                        <a:t>2 249 872</a:t>
                      </a:r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4 710 000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5 017 475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4 262 212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3 730 000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4 000 000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4 000 000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776490"/>
                  </a:ext>
                </a:extLst>
              </a:tr>
            </a:tbl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39B7CD71-ABFF-4EDB-BADD-84CBB5481D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65003"/>
              </p:ext>
            </p:extLst>
          </p:nvPr>
        </p:nvGraphicFramePr>
        <p:xfrm>
          <a:off x="1010653" y="3110163"/>
          <a:ext cx="1099076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57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3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F9C49-2E21-40E1-94F7-9574C5AE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Čerpání rozpočtu na opravy a údržbu silnic a dálnic 2017–2021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02A7875-4D43-4038-843D-3CDE133D19C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641267165"/>
              </p:ext>
            </p:extLst>
          </p:nvPr>
        </p:nvGraphicFramePr>
        <p:xfrm>
          <a:off x="563563" y="1075093"/>
          <a:ext cx="5337929" cy="4606567"/>
        </p:xfrm>
        <a:graphic>
          <a:graphicData uri="http://schemas.openxmlformats.org/drawingml/2006/table">
            <a:tbl>
              <a:tblPr lastRow="1" bandRow="1">
                <a:tableStyleId>{21E4AEA4-8DFA-4A89-87EB-49C32662AFE0}</a:tableStyleId>
              </a:tblPr>
              <a:tblGrid>
                <a:gridCol w="1740484">
                  <a:extLst>
                    <a:ext uri="{9D8B030D-6E8A-4147-A177-3AD203B41FA5}">
                      <a16:colId xmlns:a16="http://schemas.microsoft.com/office/drawing/2014/main" val="626503239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247532783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3966042942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1411290154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1107277239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206704865"/>
                    </a:ext>
                  </a:extLst>
                </a:gridCol>
              </a:tblGrid>
              <a:tr h="123479">
                <a:tc>
                  <a:txBody>
                    <a:bodyPr/>
                    <a:lstStyle/>
                    <a:p>
                      <a:pPr algn="l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u="none" strike="noStrike" dirty="0">
                          <a:effectLst/>
                        </a:rPr>
                        <a:t>(tis. Kč)</a:t>
                      </a:r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24704"/>
                  </a:ext>
                </a:extLst>
              </a:tr>
              <a:tr h="15712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Organizační jednotka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T w="12700" cmpd="sng">
                      <a:noFill/>
                    </a:lnT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5001150009 Opravy a údržba dálnice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T w="12700" cmpd="sng">
                      <a:noFill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587659"/>
                  </a:ext>
                </a:extLst>
              </a:tr>
              <a:tr h="2817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předpoklad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3864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GŘ úsek provozní/Správa dálnic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23 052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36 067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192 253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137 997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331 941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357321765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Opravy Čechy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399 848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2 156 480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2 163 437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2 024 311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1 250 000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01566987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Opravy Morava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592 827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1 044 797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1 203 702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837 860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654 800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88929472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01 Mirošovice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45 050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58 623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46 942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45 894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59 000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0424046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02 Bernartice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74 761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69 009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58 607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23 718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58 000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3215121131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03 V. Beranov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49 887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50 569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53 287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23 021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34 000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05722788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04 Domašov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69 231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81 056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102 710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33 817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40 000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15398942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05 Kocourovec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54 255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63 084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54 249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43 901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52 000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626604668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06 Chrlice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48 058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68 745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60 464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41 989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51 000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77873083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07 Podivín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66 508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48 782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50 673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41 510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42 000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25176199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08 Rudná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140 429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151 708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118 680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97 423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110 000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00236011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09 Svojkovice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57 416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69 871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63 917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44 576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46 000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367174806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10 Ostrov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105 357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97 550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81 483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62 502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70 000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26578302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11 Nová Ves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63 699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55 407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56 581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34 686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31 800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69708240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12 Řehlovice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91 431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141 656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134 107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113 454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137 760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4047454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13 Poříčany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77 311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80 863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83 421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62 941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100 000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06696478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14 Pravy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33 713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50 668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49 217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38 438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42 000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88213613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17 Chotoviny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21 927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47 277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52 827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32 343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63 000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63712877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20 Ivanovice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76 261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103 161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102 344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80 841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116 500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59178386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22 Mankovice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39 546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101 100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92 502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84 446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81 000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80649781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23 Ostrava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115 698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107 436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137 134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103 104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100 000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26170165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30 Rozvadov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27 868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25 731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29 500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97882689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Závod Praha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3 608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26 092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31 069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101 210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103 200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26031906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Závod Brno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126 499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126 499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30862127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1" u="none" strike="noStrike" dirty="0">
                          <a:effectLst/>
                        </a:rPr>
                        <a:t>Celkem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2 249 872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4 710 000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5 017 475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4 262 212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3 730 000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06953501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1D54A48-CAE4-44EE-88DF-BC466BF6A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054217"/>
              </p:ext>
            </p:extLst>
          </p:nvPr>
        </p:nvGraphicFramePr>
        <p:xfrm>
          <a:off x="6238374" y="1035298"/>
          <a:ext cx="5618665" cy="4646358"/>
        </p:xfrm>
        <a:graphic>
          <a:graphicData uri="http://schemas.openxmlformats.org/drawingml/2006/table">
            <a:tbl>
              <a:tblPr lastRow="1" bandRow="1">
                <a:tableStyleId>{21E4AEA4-8DFA-4A89-87EB-49C32662AFE0}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836768920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1183456916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2417486357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100720429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3442763689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280652199"/>
                    </a:ext>
                  </a:extLst>
                </a:gridCol>
              </a:tblGrid>
              <a:tr h="22111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(tis. Kč)</a:t>
                      </a:r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11985"/>
                  </a:ext>
                </a:extLst>
              </a:tr>
              <a:tr h="37803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Správa/Závod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5001110007 opravy a údržba silnice I. třídy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762416"/>
                  </a:ext>
                </a:extLst>
              </a:tr>
              <a:tr h="3637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předpoklad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8578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GŘ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4 641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1 622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6 172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5 651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25 400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6132509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Brno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454 786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709 228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821 104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1 155 634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888 370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66690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Praha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1 350 086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1 714 998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2 293 414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1 374 242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1 535 000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5347441"/>
                  </a:ext>
                </a:extLst>
              </a:tr>
              <a:tr h="303897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České Budějovice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712 917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884 124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854 799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830 872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760 000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204509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Plzeň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419 326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499 766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577 508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606 295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676 230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12303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Karlovy Vary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402 336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416 904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470 412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479 460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520 000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38578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Chomutov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842 804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833 237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824 477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849 991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850 000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739744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Liberec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541 593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470 940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564 612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735 389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910 000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3178"/>
                  </a:ext>
                </a:extLst>
              </a:tr>
              <a:tr h="303897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>
                          <a:effectLst/>
                        </a:rPr>
                        <a:t>Hradec Králové</a:t>
                      </a:r>
                      <a:endParaRPr lang="cs-CZ" sz="900" b="1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708 156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760 344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883 568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910 530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590 000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459674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Pardubice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389 859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621 164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840 611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447 680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820 000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482485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Jihlava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446 986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629 333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652 463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367 421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470 000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2304481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Olomouc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398 270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449 068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711 449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661 598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560 000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0842346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Zlín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326 344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511 997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461 251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451 037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405 000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1893325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Ostrava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972 766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1 296 918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1 390 040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1 224 167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1 200 000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8155247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CELKEM  </a:t>
                      </a:r>
                      <a:endParaRPr lang="cs-CZ" sz="900" b="1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7 970 870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9 799 644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11 351 880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10 099 967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10 210 000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039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2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ám s logem">
            <a:extLst>
              <a:ext uri="{FF2B5EF4-FFF2-40B4-BE49-F238E27FC236}">
                <a16:creationId xmlns:a16="http://schemas.microsoft.com/office/drawing/2014/main" id="{77912D74-7EF5-477F-B1BB-719A764CA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34963" y="537430"/>
            <a:ext cx="11522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FINANČNÍ STRATEGIE OPRAV MOSTŮ DO ROKU 2026  </a:t>
            </a:r>
          </a:p>
        </p:txBody>
      </p:sp>
      <p:graphicFrame>
        <p:nvGraphicFramePr>
          <p:cNvPr id="11" name="Graf 10"/>
          <p:cNvGraphicFramePr>
            <a:graphicFrameLocks/>
          </p:cNvGraphicFramePr>
          <p:nvPr/>
        </p:nvGraphicFramePr>
        <p:xfrm>
          <a:off x="385518" y="1528841"/>
          <a:ext cx="6192688" cy="2647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Obdélník 11"/>
          <p:cNvSpPr/>
          <p:nvPr/>
        </p:nvSpPr>
        <p:spPr>
          <a:xfrm>
            <a:off x="579804" y="4597617"/>
            <a:ext cx="5804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 udržení stavu financování oprav na úrovni cca 3,4 mld. Kč, což umožňuje situace na trhu stavebních prací, by došlo </a:t>
            </a:r>
            <a:b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průběhu cca 5 let ke zlepšení stavu mostů ve správě ŘSD.</a:t>
            </a:r>
          </a:p>
        </p:txBody>
      </p:sp>
      <p:sp>
        <p:nvSpPr>
          <p:cNvPr id="2" name="Obdélník 1"/>
          <p:cNvSpPr/>
          <p:nvPr/>
        </p:nvSpPr>
        <p:spPr>
          <a:xfrm>
            <a:off x="7033500" y="2012293"/>
            <a:ext cx="47032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 úvaze aktuálního stavu mostů ve stavebním stavu VI. a VII. a jejich kompletní přestavby bude ŘSD ČR potřebovat minimálně 7,93 mld. Kč na jejich opravu.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003C78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 této částce je dále nutné připočítat finanční náklady na údržbu mostů ve stavebních stavech </a:t>
            </a:r>
            <a:b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3C7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– V.  </a:t>
            </a:r>
          </a:p>
        </p:txBody>
      </p:sp>
    </p:spTree>
    <p:extLst>
      <p:ext uri="{BB962C8B-B14F-4D97-AF65-F5344CB8AC3E}">
        <p14:creationId xmlns:p14="http://schemas.microsoft.com/office/powerpoint/2010/main" val="18150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C77BAE-1548-410A-B207-7169F3F0E3A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691" y="0"/>
            <a:ext cx="12261600" cy="68594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3E8F8B-3EAA-4C39-A800-2D65CA4A2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535" y="0"/>
            <a:ext cx="12262661" cy="6860156"/>
          </a:xfrm>
          <a:prstGeom prst="rect">
            <a:avLst/>
          </a:prstGeo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A314A30-3D09-496C-914A-53DCC3A484DB}"/>
              </a:ext>
            </a:extLst>
          </p:cNvPr>
          <p:cNvGraphicFramePr>
            <a:graphicFrameLocks noGrp="1"/>
          </p:cNvGraphicFramePr>
          <p:nvPr/>
        </p:nvGraphicFramePr>
        <p:xfrm>
          <a:off x="334963" y="5473058"/>
          <a:ext cx="406800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0">
                  <a:extLst>
                    <a:ext uri="{9D8B030D-6E8A-4147-A177-3AD203B41FA5}">
                      <a16:colId xmlns:a16="http://schemas.microsoft.com/office/drawing/2014/main" val="33079757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607484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Vynaložené prostředky na opravy v roce 2021</a:t>
                      </a:r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63E8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 mld.</a:t>
                      </a:r>
                      <a:endParaRPr lang="cs-CZ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5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Dálnice</a:t>
                      </a:r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4,2 mld.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4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 I. třídy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11,0 mld.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77155"/>
                  </a:ext>
                </a:extLst>
              </a:tr>
            </a:tbl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FBE1F63A-3121-4F54-B039-7870ED397602}"/>
              </a:ext>
            </a:extLst>
          </p:cNvPr>
          <p:cNvSpPr/>
          <p:nvPr/>
        </p:nvSpPr>
        <p:spPr>
          <a:xfrm>
            <a:off x="7919438" y="1341690"/>
            <a:ext cx="2055012" cy="32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8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Prezentace ŘSD 16:9">
  <a:themeElements>
    <a:clrScheme name="Motiv ŘSD">
      <a:dk1>
        <a:srgbClr val="063E85"/>
      </a:dk1>
      <a:lt1>
        <a:sysClr val="window" lastClr="FFFFFF"/>
      </a:lt1>
      <a:dk2>
        <a:srgbClr val="063E85"/>
      </a:dk2>
      <a:lt2>
        <a:srgbClr val="FFFFFF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93D3"/>
      </a:hlink>
      <a:folHlink>
        <a:srgbClr val="0093D3"/>
      </a:folHlink>
    </a:clrScheme>
    <a:fontScheme name="Písma ŘS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rgbClr val="063E85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d-sablona prezentace_16 ku 9.potx" id="{3C027E2C-3D4A-40FA-A246-DE8D70F52F4A}" vid="{2EA18559-D0B2-43F6-B037-E3D7DF02BC7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10679</TotalTime>
  <Words>2272</Words>
  <Application>Microsoft Office PowerPoint</Application>
  <PresentationFormat>Širokoúhlá obrazovka</PresentationFormat>
  <Paragraphs>569</Paragraphs>
  <Slides>26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4</vt:i4>
      </vt:variant>
      <vt:variant>
        <vt:lpstr>Propojení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Helvetica</vt:lpstr>
      <vt:lpstr>Symbol</vt:lpstr>
      <vt:lpstr>Times New Roman</vt:lpstr>
      <vt:lpstr>Verdana</vt:lpstr>
      <vt:lpstr>Wingdings</vt:lpstr>
      <vt:lpstr>Wingdings 2</vt:lpstr>
      <vt:lpstr>Office Theme</vt:lpstr>
      <vt:lpstr>Prezentace ŘSD 16:9</vt:lpstr>
      <vt:lpstr>Motiv Office</vt:lpstr>
      <vt:lpstr>1_Motiv Office</vt:lpstr>
      <vt:lpstr>file:///R:\CloudStation\RSD\Mapy\Mapa%20vystavba\AI\src\_IMPORT%20DO%20MAPY.xls!Zprovoznění%202021!%5b_IMPORT%20DO%20MAPY.xls%5dZprovoznění%202021%20Graf%201</vt:lpstr>
      <vt:lpstr>Prezentace aplikace PowerPoint</vt:lpstr>
      <vt:lpstr>Prezentace aplikace PowerPoint</vt:lpstr>
      <vt:lpstr>Čerpání rozpočtu v letech 2010–2020</vt:lpstr>
      <vt:lpstr>Prezentace aplikace PowerPoint</vt:lpstr>
      <vt:lpstr>Prezentace aplikace PowerPoint</vt:lpstr>
      <vt:lpstr>Rozpočet na opravy a údržbu silnic a dálnic 2017–2023</vt:lpstr>
      <vt:lpstr>Čerpání rozpočtu na opravy a údržbu silnic a dálnic 2017–2021</vt:lpstr>
      <vt:lpstr>Prezentace aplikace PowerPoint</vt:lpstr>
      <vt:lpstr>Prezentace aplikace PowerPoint</vt:lpstr>
      <vt:lpstr>Prezentace aplikace PowerPoint</vt:lpstr>
      <vt:lpstr>Prezentace aplikace PowerPoint</vt:lpstr>
      <vt:lpstr>Rozvoj systémů pro správu a údržbu komunikací</vt:lpstr>
      <vt:lpstr>Aplikace CEV – Centrální evidence vad</vt:lpstr>
      <vt:lpstr>Aplikace CEV – Centrální evidence vad</vt:lpstr>
      <vt:lpstr>Informační systém údržby dálnic (ISUD)</vt:lpstr>
      <vt:lpstr>Jednotlivé moduly systému ISUD</vt:lpstr>
      <vt:lpstr>ISUD – Modul Kamery</vt:lpstr>
      <vt:lpstr>Informační systém údržby dálnic (ISUD)</vt:lpstr>
      <vt:lpstr>Cíle SHV a základní principy</vt:lpstr>
      <vt:lpstr>Implementace SHV: Harmonogram</vt:lpstr>
      <vt:lpstr>Další kroky projektu SHV</vt:lpstr>
      <vt:lpstr>Vozovky - vizualizace plánů ÚOR – predikce vývoje stavu</vt:lpstr>
      <vt:lpstr>Pilotní projekt: Sledování kondice sítě s využitím senzorů umístěných ve vozidlech</vt:lpstr>
      <vt:lpstr>Princip funkce systému</vt:lpstr>
      <vt:lpstr>Mediální kampaň a polepy vozidel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ŘSD</dc:title>
  <dc:creator>Petr Páral</dc:creator>
  <cp:lastModifiedBy>Mátl Radek Ing.</cp:lastModifiedBy>
  <cp:revision>423</cp:revision>
  <dcterms:created xsi:type="dcterms:W3CDTF">2019-05-01T15:47:30Z</dcterms:created>
  <dcterms:modified xsi:type="dcterms:W3CDTF">2021-11-03T09:01:50Z</dcterms:modified>
</cp:coreProperties>
</file>