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0" r:id="rId2"/>
    <p:sldId id="424" r:id="rId3"/>
    <p:sldId id="425" r:id="rId4"/>
    <p:sldId id="312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381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93CDDD"/>
    <a:srgbClr val="4F6228"/>
    <a:srgbClr val="77933C"/>
    <a:srgbClr val="C3D69B"/>
    <a:srgbClr val="FF0066"/>
    <a:srgbClr val="E4002B"/>
    <a:srgbClr val="658D1B"/>
    <a:srgbClr val="8246AF"/>
    <a:srgbClr val="00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6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4E13-0C2A-45FE-8578-CD69A4FEEC9C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FBD7F-93F0-4FF3-8EF7-0BFF2EF22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7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16" indent="-285737">
              <a:defRPr>
                <a:solidFill>
                  <a:schemeClr val="tx1"/>
                </a:solidFill>
                <a:latin typeface="Arial" charset="0"/>
              </a:defRPr>
            </a:lvl2pPr>
            <a:lvl3pPr marL="1142949" indent="-228590">
              <a:defRPr>
                <a:solidFill>
                  <a:schemeClr val="tx1"/>
                </a:solidFill>
                <a:latin typeface="Arial" charset="0"/>
              </a:defRPr>
            </a:lvl3pPr>
            <a:lvl4pPr marL="1600128" indent="-228590">
              <a:defRPr>
                <a:solidFill>
                  <a:schemeClr val="tx1"/>
                </a:solidFill>
                <a:latin typeface="Arial" charset="0"/>
              </a:defRPr>
            </a:lvl4pPr>
            <a:lvl5pPr marL="2057308" indent="-228590">
              <a:defRPr>
                <a:solidFill>
                  <a:schemeClr val="tx1"/>
                </a:solidFill>
                <a:latin typeface="Arial" charset="0"/>
              </a:defRPr>
            </a:lvl5pPr>
            <a:lvl6pPr marL="2514488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F83FDE-0230-465A-BEC6-BD8F1ED0A0D7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35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896938" y="3933824"/>
            <a:ext cx="7127875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8" y="5661496"/>
            <a:ext cx="504348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5661496"/>
            <a:ext cx="187166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899592" y="2852936"/>
            <a:ext cx="7128792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3" y="915983"/>
            <a:ext cx="4112715" cy="10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1628775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4716016" y="1628800"/>
            <a:ext cx="3959225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A68B67-83CD-4D4C-A1BE-280B4774CC5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9855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440267" y="6453397"/>
            <a:ext cx="8703733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" y="6453397"/>
            <a:ext cx="404664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467544" y="6505599"/>
            <a:ext cx="867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Fakulta stavební</a:t>
            </a:r>
            <a:r>
              <a:rPr lang="cs-CZ" sz="1400" b="1" baseline="0">
                <a:solidFill>
                  <a:schemeClr val="bg1"/>
                </a:solidFill>
              </a:rPr>
              <a:t> </a:t>
            </a:r>
            <a:r>
              <a:rPr lang="cs-CZ" sz="1400" b="1">
                <a:solidFill>
                  <a:schemeClr val="bg1"/>
                </a:solidFill>
                <a:latin typeface="Calibri"/>
              </a:rPr>
              <a:t>• </a:t>
            </a:r>
            <a:r>
              <a:rPr lang="cs-CZ" sz="1400" b="1">
                <a:solidFill>
                  <a:schemeClr val="bg1"/>
                </a:solidFill>
              </a:rPr>
              <a:t>Vysoké </a:t>
            </a:r>
            <a:r>
              <a:rPr lang="cs-CZ" sz="1400" b="1" baseline="0">
                <a:solidFill>
                  <a:schemeClr val="bg1"/>
                </a:solidFill>
              </a:rPr>
              <a:t>učení technické v Brně</a:t>
            </a:r>
            <a:endParaRPr lang="cs-CZ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mailto:hyzl.p@fce.vutbr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P10103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 descr="09-5mm_gg"/>
          <p:cNvSpPr>
            <a:spLocks noChangeArrowheads="1"/>
          </p:cNvSpPr>
          <p:nvPr/>
        </p:nvSpPr>
        <p:spPr bwMode="auto">
          <a:xfrm rot="-563340">
            <a:off x="2051050" y="4997450"/>
            <a:ext cx="7272338" cy="3603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0820" name="Rectangle 4" descr="Písek"/>
          <p:cNvSpPr>
            <a:spLocks noChangeArrowheads="1"/>
          </p:cNvSpPr>
          <p:nvPr/>
        </p:nvSpPr>
        <p:spPr bwMode="auto">
          <a:xfrm rot="-549376">
            <a:off x="2192338" y="5710238"/>
            <a:ext cx="7345362" cy="576262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90821" name="Group 5"/>
          <p:cNvGrpSpPr>
            <a:grpSpLocks/>
          </p:cNvGrpSpPr>
          <p:nvPr/>
        </p:nvGrpSpPr>
        <p:grpSpPr bwMode="auto">
          <a:xfrm rot="-542373">
            <a:off x="2339975" y="6240463"/>
            <a:ext cx="7332663" cy="1727200"/>
            <a:chOff x="684" y="2591"/>
            <a:chExt cx="4392" cy="1153"/>
          </a:xfrm>
        </p:grpSpPr>
        <p:grpSp>
          <p:nvGrpSpPr>
            <p:cNvPr id="290822" name="Group 6"/>
            <p:cNvGrpSpPr>
              <a:grpSpLocks/>
            </p:cNvGrpSpPr>
            <p:nvPr/>
          </p:nvGrpSpPr>
          <p:grpSpPr bwMode="auto">
            <a:xfrm>
              <a:off x="684" y="2591"/>
              <a:ext cx="4392" cy="1153"/>
              <a:chOff x="684" y="2591"/>
              <a:chExt cx="4392" cy="1153"/>
            </a:xfrm>
          </p:grpSpPr>
          <p:pic>
            <p:nvPicPr>
              <p:cNvPr id="290823" name="Picture 7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" y="2591"/>
                <a:ext cx="983" cy="984"/>
              </a:xfrm>
              <a:prstGeom prst="rect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24" name="Picture 8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7" y="2591"/>
                <a:ext cx="983" cy="984"/>
              </a:xfrm>
              <a:prstGeom prst="rect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25" name="Picture 9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" y="2591"/>
                <a:ext cx="983" cy="984"/>
              </a:xfrm>
              <a:prstGeom prst="rect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26" name="Picture 10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" y="2591"/>
                <a:ext cx="983" cy="984"/>
              </a:xfrm>
              <a:prstGeom prst="rect">
                <a:avLst/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27" name="Picture 11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125"/>
              <a:stretch>
                <a:fillRect/>
              </a:stretch>
            </p:blipFill>
            <p:spPr bwMode="auto">
              <a:xfrm>
                <a:off x="4616" y="2591"/>
                <a:ext cx="460" cy="984"/>
              </a:xfrm>
              <a:prstGeom prst="rect">
                <a:avLst/>
              </a:prstGeom>
              <a:blipFill dpi="0" rotWithShape="1">
                <a:blip r:embed="rId7" cstate="print"/>
                <a:srcRect r="53125"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28" name="Picture 12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813"/>
              <a:stretch>
                <a:fillRect/>
              </a:stretch>
            </p:blipFill>
            <p:spPr bwMode="auto">
              <a:xfrm>
                <a:off x="684" y="3575"/>
                <a:ext cx="983" cy="169"/>
              </a:xfrm>
              <a:prstGeom prst="rect">
                <a:avLst/>
              </a:prstGeom>
              <a:blipFill dpi="0" rotWithShape="1">
                <a:blip r:embed="rId7" cstate="print"/>
                <a:srcRect b="82813"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29" name="Picture 13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813"/>
              <a:stretch>
                <a:fillRect/>
              </a:stretch>
            </p:blipFill>
            <p:spPr bwMode="auto">
              <a:xfrm>
                <a:off x="1667" y="3575"/>
                <a:ext cx="983" cy="169"/>
              </a:xfrm>
              <a:prstGeom prst="rect">
                <a:avLst/>
              </a:prstGeom>
              <a:blipFill dpi="0" rotWithShape="1">
                <a:blip r:embed="rId7" cstate="print"/>
                <a:srcRect b="82813"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30" name="Picture 14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813"/>
              <a:stretch>
                <a:fillRect/>
              </a:stretch>
            </p:blipFill>
            <p:spPr bwMode="auto">
              <a:xfrm>
                <a:off x="2650" y="3575"/>
                <a:ext cx="983" cy="169"/>
              </a:xfrm>
              <a:prstGeom prst="rect">
                <a:avLst/>
              </a:prstGeom>
              <a:blipFill dpi="0" rotWithShape="1">
                <a:blip r:embed="rId7" cstate="print"/>
                <a:srcRect b="82813"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31" name="Picture 15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813"/>
              <a:stretch>
                <a:fillRect/>
              </a:stretch>
            </p:blipFill>
            <p:spPr bwMode="auto">
              <a:xfrm>
                <a:off x="3633" y="3575"/>
                <a:ext cx="983" cy="169"/>
              </a:xfrm>
              <a:prstGeom prst="rect">
                <a:avLst/>
              </a:prstGeom>
              <a:blipFill dpi="0" rotWithShape="1">
                <a:blip r:embed="rId7" cstate="print"/>
                <a:srcRect b="82813"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832" name="Picture 16" descr="Korek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125" b="82813"/>
              <a:stretch>
                <a:fillRect/>
              </a:stretch>
            </p:blipFill>
            <p:spPr bwMode="auto">
              <a:xfrm>
                <a:off x="4616" y="3575"/>
                <a:ext cx="460" cy="169"/>
              </a:xfrm>
              <a:prstGeom prst="rect">
                <a:avLst/>
              </a:prstGeom>
              <a:blipFill dpi="0" rotWithShape="1">
                <a:blip r:embed="rId7" cstate="print"/>
                <a:srcRect r="53125" b="82813"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0833" name="Rectangle 17" descr="Korek"/>
            <p:cNvSpPr>
              <a:spLocks noChangeArrowheads="1"/>
            </p:cNvSpPr>
            <p:nvPr/>
          </p:nvSpPr>
          <p:spPr bwMode="auto">
            <a:xfrm>
              <a:off x="684" y="2591"/>
              <a:ext cx="4392" cy="1153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0834" name="Rectangle 18" descr="09-5mm_gg"/>
          <p:cNvSpPr>
            <a:spLocks noChangeArrowheads="1"/>
          </p:cNvSpPr>
          <p:nvPr/>
        </p:nvSpPr>
        <p:spPr bwMode="auto">
          <a:xfrm rot="-563340">
            <a:off x="2124075" y="5378450"/>
            <a:ext cx="7162800" cy="36036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 rot="-560662">
            <a:off x="2221674" y="3213608"/>
            <a:ext cx="5192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Požadavky na použití R-materiálu </a:t>
            </a:r>
          </a:p>
          <a:p>
            <a:pPr algn="ctr">
              <a:spcBef>
                <a:spcPct val="50000"/>
              </a:spcBef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asfaltových směsí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 rot="-578508">
            <a:off x="2337082" y="4138492"/>
            <a:ext cx="577390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Petr </a:t>
            </a:r>
            <a:r>
              <a:rPr lang="cs-CZ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Hýzl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Vysoké učení technické v Brně, Fakulta stavební, Ústav pozemních komunikací, Veveří 95, 662 37 Brno </a:t>
            </a:r>
          </a:p>
        </p:txBody>
      </p:sp>
      <p:sp>
        <p:nvSpPr>
          <p:cNvPr id="24" name="Rectangle 5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1268551" y="6249695"/>
            <a:ext cx="1296144" cy="457200"/>
          </a:xfrm>
          <a:prstGeom prst="rect">
            <a:avLst/>
          </a:prstGeom>
        </p:spPr>
        <p:txBody>
          <a:bodyPr/>
          <a:lstStyle/>
          <a:p>
            <a:fld id="{CE201905-79E5-45E3-A3CD-89AA464FB9EA}" type="datetime1">
              <a:rPr lang="cs-CZ" sz="1200" b="1"/>
              <a:pPr/>
              <a:t>03.05.2022</a:t>
            </a:fld>
            <a:endParaRPr lang="cs-CZ" altLang="en-US" sz="1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79" y="1639814"/>
            <a:ext cx="1744022" cy="1264023"/>
          </a:xfrm>
          <a:prstGeom prst="rect">
            <a:avLst/>
          </a:prstGeom>
        </p:spPr>
      </p:pic>
      <p:pic>
        <p:nvPicPr>
          <p:cNvPr id="29" name="Obrázek 28" descr="https://www.vutbr.cz/data_storage/multimedia/jvs/loga/02_fakulty/FAST/3-ustav/PKO/CZ/PNG/PKO_color_RGB_CZ.png">
            <a:extLst>
              <a:ext uri="{FF2B5EF4-FFF2-40B4-BE49-F238E27FC236}">
                <a16:creationId xmlns:a16="http://schemas.microsoft.com/office/drawing/2014/main" id="{CC1A3161-AD99-43E1-A922-053819E6461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" y="6268507"/>
            <a:ext cx="2142658" cy="60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780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R-materiál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 použití nepředehřátého R-materiálu na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šaržové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obalovně platí, že R-materiál nesmí být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hrubozrnnější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než:</a:t>
            </a:r>
          </a:p>
          <a:p>
            <a:pPr algn="just"/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16RA 0/11 pro obrusné vrstvy vozovek;</a:t>
            </a:r>
          </a:p>
          <a:p>
            <a:pPr algn="just"/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b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32RA 0/22 pro ložní a podkladní vrstvy vozovek.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0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R-materiál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 nově vyráběných asfaltových směsí je dovoleno používat pouze R-materiál, který splňuje parametry vyhlášky č.130.</a:t>
            </a: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zařazení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 jakostní třídy ZAS-T1 a ZAS-T2.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R-materiál získaný ze znovuzískané asfaltové směsi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zařazené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do jakostní třídy ZAS-T3 je možno použít na obalovně (schválené pro tuto činnost) jako zařízení oprávněné zpracovávat odpad tehdy, pokud po namíchání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ostatními složkami asfaltové směsi splní vyrobená asfaltová směs parametry pro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jakostní třídu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ZAS-T2.</a:t>
            </a:r>
          </a:p>
          <a:p>
            <a:pPr marL="457200" indent="-457200" algn="just">
              <a:buFontTx/>
              <a:buChar char="-"/>
            </a:pP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3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technologické postupy zpracování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Obrusné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vrstvy vozovek obsahující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PMB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 vhodné frézovat samostatně a vyfrézovanou znovuzískanou asfaltovou směs odvážet 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skladovat odděleně.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 dálnice, silnice I. třídy a místní komunikace I. třídy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vhodné provádět frézování po vrstvách.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89902"/>
              </p:ext>
            </p:extLst>
          </p:nvPr>
        </p:nvGraphicFramePr>
        <p:xfrm>
          <a:off x="2411760" y="3861048"/>
          <a:ext cx="4523358" cy="294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5648093" imgH="3445727" progId="Imaging.Document">
                  <p:embed/>
                </p:oleObj>
              </mc:Choice>
              <mc:Fallback>
                <p:oleObj r:id="rId3" imgW="5648093" imgH="3445727" progId="Imaging.Document">
                  <p:embed/>
                  <p:pic>
                    <p:nvPicPr>
                      <p:cNvPr id="197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 contrast="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61048"/>
                        <a:ext cx="4523358" cy="2943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92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technologické postupy zpracování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Oddělené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skládky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jednotlivých frakcí se zpevněným asfaltovým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nebo betonovým podkladem a efektivním oddělením jednotlivých frakcí.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vhodné se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považuje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vyspádování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podkladu směrem ven ze skládky pro zajištění odtoku dešťové vody či zastřešení skládky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0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technologické postupy zpracování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R-materiál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 deklarovanou maximální velikostí zrn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R-materiálu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U ≤ 8 mm se musí vždy skladovat zastřešený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Frakce R-materiálu, u nichž je deklarováno, že obsahují modifikovaný asfalt, je nutno skladovat vždy odděleně.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0789"/>
            <a:ext cx="3720413" cy="2913791"/>
          </a:xfrm>
          <a:prstGeom prst="rect">
            <a:avLst/>
          </a:prstGeom>
        </p:spPr>
      </p:pic>
      <p:pic>
        <p:nvPicPr>
          <p:cNvPr id="6" name="Picture 4" descr="P42100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 bwMode="auto">
          <a:xfrm>
            <a:off x="4211960" y="3530789"/>
            <a:ext cx="4392315" cy="291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0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Způsoby oživení zestárlého pojiva v R-materiálu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dávkování 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více než 15 % R-materiálu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 asfaltové směsi musí být zestárlé pojivo v R-materiálu ošetřeno při výrobě nové asfaltové směsi tak, aby základní parametry pojiva (penetrace, bod měknutí) odpovídaly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parametrům pojiva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deklarovanému v názvu asfaltové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směsi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 descr="G:\HABIL\dO HABIL\P10009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3" y="3418304"/>
            <a:ext cx="2123728" cy="304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G:\HABIL\dO HABIL\20160623_1346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3430" r="19252" b="18529"/>
          <a:stretch/>
        </p:blipFill>
        <p:spPr bwMode="auto">
          <a:xfrm>
            <a:off x="2374607" y="3425697"/>
            <a:ext cx="2160240" cy="3032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5670"/>
          <a:stretch/>
        </p:blipFill>
        <p:spPr bwMode="auto">
          <a:xfrm>
            <a:off x="4619954" y="3418304"/>
            <a:ext cx="2040278" cy="30364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732240" y="3418304"/>
          <a:ext cx="2289233" cy="303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Obrázek" r:id="rId6" imgW="2753868" imgH="3439668" progId="Word.Picture.8">
                  <p:embed/>
                </p:oleObj>
              </mc:Choice>
              <mc:Fallback>
                <p:oleObj name="Obrázek" r:id="rId6" imgW="2753868" imgH="343966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418304"/>
                        <a:ext cx="2289233" cy="3036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52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Způsoby oživení zestárlého pojiva v R-materiálu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ošetření R-materiálu lze považovat některý z níže uvedených postupů nebo jejich kombinaci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rejuvenační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přísady v optimalizovaném množství (vhodnost přísady je nutno dokládat Osvědčením o vhodnosti výrobku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342900" indent="-342900">
              <a:buAutoNum type="alphaLcParenR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přidání měkčího asfaltového pojiva (gradace 70/100, 100/150, případně 160/220) v optimalizovaném množství (v označení asfaltové směsi se však uvádí pojivo požadované výsledné gradace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použití polymerem modifikovaného asfaltu typu RC v souladu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ČSN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65 7222-1 v optimalizovaném množství.</a:t>
            </a: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5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96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asfaltové směsi s R-materiálem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asfaltové směsi s obsahem R-materiálu jsou kladeny stejné požadavky z hlediska empirických, mechanických a funkčních charakteristik jako na asfaltové směsi neobsahující R-materiál.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prokázání účinnosti vybrané metody ošetření zestárlého asfaltového pojiva je nutno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dávkování R-materiálu do asfaltové směsi v množství vyšším než 15 % hmotnosti směsi kameniva navíc provést v rámci kontrolních zkoušek asfaltové směsi na zpětně získaném pojivu z hotové směsi: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a) zkoušku stanovení penetrace podle ČSN EN 1426 a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b) stanovení bodu měknutí metodou kroužek a kulička podle ČSN EN 1427</a:t>
            </a:r>
          </a:p>
          <a:p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:\Users\Iva\Desktop\PG-52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1865802" cy="14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2" descr="D:\Bakalářka\obr\penetrace\52945558_1238101473022842_3921524734335909888_n.jpg">
            <a:extLst>
              <a:ext uri="{FF2B5EF4-FFF2-40B4-BE49-F238E27FC236}">
                <a16:creationId xmlns:a16="http://schemas.microsoft.com/office/drawing/2014/main" id="{8CADCE96-BCC0-4DCC-BEF7-0507CBBEC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37" y="5085184"/>
            <a:ext cx="1919962" cy="14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F99B59-1375-4A5E-B47C-236B66FFE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t="21226" r="11237" b="20622"/>
          <a:stretch/>
        </p:blipFill>
        <p:spPr bwMode="auto">
          <a:xfrm>
            <a:off x="5620470" y="5081419"/>
            <a:ext cx="1975865" cy="1454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31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964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Požadavky na asfaltové směsi s R-materiálem</a:t>
            </a:r>
          </a:p>
          <a:p>
            <a:r>
              <a:rPr lang="cs-CZ" sz="2000" dirty="0" smtClean="0"/>
              <a:t>Požadavky </a:t>
            </a:r>
            <a:r>
              <a:rPr lang="cs-CZ" sz="2000" dirty="0"/>
              <a:t>na zpětně získané pojivo jsou uvedeny v tabulkách 3 a 4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ČSN </a:t>
            </a:r>
            <a:r>
              <a:rPr lang="cs-CZ" sz="2000" dirty="0"/>
              <a:t>73 6141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07" y="2407533"/>
            <a:ext cx="7220097" cy="39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7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Maximální přípustné množství R-materiálu</a:t>
            </a:r>
            <a:b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Stav v ČR – ČSN 73 6121 </a:t>
            </a: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(2022 ?)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23621" y="2924944"/>
            <a:ext cx="1656184" cy="7874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10" name="Ovál 9"/>
          <p:cNvSpPr/>
          <p:nvPr/>
        </p:nvSpPr>
        <p:spPr>
          <a:xfrm>
            <a:off x="50716" y="5354914"/>
            <a:ext cx="1656184" cy="7874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SMA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44" y="1196752"/>
            <a:ext cx="6916656" cy="39980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4" y="5354914"/>
            <a:ext cx="6916656" cy="1443980"/>
          </a:xfrm>
          <a:prstGeom prst="rect">
            <a:avLst/>
          </a:prstGeom>
        </p:spPr>
      </p:pic>
      <p:pic>
        <p:nvPicPr>
          <p:cNvPr id="7" name="Picture 28" descr="Výsledek obrázku pro gify simpsonov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3149" y="274638"/>
            <a:ext cx="632251" cy="8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268760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elková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délka evropské silniční sítě činí více než 5 mil. km (z nichž 66 700 km jsou dálnice)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4700 obaloven asfaltových směsí produkuje 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cca 282,5 milionů tun směsí ročně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základních složek dlouhodobě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roste…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Úvod </a:t>
            </a:r>
          </a:p>
        </p:txBody>
      </p:sp>
      <p:pic>
        <p:nvPicPr>
          <p:cNvPr id="5" name="Obrázek 4" descr="C:\Users\hyzl.p\Desktop\crude-oil-price-history-chart-2018-07-12-macrotrend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616624" cy="297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m.smedata.sk/api-media/media/image/sme/1/14/142421/142421_1200x.jpg?re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63" y="4221088"/>
            <a:ext cx="1719737" cy="12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248" y="2786274"/>
            <a:ext cx="2016224" cy="744092"/>
          </a:xfrm>
        </p:spPr>
        <p:txBody>
          <a:bodyPr/>
          <a:lstStyle/>
          <a:p>
            <a:pPr marL="0" indent="0" algn="l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Děkuji </a:t>
            </a:r>
            <a:b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za </a:t>
            </a:r>
            <a:r>
              <a:rPr lang="cs-CZ" sz="1800" b="1" dirty="0" smtClean="0">
                <a:solidFill>
                  <a:schemeClr val="accent5">
                    <a:lumMod val="50000"/>
                  </a:schemeClr>
                </a:solidFill>
              </a:rPr>
              <a:t>pozornost !!!</a:t>
            </a:r>
            <a:endParaRPr lang="cs-CZ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 indent="0">
              <a:buNone/>
            </a:pPr>
            <a:endParaRPr lang="cs-CZ" altLang="cs-CZ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23220"/>
            <a:ext cx="193322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                         </a:t>
            </a:r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tps://docs.google.com/uc?export=download&amp;id=0B6OV3n5sm042NTNmR3JsQmJYbVU&amp;revid=0B6OV3n5sm042RFR6bHNtMjk4aDd2ZnFzem1sb0ExWUxSTmEw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19" y="5819328"/>
            <a:ext cx="18002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737959" y="4069390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b="1" dirty="0">
                <a:latin typeface="Calibri" panose="020F0502020204030204" pitchFamily="34" charset="0"/>
              </a:rPr>
              <a:t>d</a:t>
            </a:r>
            <a:r>
              <a:rPr lang="cs-CZ" sz="1400" b="1" dirty="0" smtClean="0">
                <a:latin typeface="Calibri" panose="020F0502020204030204" pitchFamily="34" charset="0"/>
              </a:rPr>
              <a:t>oc. Ing</a:t>
            </a:r>
            <a:r>
              <a:rPr lang="cs-CZ" sz="1400" b="1" dirty="0">
                <a:latin typeface="Calibri" panose="020F0502020204030204" pitchFamily="34" charset="0"/>
              </a:rPr>
              <a:t>. Petr </a:t>
            </a:r>
            <a:r>
              <a:rPr lang="cs-CZ" sz="1400" b="1" dirty="0" err="1">
                <a:latin typeface="Calibri" panose="020F0502020204030204" pitchFamily="34" charset="0"/>
              </a:rPr>
              <a:t>Hýzl</a:t>
            </a:r>
            <a:r>
              <a:rPr lang="cs-CZ" sz="1400" b="1" dirty="0">
                <a:latin typeface="Calibri" panose="020F0502020204030204" pitchFamily="34" charset="0"/>
              </a:rPr>
              <a:t>, Ph.D.  </a:t>
            </a:r>
          </a:p>
          <a:p>
            <a:pPr lvl="0"/>
            <a:r>
              <a:rPr lang="cs-CZ" sz="1400" dirty="0">
                <a:latin typeface="Calibri" panose="020F0502020204030204" pitchFamily="34" charset="0"/>
              </a:rPr>
              <a:t>  </a:t>
            </a:r>
          </a:p>
          <a:p>
            <a:pPr lvl="0"/>
            <a:r>
              <a:rPr lang="cs-CZ" sz="1400" b="1" dirty="0">
                <a:solidFill>
                  <a:srgbClr val="666666"/>
                </a:solidFill>
                <a:latin typeface="Calibri" panose="020F0502020204030204" pitchFamily="34" charset="0"/>
              </a:rPr>
              <a:t>Vysoké učení technické v Brně</a:t>
            </a:r>
            <a:endParaRPr lang="cs-CZ" sz="1400" b="1" dirty="0">
              <a:latin typeface="Calibri" panose="020F0502020204030204" pitchFamily="34" charset="0"/>
            </a:endParaRPr>
          </a:p>
          <a:p>
            <a:pPr lvl="0"/>
            <a:r>
              <a:rPr lang="cs-CZ" sz="1400" b="1" dirty="0">
                <a:solidFill>
                  <a:srgbClr val="666666"/>
                </a:solidFill>
                <a:latin typeface="Calibri" panose="020F0502020204030204" pitchFamily="34" charset="0"/>
              </a:rPr>
              <a:t>Fakulta stavební</a:t>
            </a:r>
            <a:endParaRPr lang="cs-CZ" sz="1400" b="1" dirty="0">
              <a:latin typeface="Calibri" panose="020F0502020204030204" pitchFamily="34" charset="0"/>
            </a:endParaRPr>
          </a:p>
          <a:p>
            <a:pPr lvl="0"/>
            <a:r>
              <a:rPr lang="cs-CZ" sz="1400" b="1" dirty="0">
                <a:solidFill>
                  <a:srgbClr val="666666"/>
                </a:solidFill>
                <a:latin typeface="Calibri" panose="020F0502020204030204" pitchFamily="34" charset="0"/>
              </a:rPr>
              <a:t>Ústav pozemních komunikací</a:t>
            </a:r>
            <a:endParaRPr lang="cs-CZ" sz="1400" b="1" dirty="0">
              <a:latin typeface="Calibri" panose="020F0502020204030204" pitchFamily="34" charset="0"/>
            </a:endParaRPr>
          </a:p>
          <a:p>
            <a:pPr lvl="0"/>
            <a:r>
              <a:rPr lang="cs-CZ" sz="1400" b="1" dirty="0">
                <a:solidFill>
                  <a:srgbClr val="666666"/>
                </a:solidFill>
                <a:latin typeface="Calibri" panose="020F0502020204030204" pitchFamily="34" charset="0"/>
              </a:rPr>
              <a:t>email:</a:t>
            </a:r>
            <a:r>
              <a:rPr lang="cs-CZ" sz="1400" b="1" dirty="0">
                <a:solidFill>
                  <a:srgbClr val="808080"/>
                </a:solidFill>
                <a:latin typeface="Calibri" panose="020F0502020204030204" pitchFamily="34" charset="0"/>
              </a:rPr>
              <a:t> </a:t>
            </a:r>
            <a:r>
              <a:rPr lang="cs-CZ" sz="1400" b="1" dirty="0">
                <a:latin typeface="Calibri" panose="020F0502020204030204" pitchFamily="34" charset="0"/>
                <a:hlinkClick r:id="rId4"/>
              </a:rPr>
              <a:t>hyzl.p@fce.vutbr.cz</a:t>
            </a:r>
            <a:endParaRPr lang="cs-CZ" sz="1400" b="1" dirty="0">
              <a:latin typeface="Calibri" panose="020F0502020204030204" pitchFamily="34" charset="0"/>
            </a:endParaRPr>
          </a:p>
          <a:p>
            <a:pPr lvl="0"/>
            <a:r>
              <a:rPr lang="cs-CZ" sz="1400" b="1" dirty="0">
                <a:solidFill>
                  <a:srgbClr val="666666"/>
                </a:solidFill>
                <a:latin typeface="Calibri" panose="020F0502020204030204" pitchFamily="34" charset="0"/>
              </a:rPr>
              <a:t>tel.: +420 54114 7418</a:t>
            </a:r>
            <a:endParaRPr lang="cs-CZ" sz="1400" b="1" dirty="0">
              <a:latin typeface="Calibri" panose="020F0502020204030204" pitchFamily="34" charset="0"/>
            </a:endParaRPr>
          </a:p>
          <a:p>
            <a:pPr lvl="0"/>
            <a:r>
              <a:rPr lang="cs-CZ" sz="1400" b="1" dirty="0">
                <a:solidFill>
                  <a:srgbClr val="666666"/>
                </a:solidFill>
                <a:latin typeface="Calibri" panose="020F0502020204030204" pitchFamily="34" charset="0"/>
              </a:rPr>
              <a:t>mobil: +420 603 920 031</a:t>
            </a:r>
            <a:endParaRPr lang="cs-CZ" sz="1400" b="1" dirty="0"/>
          </a:p>
        </p:txBody>
      </p:sp>
      <p:pic>
        <p:nvPicPr>
          <p:cNvPr id="13" name="Obrázek 12" descr="G:\HABIL\dO HABIL\P1010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1071"/>
            <a:ext cx="6539487" cy="4875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6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26876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 Evropě zabudováno cca 950 miliard tun asfaltových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směsí.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Vzhledem k omezenému množství přírodních zdrojů je 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nevyhnutelné v co možná nejvyšší míře využívat asfaltové směsi, které již jsou zabudovány ve stávajících vozovkách!</a:t>
            </a: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Jejich nejvyšší možné zhodnocení představuje jejich znovupoužití ve formě R-materiálu při výrobě nových asfaltových směsí na obalovnách. </a:t>
            </a: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endParaRPr lang="pl-PL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Úvod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211960" y="1916832"/>
            <a:ext cx="504056" cy="63894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269349" y="3982075"/>
            <a:ext cx="504056" cy="63894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4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2" y="-99392"/>
            <a:ext cx="1078180" cy="10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4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26876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R-materiál je vyfrézovaná nebo vybouraná asfaltová směs, která je následně upravena drcením a </a:t>
            </a:r>
            <a:r>
              <a:rPr lang="cs-CZ" alt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tříděním.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l-PL" alt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Surovina</a:t>
            </a:r>
            <a:r>
              <a:rPr lang="pl-PL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kterou je potřeba využívat v max. možné </a:t>
            </a:r>
            <a:r>
              <a:rPr lang="pl-PL" alt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míře!</a:t>
            </a:r>
            <a:endParaRPr lang="pl-PL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 je to R-materiál ? </a:t>
            </a:r>
          </a:p>
        </p:txBody>
      </p:sp>
      <p:pic>
        <p:nvPicPr>
          <p:cNvPr id="5" name="Obrázek 4" descr="P4200061.JPG">
            <a:extLst>
              <a:ext uri="{FF2B5EF4-FFF2-40B4-BE49-F238E27FC236}">
                <a16:creationId xmlns:a16="http://schemas.microsoft.com/office/drawing/2014/main" id="{79C4AE9A-EAC3-4BA5-8890-80C8DEE971F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3408749"/>
            <a:ext cx="4248472" cy="226975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5A1EB8C-FDDF-4234-B6FB-BEE1F1FA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52" y="3408749"/>
            <a:ext cx="4443436" cy="226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8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Maximální přípustné množství R-materiálu</a:t>
            </a:r>
            <a:b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Stav v ČR – ČSN 73 6121 (02/2019)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23621" y="2924944"/>
            <a:ext cx="1656184" cy="7874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10" name="Ovál 9"/>
          <p:cNvSpPr/>
          <p:nvPr/>
        </p:nvSpPr>
        <p:spPr>
          <a:xfrm>
            <a:off x="50716" y="5354914"/>
            <a:ext cx="1656184" cy="7874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SMA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00" y="1340768"/>
            <a:ext cx="7407301" cy="34857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05" y="5354914"/>
            <a:ext cx="7742544" cy="8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314" y="1345050"/>
            <a:ext cx="3777372" cy="5538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10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Platnost od 1.1.2021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eaguje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vydání nové vyhlášky č. 130/2019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(„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Vyhláška č. 130/2019 Sb. o kritériích, při jejichž splnění je asfaltová směs vedlejším produktem nebo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přestává být odpadem“)</a:t>
            </a:r>
          </a:p>
          <a:p>
            <a:pPr algn="just"/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oplňuje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upřesňuje technické požadavky na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používání </a:t>
            </a:r>
            <a:b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R-materiálu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při výrobě asfaltových směsí, které jsou uvedeny v ČSN EN 13108-8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2.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10" y="4869160"/>
            <a:ext cx="1078180" cy="10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8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26876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„Asfaltové směsi s obsahem R-materiálu jsou při splnění výrobních specifikací asfaltových směsí považovány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kvalitativně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rovnocenné asfaltovým směsím bez obsahu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R-materiálu“.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9" descr="D:\TACR\TA04031328_Peta_RAP SMA_07_14_12_17\Zkušební úsek\fotky\Foto\P1180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1" y="3084642"/>
            <a:ext cx="4433888" cy="33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64" y="3061686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73 6141 Požadavky na použití R-materiálu do asfaltových směsí (2021) 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6868300" cy="46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39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1027</Words>
  <Application>Microsoft Office PowerPoint</Application>
  <PresentationFormat>Předvádění na obrazovce (4:3)</PresentationFormat>
  <Paragraphs>97</Paragraphs>
  <Slides>20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Verdana</vt:lpstr>
      <vt:lpstr>Wingdings</vt:lpstr>
      <vt:lpstr>Motiv systému Office</vt:lpstr>
      <vt:lpstr>Obrázek</vt:lpstr>
      <vt:lpstr>Imaging.Document</vt:lpstr>
      <vt:lpstr>Prezentace aplikace PowerPoint</vt:lpstr>
      <vt:lpstr>Úvod </vt:lpstr>
      <vt:lpstr>Úvod </vt:lpstr>
      <vt:lpstr>Co je to R-materiál ? </vt:lpstr>
      <vt:lpstr>Maximální přípustné množství R-materiálu Stav v ČR – ČSN 73 6121 (02/2019)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ČSN 73 6141 Požadavky na použití R-materiálu do asfaltových směsí (2021) </vt:lpstr>
      <vt:lpstr>Maximální přípustné množství R-materiálu Stav v ČR – ČSN 73 6121 (2022 ?)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Admin</cp:lastModifiedBy>
  <cp:revision>155</cp:revision>
  <cp:lastPrinted>2019-05-24T09:36:30Z</cp:lastPrinted>
  <dcterms:created xsi:type="dcterms:W3CDTF">2016-01-14T08:43:43Z</dcterms:created>
  <dcterms:modified xsi:type="dcterms:W3CDTF">2022-05-03T11:26:06Z</dcterms:modified>
</cp:coreProperties>
</file>