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8" r:id="rId2"/>
  </p:sldMasterIdLst>
  <p:notesMasterIdLst>
    <p:notesMasterId r:id="rId24"/>
  </p:notesMasterIdLst>
  <p:handoutMasterIdLst>
    <p:handoutMasterId r:id="rId25"/>
  </p:handoutMasterIdLst>
  <p:sldIdLst>
    <p:sldId id="256" r:id="rId3"/>
    <p:sldId id="614" r:id="rId4"/>
    <p:sldId id="292" r:id="rId5"/>
    <p:sldId id="612" r:id="rId6"/>
    <p:sldId id="613" r:id="rId7"/>
    <p:sldId id="611" r:id="rId8"/>
    <p:sldId id="598" r:id="rId9"/>
    <p:sldId id="593" r:id="rId10"/>
    <p:sldId id="295" r:id="rId11"/>
    <p:sldId id="594" r:id="rId12"/>
    <p:sldId id="615" r:id="rId13"/>
    <p:sldId id="589" r:id="rId14"/>
    <p:sldId id="298" r:id="rId15"/>
    <p:sldId id="616" r:id="rId16"/>
    <p:sldId id="617" r:id="rId17"/>
    <p:sldId id="264" r:id="rId18"/>
    <p:sldId id="599" r:id="rId19"/>
    <p:sldId id="600" r:id="rId20"/>
    <p:sldId id="602" r:id="rId21"/>
    <p:sldId id="603" r:id="rId22"/>
    <p:sldId id="257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67" userDrawn="1">
          <p15:clr>
            <a:srgbClr val="A4A3A4"/>
          </p15:clr>
        </p15:guide>
        <p15:guide id="2" pos="2793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B669D-6FB8-4D5E-A46C-130270F4F546}" v="394" dt="2022-05-03T16:24:17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howGuides="1">
      <p:cViewPr varScale="1">
        <p:scale>
          <a:sx n="83" d="100"/>
          <a:sy n="83" d="100"/>
        </p:scale>
        <p:origin x="108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59" d="100"/>
          <a:sy n="159" d="100"/>
        </p:scale>
        <p:origin x="4698" y="126"/>
      </p:cViewPr>
      <p:guideLst>
        <p:guide orient="horz" pos="2067"/>
        <p:guide pos="2793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bynek.horelica.SFDI\AppData\Local\Microsoft\Windows\INetCache\Content.Outlook\GVQXTCIC\graf%202020%20(003)%20%20kopi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erver570\posta\horelica\Prezentace%20a%20tisk\2016\Rozpo&#269;et%202017\13102016%20&#269;erp&#225;n&#237;%20323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570\posta\horelica\Prezentace%20a%20tisk\2016\Rozpo&#269;et%202017\13102016%20&#269;erp&#225;n&#237;%20323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40254929050646E-2"/>
          <c:y val="3.8046016679029196E-2"/>
          <c:w val="0.92126886188231139"/>
          <c:h val="0.570865906962349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List1!$A$17</c:f>
              <c:strCache>
                <c:ptCount val="1"/>
                <c:pt idx="0">
                  <c:v>Dráhy - 609,1 mld. Kč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effectLst>
              <a:outerShdw blurRad="127000" dist="50800" dir="18900000" algn="tl" rotWithShape="0">
                <a:prstClr val="black">
                  <a:alpha val="75000"/>
                </a:prstClr>
              </a:outerShdw>
            </a:effectLst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List1!$B$17:$V$17</c:f>
              <c:numCache>
                <c:formatCode>#\ ##0.000</c:formatCode>
                <c:ptCount val="21"/>
                <c:pt idx="0">
                  <c:v>10.340197</c:v>
                </c:pt>
                <c:pt idx="1">
                  <c:v>16.663284999999998</c:v>
                </c:pt>
                <c:pt idx="2">
                  <c:v>15.534687999999999</c:v>
                </c:pt>
                <c:pt idx="3">
                  <c:v>16.218489000000002</c:v>
                </c:pt>
                <c:pt idx="4">
                  <c:v>18.820775999999999</c:v>
                </c:pt>
                <c:pt idx="5">
                  <c:v>19.048770999999999</c:v>
                </c:pt>
                <c:pt idx="6">
                  <c:v>22.926883</c:v>
                </c:pt>
                <c:pt idx="7">
                  <c:v>32.867674000000001</c:v>
                </c:pt>
                <c:pt idx="8">
                  <c:v>27.697417000000002</c:v>
                </c:pt>
                <c:pt idx="9">
                  <c:v>22.599741000000002</c:v>
                </c:pt>
                <c:pt idx="10">
                  <c:v>19.490053</c:v>
                </c:pt>
                <c:pt idx="11">
                  <c:v>18.391846000000001</c:v>
                </c:pt>
                <c:pt idx="12">
                  <c:v>18.597767000000001</c:v>
                </c:pt>
                <c:pt idx="13">
                  <c:v>25.337126999999999</c:v>
                </c:pt>
                <c:pt idx="14">
                  <c:v>50.803713999999999</c:v>
                </c:pt>
                <c:pt idx="15">
                  <c:v>36.940845000000003</c:v>
                </c:pt>
                <c:pt idx="16">
                  <c:v>33.753006999999997</c:v>
                </c:pt>
                <c:pt idx="17">
                  <c:v>42.531999999999996</c:v>
                </c:pt>
                <c:pt idx="18">
                  <c:v>43.866999999999997</c:v>
                </c:pt>
                <c:pt idx="19" formatCode="General">
                  <c:v>54.368000000000002</c:v>
                </c:pt>
                <c:pt idx="20" formatCode="General">
                  <c:v>62.273000000000003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9-455D-85C1-D5766FD470AD}"/>
            </c:ext>
          </c:extLst>
        </c:ser>
        <c:ser>
          <c:idx val="1"/>
          <c:order val="1"/>
          <c:tx>
            <c:strRef>
              <c:f>List1!$A$18</c:f>
              <c:strCache>
                <c:ptCount val="1"/>
                <c:pt idx="0">
                  <c:v>Pozemní komunikace - 783,8 mld. Kč</c:v>
                </c:pt>
              </c:strCache>
            </c:strRef>
          </c:tx>
          <c:spPr>
            <a:solidFill>
              <a:srgbClr val="C00000"/>
            </a:solidFill>
            <a:effectLst>
              <a:outerShdw blurRad="127000" dist="50800" dir="18900000" algn="tl" rotWithShape="0">
                <a:prstClr val="black">
                  <a:alpha val="75000"/>
                </a:prstClr>
              </a:outerShdw>
            </a:effectLst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List1!$B$18:$V$18</c:f>
              <c:numCache>
                <c:formatCode>#\ ##0.000</c:formatCode>
                <c:ptCount val="21"/>
                <c:pt idx="0">
                  <c:v>16.630106000000001</c:v>
                </c:pt>
                <c:pt idx="1">
                  <c:v>22.948785999999998</c:v>
                </c:pt>
                <c:pt idx="2">
                  <c:v>25.217161999999998</c:v>
                </c:pt>
                <c:pt idx="3">
                  <c:v>35.182898000000002</c:v>
                </c:pt>
                <c:pt idx="4">
                  <c:v>29.151827000000001</c:v>
                </c:pt>
                <c:pt idx="5">
                  <c:v>36.028606000000003</c:v>
                </c:pt>
                <c:pt idx="6">
                  <c:v>44.151656000000003</c:v>
                </c:pt>
                <c:pt idx="7">
                  <c:v>50.579416000000002</c:v>
                </c:pt>
                <c:pt idx="8">
                  <c:v>53.375732999999997</c:v>
                </c:pt>
                <c:pt idx="9">
                  <c:v>49.505122999999998</c:v>
                </c:pt>
                <c:pt idx="10">
                  <c:v>38.520538000000002</c:v>
                </c:pt>
                <c:pt idx="11">
                  <c:v>29.067706000000001</c:v>
                </c:pt>
                <c:pt idx="12">
                  <c:v>26.359902000000002</c:v>
                </c:pt>
                <c:pt idx="13">
                  <c:v>23.049695</c:v>
                </c:pt>
                <c:pt idx="14">
                  <c:v>35.904102000000002</c:v>
                </c:pt>
                <c:pt idx="15">
                  <c:v>36.793849999999999</c:v>
                </c:pt>
                <c:pt idx="16">
                  <c:v>37.487831</c:v>
                </c:pt>
                <c:pt idx="17">
                  <c:v>32.610999999999997</c:v>
                </c:pt>
                <c:pt idx="18">
                  <c:v>45.064</c:v>
                </c:pt>
                <c:pt idx="19" formatCode="General">
                  <c:v>56.529000000000003</c:v>
                </c:pt>
                <c:pt idx="20" formatCode="General">
                  <c:v>59.631999999999998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9-455D-85C1-D5766FD470AD}"/>
            </c:ext>
          </c:extLst>
        </c:ser>
        <c:ser>
          <c:idx val="2"/>
          <c:order val="2"/>
          <c:tx>
            <c:strRef>
              <c:f>List1!$A$19</c:f>
              <c:strCache>
                <c:ptCount val="1"/>
                <c:pt idx="0">
                  <c:v>Mýto a telematika - 47,9 mld. Kč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List1!$B$19:$V$19</c:f>
              <c:numCache>
                <c:formatCode>#\ ##0.000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1.7916799999999999</c:v>
                </c:pt>
                <c:pt idx="7">
                  <c:v>3.2417150000000001</c:v>
                </c:pt>
                <c:pt idx="8">
                  <c:v>4.742998</c:v>
                </c:pt>
                <c:pt idx="9">
                  <c:v>3.597931</c:v>
                </c:pt>
                <c:pt idx="10">
                  <c:v>3.1975639999999999</c:v>
                </c:pt>
                <c:pt idx="11">
                  <c:v>3.4834100000000001</c:v>
                </c:pt>
                <c:pt idx="12">
                  <c:v>3.329558</c:v>
                </c:pt>
                <c:pt idx="13">
                  <c:v>2.8100830000000001</c:v>
                </c:pt>
                <c:pt idx="14">
                  <c:v>3.3589020000000001</c:v>
                </c:pt>
                <c:pt idx="15">
                  <c:v>3.5484330000000002</c:v>
                </c:pt>
                <c:pt idx="16">
                  <c:v>3.5852689999999998</c:v>
                </c:pt>
                <c:pt idx="17">
                  <c:v>3.0350000000000001</c:v>
                </c:pt>
                <c:pt idx="18">
                  <c:v>3.4</c:v>
                </c:pt>
                <c:pt idx="19" formatCode="General">
                  <c:v>2.6419999999999999</c:v>
                </c:pt>
                <c:pt idx="20" formatCode="General">
                  <c:v>2.1269999999999998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9-455D-85C1-D5766FD470AD}"/>
            </c:ext>
          </c:extLst>
        </c:ser>
        <c:ser>
          <c:idx val="3"/>
          <c:order val="3"/>
          <c:tx>
            <c:strRef>
              <c:f>List1!$A$20</c:f>
              <c:strCache>
                <c:ptCount val="1"/>
                <c:pt idx="0">
                  <c:v>Vodní cesty - 12,8 mld. Kč</c:v>
                </c:pt>
              </c:strCache>
            </c:strRef>
          </c:tx>
          <c:spPr>
            <a:solidFill>
              <a:srgbClr val="00B0F0"/>
            </a:solidFill>
            <a:effectLst>
              <a:outerShdw blurRad="127000" dist="50800" dir="18900000" algn="tl" rotWithShape="0">
                <a:prstClr val="black">
                  <a:alpha val="75000"/>
                </a:prstClr>
              </a:outerShdw>
            </a:effectLst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List1!$B$20:$V$20</c:f>
              <c:numCache>
                <c:formatCode>#\ ##0.000</c:formatCode>
                <c:ptCount val="21"/>
                <c:pt idx="0">
                  <c:v>0.26878299999999999</c:v>
                </c:pt>
                <c:pt idx="1">
                  <c:v>0.50692899999999996</c:v>
                </c:pt>
                <c:pt idx="2">
                  <c:v>0.35621700000000001</c:v>
                </c:pt>
                <c:pt idx="3">
                  <c:v>0.31213000000000002</c:v>
                </c:pt>
                <c:pt idx="4">
                  <c:v>0.30229699999999998</c:v>
                </c:pt>
                <c:pt idx="5">
                  <c:v>0.52329400000000004</c:v>
                </c:pt>
                <c:pt idx="6">
                  <c:v>0.38970199999999999</c:v>
                </c:pt>
                <c:pt idx="7">
                  <c:v>0.53836499999999998</c:v>
                </c:pt>
                <c:pt idx="8">
                  <c:v>1.5570550000000001</c:v>
                </c:pt>
                <c:pt idx="9">
                  <c:v>1.4850239999999999</c:v>
                </c:pt>
                <c:pt idx="10">
                  <c:v>0.54861400000000005</c:v>
                </c:pt>
                <c:pt idx="11">
                  <c:v>0.43295600000000001</c:v>
                </c:pt>
                <c:pt idx="12">
                  <c:v>0.186138</c:v>
                </c:pt>
                <c:pt idx="13">
                  <c:v>0.26309100000000002</c:v>
                </c:pt>
                <c:pt idx="14">
                  <c:v>0.412518</c:v>
                </c:pt>
                <c:pt idx="15">
                  <c:v>0.28384999999999999</c:v>
                </c:pt>
                <c:pt idx="16">
                  <c:v>0.27709800000000001</c:v>
                </c:pt>
                <c:pt idx="17">
                  <c:v>0.17499999999999999</c:v>
                </c:pt>
                <c:pt idx="18">
                  <c:v>1.55</c:v>
                </c:pt>
                <c:pt idx="19" formatCode="General">
                  <c:v>1.591</c:v>
                </c:pt>
                <c:pt idx="20" formatCode="General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9-455D-85C1-D5766FD470AD}"/>
            </c:ext>
          </c:extLst>
        </c:ser>
        <c:ser>
          <c:idx val="4"/>
          <c:order val="4"/>
          <c:tx>
            <c:strRef>
              <c:f>List1!$A$21</c:f>
              <c:strCache>
                <c:ptCount val="1"/>
                <c:pt idx="0">
                  <c:v>Ostatní (především příspěvky SFDI) - 11,8 mld. Kč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List1!$B$16:$V$16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List1!$B$21:$V$21</c:f>
              <c:numCache>
                <c:formatCode>#\ ##0.000</c:formatCode>
                <c:ptCount val="21"/>
                <c:pt idx="0">
                  <c:v>1.2278000000000001E-2</c:v>
                </c:pt>
                <c:pt idx="1">
                  <c:v>4.0332E-2</c:v>
                </c:pt>
                <c:pt idx="2">
                  <c:v>0.155496</c:v>
                </c:pt>
                <c:pt idx="3">
                  <c:v>0.18631500000000001</c:v>
                </c:pt>
                <c:pt idx="4">
                  <c:v>0.20563500000000001</c:v>
                </c:pt>
                <c:pt idx="5">
                  <c:v>0.19786799999999999</c:v>
                </c:pt>
                <c:pt idx="6">
                  <c:v>0.27312999999999998</c:v>
                </c:pt>
                <c:pt idx="7">
                  <c:v>0.48717300000000002</c:v>
                </c:pt>
                <c:pt idx="8">
                  <c:v>0.61618899999999999</c:v>
                </c:pt>
                <c:pt idx="9">
                  <c:v>0.49607699999999999</c:v>
                </c:pt>
                <c:pt idx="10">
                  <c:v>0.27798200000000001</c:v>
                </c:pt>
                <c:pt idx="11">
                  <c:v>0.29603000000000002</c:v>
                </c:pt>
                <c:pt idx="12">
                  <c:v>0.39727699999999999</c:v>
                </c:pt>
                <c:pt idx="13">
                  <c:v>0.43535499999999999</c:v>
                </c:pt>
                <c:pt idx="14">
                  <c:v>0.611653</c:v>
                </c:pt>
                <c:pt idx="15">
                  <c:v>0.77149100000000004</c:v>
                </c:pt>
                <c:pt idx="16">
                  <c:v>0.70250299999999999</c:v>
                </c:pt>
                <c:pt idx="17">
                  <c:v>1.02</c:v>
                </c:pt>
                <c:pt idx="18">
                  <c:v>1.1679999999999999</c:v>
                </c:pt>
                <c:pt idx="19" formatCode="General">
                  <c:v>1.7050000000000001</c:v>
                </c:pt>
                <c:pt idx="20" formatCode="General">
                  <c:v>1.7030000000000001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9-455D-85C1-D5766FD47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72084736"/>
        <c:axId val="127738432"/>
      </c:barChart>
      <c:catAx>
        <c:axId val="1720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 u="sng">
                <a:solidFill>
                  <a:srgbClr val="C00000"/>
                </a:solidFill>
              </a:defRPr>
            </a:pPr>
            <a:endParaRPr lang="cs-CZ"/>
          </a:p>
        </c:txPr>
        <c:crossAx val="127738432"/>
        <c:crosses val="autoZero"/>
        <c:auto val="1"/>
        <c:lblAlgn val="ctr"/>
        <c:lblOffset val="100"/>
        <c:noMultiLvlLbl val="0"/>
      </c:catAx>
      <c:valAx>
        <c:axId val="127738432"/>
        <c:scaling>
          <c:orientation val="minMax"/>
          <c:max val="130"/>
        </c:scaling>
        <c:delete val="0"/>
        <c:axPos val="l"/>
        <c:majorGridlines>
          <c:spPr>
            <a:ln>
              <a:solidFill>
                <a:srgbClr val="C00000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cs-CZ"/>
          </a:p>
        </c:txPr>
        <c:crossAx val="172084736"/>
        <c:crosses val="autoZero"/>
        <c:crossBetween val="between"/>
        <c:majorUnit val="10"/>
      </c:valAx>
      <c:spPr>
        <a:noFill/>
        <a:ln cmpd="thickThin">
          <a:solidFill>
            <a:srgbClr val="C00000"/>
          </a:solidFill>
        </a:ln>
      </c:spPr>
    </c:plotArea>
    <c:legend>
      <c:legendPos val="b"/>
      <c:layout>
        <c:manualLayout>
          <c:xMode val="edge"/>
          <c:yMode val="edge"/>
          <c:x val="0.11071241067268711"/>
          <c:y val="0.71741692203295093"/>
          <c:w val="0.78961433084773736"/>
          <c:h val="0.12447647743919706"/>
        </c:manualLayout>
      </c:layout>
      <c:overlay val="0"/>
      <c:txPr>
        <a:bodyPr/>
        <a:lstStyle/>
        <a:p>
          <a:pPr>
            <a:defRPr sz="1000" b="1" i="0" baseline="0">
              <a:solidFill>
                <a:srgbClr val="002060"/>
              </a:solidFill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89647427700997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50970497618991E-2"/>
          <c:y val="0.13775015184113815"/>
          <c:w val="0.34767979002624672"/>
          <c:h val="0.73677548327380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A1224"/>
              </a:solidFill>
              <a:effectLst>
                <a:outerShdw blurRad="330200" dist="101600" dir="2700000" sx="108000" sy="108000" algn="tl" rotWithShape="0">
                  <a:prstClr val="black">
                    <a:alpha val="5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AD-4AF1-A8DF-009D84EE06E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effectLst>
                <a:outerShdw blurRad="203200" dist="50800" dir="2700000" sx="112000" sy="112000" algn="tl" rotWithShape="0">
                  <a:prstClr val="black">
                    <a:alpha val="5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AD-4AF1-A8DF-009D84EE06E3}"/>
              </c:ext>
            </c:extLst>
          </c:dPt>
          <c:dPt>
            <c:idx val="2"/>
            <c:bubble3D val="0"/>
            <c:spPr>
              <a:solidFill>
                <a:srgbClr val="000000">
                  <a:lumMod val="85000"/>
                  <a:lumOff val="15000"/>
                </a:srgbClr>
              </a:solidFill>
              <a:effectLst>
                <a:outerShdw blurRad="228600" dist="50800" dir="2700000" sx="112000" sy="112000" algn="tl" rotWithShape="0">
                  <a:prstClr val="black">
                    <a:alpha val="66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AD-4AF1-A8DF-009D84EE06E3}"/>
              </c:ext>
            </c:extLst>
          </c:dPt>
          <c:dPt>
            <c:idx val="3"/>
            <c:bubble3D val="0"/>
            <c:spPr>
              <a:solidFill>
                <a:srgbClr val="E53B61"/>
              </a:solidFill>
              <a:effectLst>
                <a:outerShdw blurRad="330200" dist="76200" dir="2700000" sx="103000" sy="103000" algn="tl" rotWithShape="0">
                  <a:prstClr val="black">
                    <a:alpha val="6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AD-4AF1-A8DF-009D84EE06E3}"/>
              </c:ext>
            </c:extLst>
          </c:dPt>
          <c:dPt>
            <c:idx val="4"/>
            <c:bubble3D val="0"/>
            <c:spPr>
              <a:solidFill>
                <a:srgbClr val="3A6BC7"/>
              </a:solidFill>
            </c:spPr>
            <c:extLst>
              <c:ext xmlns:c16="http://schemas.microsoft.com/office/drawing/2014/chart" uri="{C3380CC4-5D6E-409C-BE32-E72D297353CC}">
                <c16:uniqueId val="{00000009-B4AD-4AF1-A8DF-009D84EE06E3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B4AD-4AF1-A8DF-009D84EE06E3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effectLst>
                <a:outerShdw blurRad="254000" dist="88900" dir="2700000" sx="106000" sy="106000" algn="tl" rotWithShape="0">
                  <a:prstClr val="black">
                    <a:alpha val="6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CF9-4918-95D9-01BF11C32049}"/>
              </c:ext>
            </c:extLst>
          </c:dPt>
          <c:dLbls>
            <c:dLbl>
              <c:idx val="0"/>
              <c:layout>
                <c:manualLayout>
                  <c:x val="-1.0416666666666667E-3"/>
                  <c:y val="-0.15599083846408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D-4AF1-A8DF-009D84EE06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7 700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AD-4AF1-A8DF-009D84EE06E3}"/>
                </c:ext>
              </c:extLst>
            </c:dLbl>
            <c:dLbl>
              <c:idx val="2"/>
              <c:layout>
                <c:manualLayout>
                  <c:x val="5.9374999999999997E-2"/>
                  <c:y val="-0.10301281785363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AD-4AF1-A8DF-009D84EE06E3}"/>
                </c:ext>
              </c:extLst>
            </c:dLbl>
            <c:dLbl>
              <c:idx val="5"/>
              <c:layout>
                <c:manualLayout>
                  <c:x val="-3.7141073201545888E-2"/>
                  <c:y val="0.1552511298010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AD-4AF1-A8DF-009D84EE06E3}"/>
                </c:ext>
              </c:extLst>
            </c:dLbl>
            <c:dLbl>
              <c:idx val="6"/>
              <c:layout>
                <c:manualLayout>
                  <c:x val="-7.5000000000000039E-2"/>
                  <c:y val="4.414835050870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F9-4918-95D9-01BF11C320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12700">
                  <a:solidFill>
                    <a:srgbClr val="FFFFFF">
                      <a:lumMod val="75000"/>
                    </a:srgb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List1!$E$4:$E$11</c:f>
              <c:strCache>
                <c:ptCount val="8"/>
                <c:pt idx="0">
                  <c:v>převody výnosů silniční daně</c:v>
                </c:pt>
                <c:pt idx="1">
                  <c:v>převody podílu z výnosů spotřební daně z minerálních olejů</c:v>
                </c:pt>
                <c:pt idx="2">
                  <c:v>poplatky za užívání dálnic a rychlostních silnic</c:v>
                </c:pt>
                <c:pt idx="3">
                  <c:v>převody výnosů z mýtného</c:v>
                </c:pt>
                <c:pt idx="4">
                  <c:v>dotace ze státního rozpočtu na krytí deficitu</c:v>
                </c:pt>
                <c:pt idx="5">
                  <c:v>převod zůstatků na účtech SFDI z roku 2021</c:v>
                </c:pt>
                <c:pt idx="6">
                  <c:v>úvěr EIB</c:v>
                </c:pt>
                <c:pt idx="7">
                  <c:v>EU zdroje</c:v>
                </c:pt>
              </c:strCache>
            </c:strRef>
          </c:cat>
          <c:val>
            <c:numRef>
              <c:f>List1!$F$4:$F$11</c:f>
              <c:numCache>
                <c:formatCode>General</c:formatCode>
                <c:ptCount val="8"/>
                <c:pt idx="0">
                  <c:v>5500</c:v>
                </c:pt>
                <c:pt idx="1">
                  <c:v>7700</c:v>
                </c:pt>
                <c:pt idx="2">
                  <c:v>5400</c:v>
                </c:pt>
                <c:pt idx="3">
                  <c:v>14000</c:v>
                </c:pt>
                <c:pt idx="4">
                  <c:v>42544.493000000002</c:v>
                </c:pt>
                <c:pt idx="5">
                  <c:v>3500</c:v>
                </c:pt>
                <c:pt idx="6">
                  <c:v>2840.5070000000001</c:v>
                </c:pt>
                <c:pt idx="7">
                  <c:v>46097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AD-4AF1-A8DF-009D84EE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1146141865653391"/>
          <c:y val="9.0987156127004393E-2"/>
          <c:w val="0.58469235570826372"/>
          <c:h val="0.79223199610188622"/>
        </c:manualLayout>
      </c:layout>
      <c:overlay val="0"/>
      <c:txPr>
        <a:bodyPr/>
        <a:lstStyle/>
        <a:p>
          <a:pPr>
            <a:defRPr sz="2000" baseline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896474277009973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633431758530184"/>
          <c:y val="0.16771089296238212"/>
          <c:w val="0.34767979002624672"/>
          <c:h val="0.73677548327380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A1224"/>
              </a:solidFill>
              <a:effectLst>
                <a:outerShdw blurRad="330200" dist="101600" dir="2700000" sx="108000" sy="108000" algn="tl" rotWithShape="0">
                  <a:prstClr val="black">
                    <a:alpha val="5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AD-4AF1-A8DF-009D84EE06E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effectLst>
                <a:outerShdw blurRad="203200" dist="50800" dir="2700000" sx="112000" sy="112000" algn="tl" rotWithShape="0">
                  <a:prstClr val="black">
                    <a:alpha val="5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AD-4AF1-A8DF-009D84EE06E3}"/>
              </c:ext>
            </c:extLst>
          </c:dPt>
          <c:dPt>
            <c:idx val="2"/>
            <c:bubble3D val="0"/>
            <c:spPr>
              <a:solidFill>
                <a:srgbClr val="000000">
                  <a:lumMod val="85000"/>
                  <a:lumOff val="15000"/>
                </a:srgbClr>
              </a:solidFill>
              <a:effectLst>
                <a:outerShdw blurRad="228600" dist="50800" dir="2700000" sx="112000" sy="112000" algn="tl" rotWithShape="0">
                  <a:prstClr val="black">
                    <a:alpha val="66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AD-4AF1-A8DF-009D84EE06E3}"/>
              </c:ext>
            </c:extLst>
          </c:dPt>
          <c:dPt>
            <c:idx val="3"/>
            <c:bubble3D val="0"/>
            <c:spPr>
              <a:solidFill>
                <a:srgbClr val="E53B61"/>
              </a:solidFill>
              <a:effectLst>
                <a:outerShdw blurRad="330200" dist="76200" dir="2700000" sx="103000" sy="103000" algn="tl" rotWithShape="0">
                  <a:prstClr val="black">
                    <a:alpha val="6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AD-4AF1-A8DF-009D84EE06E3}"/>
              </c:ext>
            </c:extLst>
          </c:dPt>
          <c:dPt>
            <c:idx val="4"/>
            <c:bubble3D val="0"/>
            <c:spPr>
              <a:solidFill>
                <a:srgbClr val="3A6BC7"/>
              </a:solidFill>
            </c:spPr>
            <c:extLst>
              <c:ext xmlns:c16="http://schemas.microsoft.com/office/drawing/2014/chart" uri="{C3380CC4-5D6E-409C-BE32-E72D297353CC}">
                <c16:uniqueId val="{00000009-B4AD-4AF1-A8DF-009D84EE06E3}"/>
              </c:ext>
            </c:extLst>
          </c:dPt>
          <c:dPt>
            <c:idx val="5"/>
            <c:bubble3D val="0"/>
            <c:spPr>
              <a:solidFill>
                <a:srgbClr val="132342"/>
              </a:solidFill>
              <a:effectLst>
                <a:outerShdw blurRad="254000" dist="88900" dir="2700000" sx="106000" sy="106000" algn="tl" rotWithShape="0">
                  <a:prstClr val="black">
                    <a:alpha val="68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4AD-4AF1-A8DF-009D84EE06E3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17 962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AD-4AF1-A8DF-009D84EE0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>
                  <a:solidFill>
                    <a:srgbClr val="FFFFFF">
                      <a:lumMod val="75000"/>
                    </a:srgb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List1!$E$4:$E$5</c:f>
              <c:strCache>
                <c:ptCount val="2"/>
                <c:pt idx="0">
                  <c:v>Investice</c:v>
                </c:pt>
                <c:pt idx="1">
                  <c:v>Neinvestice</c:v>
                </c:pt>
              </c:strCache>
            </c:strRef>
          </c:cat>
          <c:val>
            <c:numRef>
              <c:f>List1!$F$4:$F$5</c:f>
              <c:numCache>
                <c:formatCode>#,##0</c:formatCode>
                <c:ptCount val="2"/>
                <c:pt idx="0">
                  <c:v>41160</c:v>
                </c:pt>
                <c:pt idx="1">
                  <c:v>17961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AD-4AF1-A8DF-009D84EE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663834208223977"/>
          <c:y val="0.38457083515932922"/>
          <c:w val="0.17700576012453725"/>
          <c:h val="0.26479369510569761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0.4374</cdr:x>
      <cdr:y>0.89594</cdr:y>
    </cdr:from>
    <cdr:to>
      <cdr:x>0.95024</cdr:x>
      <cdr:y>0.97599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53063EEB-09FF-4F21-8674-4F9B4530E3F5}"/>
            </a:ext>
          </a:extLst>
        </cdr:cNvPr>
        <cdr:cNvSpPr txBox="1"/>
      </cdr:nvSpPr>
      <cdr:spPr>
        <a:xfrm xmlns:a="http://schemas.openxmlformats.org/drawingml/2006/main">
          <a:off x="5085184" y="4177581"/>
          <a:ext cx="5962261" cy="373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 i="1" dirty="0"/>
            <a:t>* Daně, mýto, DK celkem 32,6 mld. Kč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AF1547A-B99C-4522-ABA8-65C7C7B99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4BC5AB-CFAD-4684-8FD4-E5FB690E14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4BE1A57F-3325-4DBE-BFFA-BB017EF820D3}" type="datetimeFigureOut">
              <a:rPr lang="cs-CZ" smtClean="0"/>
              <a:t>3.5.2022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0D4F6C-9EA6-4300-B7CC-BE34748D2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726A7C-A8DF-4DE8-B530-9A88479968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6296B0D-559A-4F66-8160-20858E9777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15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45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4145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1AAA0F3-FD1C-4194-9F42-B65DD1EBCE59}" type="datetimeFigureOut">
              <a:rPr lang="cs-CZ" smtClean="0"/>
              <a:t>3.5.2022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543" cy="341457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373" y="6456219"/>
            <a:ext cx="4301543" cy="341457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15FFD5AE-1146-4A77-9074-B4A3E09250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6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97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2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11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18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14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96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86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26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47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D5AE-1146-4A77-9074-B4A3E092504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11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664" y="562894"/>
            <a:ext cx="6986337" cy="4502402"/>
          </a:xfrm>
        </p:spPr>
        <p:txBody>
          <a:bodyPr anchor="t">
            <a:normAutofit/>
          </a:bodyPr>
          <a:lstStyle>
            <a:lvl1pPr algn="l">
              <a:defRPr sz="6000" b="1"/>
            </a:lvl1pPr>
          </a:lstStyle>
          <a:p>
            <a:r>
              <a:rPr lang="cs-CZ" dirty="0"/>
              <a:t>Dlouhý 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9283" y="3967831"/>
            <a:ext cx="3449055" cy="10974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</a:t>
            </a:r>
            <a:br>
              <a:rPr lang="cs-CZ" dirty="0"/>
            </a:br>
            <a:r>
              <a:rPr lang="cs-CZ" dirty="0"/>
              <a:t>funkce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D5126FA-F423-4AF4-90AC-6CF08EC8F74B}"/>
              </a:ext>
            </a:extLst>
          </p:cNvPr>
          <p:cNvSpPr/>
          <p:nvPr userDrawn="1"/>
        </p:nvSpPr>
        <p:spPr>
          <a:xfrm>
            <a:off x="0" y="5564606"/>
            <a:ext cx="12192000" cy="1293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4FB1F8-F0F4-4422-A386-B6B3C14874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F798725-1D26-486B-8382-480EAA5DB866}"/>
              </a:ext>
            </a:extLst>
          </p:cNvPr>
          <p:cNvCxnSpPr>
            <a:cxnSpLocks/>
          </p:cNvCxnSpPr>
          <p:nvPr userDrawn="1"/>
        </p:nvCxnSpPr>
        <p:spPr>
          <a:xfrm>
            <a:off x="7852611" y="562894"/>
            <a:ext cx="0" cy="45024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8DF72D-6217-4AA6-8A8F-94D960415C24}"/>
              </a:ext>
            </a:extLst>
          </p:cNvPr>
          <p:cNvSpPr/>
          <p:nvPr userDrawn="1"/>
        </p:nvSpPr>
        <p:spPr>
          <a:xfrm>
            <a:off x="0" y="5456318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39BB125-4953-454B-A382-C8373651FCB4}"/>
              </a:ext>
            </a:extLst>
          </p:cNvPr>
          <p:cNvSpPr/>
          <p:nvPr userDrawn="1"/>
        </p:nvSpPr>
        <p:spPr>
          <a:xfrm>
            <a:off x="8109280" y="3859830"/>
            <a:ext cx="344905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EA7B87-1F2C-40EA-B33E-B0030262374E}"/>
              </a:ext>
            </a:extLst>
          </p:cNvPr>
          <p:cNvSpPr txBox="1">
            <a:spLocks/>
          </p:cNvSpPr>
          <p:nvPr userDrawn="1"/>
        </p:nvSpPr>
        <p:spPr>
          <a:xfrm>
            <a:off x="8109280" y="6196263"/>
            <a:ext cx="3449055" cy="39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/>
                </a:solidFill>
              </a:rPr>
              <a:t>www.sfdi.cz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D76683-7F01-4F1B-8741-7E040BC88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663" y="6196263"/>
            <a:ext cx="6986337" cy="397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Datum, místo</a:t>
            </a:r>
          </a:p>
        </p:txBody>
      </p:sp>
    </p:spTree>
    <p:extLst>
      <p:ext uri="{BB962C8B-B14F-4D97-AF65-F5344CB8AC3E}">
        <p14:creationId xmlns:p14="http://schemas.microsoft.com/office/powerpoint/2010/main" val="22482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664" y="562894"/>
            <a:ext cx="6986337" cy="4502402"/>
          </a:xfrm>
        </p:spPr>
        <p:txBody>
          <a:bodyPr anchor="t">
            <a:normAutofit/>
          </a:bodyPr>
          <a:lstStyle>
            <a:lvl1pPr algn="l">
              <a:defRPr sz="6000" b="1"/>
            </a:lvl1pPr>
          </a:lstStyle>
          <a:p>
            <a:r>
              <a:rPr lang="cs-CZ" dirty="0"/>
              <a:t>Dlouhý 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9283" y="3967831"/>
            <a:ext cx="3449055" cy="10974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</a:t>
            </a:r>
            <a:br>
              <a:rPr lang="cs-CZ" dirty="0"/>
            </a:br>
            <a:r>
              <a:rPr lang="cs-CZ" dirty="0"/>
              <a:t>funkce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D5126FA-F423-4AF4-90AC-6CF08EC8F74B}"/>
              </a:ext>
            </a:extLst>
          </p:cNvPr>
          <p:cNvSpPr/>
          <p:nvPr userDrawn="1"/>
        </p:nvSpPr>
        <p:spPr>
          <a:xfrm>
            <a:off x="0" y="5564606"/>
            <a:ext cx="12192000" cy="12933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4FB1F8-F0F4-4422-A386-B6B3C1487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F798725-1D26-486B-8382-480EAA5DB866}"/>
              </a:ext>
            </a:extLst>
          </p:cNvPr>
          <p:cNvCxnSpPr>
            <a:cxnSpLocks/>
          </p:cNvCxnSpPr>
          <p:nvPr userDrawn="1"/>
        </p:nvCxnSpPr>
        <p:spPr>
          <a:xfrm>
            <a:off x="7852611" y="562894"/>
            <a:ext cx="0" cy="45024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8DF72D-6217-4AA6-8A8F-94D960415C24}"/>
              </a:ext>
            </a:extLst>
          </p:cNvPr>
          <p:cNvSpPr/>
          <p:nvPr userDrawn="1"/>
        </p:nvSpPr>
        <p:spPr>
          <a:xfrm>
            <a:off x="0" y="5456318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39BB125-4953-454B-A382-C8373651FCB4}"/>
              </a:ext>
            </a:extLst>
          </p:cNvPr>
          <p:cNvSpPr/>
          <p:nvPr userDrawn="1"/>
        </p:nvSpPr>
        <p:spPr>
          <a:xfrm>
            <a:off x="8109280" y="3859830"/>
            <a:ext cx="344905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EA7B87-1F2C-40EA-B33E-B0030262374E}"/>
              </a:ext>
            </a:extLst>
          </p:cNvPr>
          <p:cNvSpPr txBox="1">
            <a:spLocks/>
          </p:cNvSpPr>
          <p:nvPr userDrawn="1"/>
        </p:nvSpPr>
        <p:spPr>
          <a:xfrm>
            <a:off x="8109280" y="6196263"/>
            <a:ext cx="3449055" cy="39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>
                <a:solidFill>
                  <a:schemeClr val="bg1"/>
                </a:solidFill>
              </a:rPr>
              <a:t>www.sfdi.cz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D76683-7F01-4F1B-8741-7E040BC88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663" y="6196263"/>
            <a:ext cx="6986337" cy="397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Datum, místo</a:t>
            </a:r>
          </a:p>
        </p:txBody>
      </p:sp>
    </p:spTree>
    <p:extLst>
      <p:ext uri="{BB962C8B-B14F-4D97-AF65-F5344CB8AC3E}">
        <p14:creationId xmlns:p14="http://schemas.microsoft.com/office/powerpoint/2010/main" val="22482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542"/>
          </a:xfrm>
          <a:solidFill>
            <a:schemeClr val="tx1"/>
          </a:soli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153"/>
            <a:ext cx="10515600" cy="42651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F0EB48-3B39-4E60-8AEA-EE4FC263E631}"/>
              </a:ext>
            </a:extLst>
          </p:cNvPr>
          <p:cNvSpPr/>
          <p:nvPr userDrawn="1"/>
        </p:nvSpPr>
        <p:spPr>
          <a:xfrm>
            <a:off x="0" y="986584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3E53B4-147A-4FBD-8F49-1F4D14A9D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7841" y="1792705"/>
            <a:ext cx="4760495" cy="2402809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841" y="4445092"/>
            <a:ext cx="47604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1575A6-3F48-49E3-8C45-32FCBFC4D75B}"/>
              </a:ext>
            </a:extLst>
          </p:cNvPr>
          <p:cNvSpPr/>
          <p:nvPr userDrawn="1"/>
        </p:nvSpPr>
        <p:spPr>
          <a:xfrm>
            <a:off x="6797841" y="4290319"/>
            <a:ext cx="475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AD4EC6DF-0BA1-4CD9-BD36-5A206A1CE7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AD49846-4F67-4263-82B5-CEDF76197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323096"/>
            <a:ext cx="4192588" cy="252162"/>
          </a:xfrm>
          <a:solidFill>
            <a:schemeClr val="tx2">
              <a:alpha val="9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Popisek fotky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EEC8ED-95DA-4397-B70E-150750EC4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7841" y="1792705"/>
            <a:ext cx="4760495" cy="2402809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841" y="4445092"/>
            <a:ext cx="47604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1575A6-3F48-49E3-8C45-32FCBFC4D75B}"/>
              </a:ext>
            </a:extLst>
          </p:cNvPr>
          <p:cNvSpPr/>
          <p:nvPr userDrawn="1"/>
        </p:nvSpPr>
        <p:spPr>
          <a:xfrm>
            <a:off x="6797841" y="4290319"/>
            <a:ext cx="475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AD4EC6DF-0BA1-4CD9-BD36-5A206A1CE7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AD49846-4F67-4263-82B5-CEDF76197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323096"/>
            <a:ext cx="4192588" cy="252162"/>
          </a:xfrm>
          <a:solidFill>
            <a:schemeClr val="tx2">
              <a:alpha val="9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Popisek fotky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EEC8ED-95DA-4397-B70E-150750EC4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97" y="567082"/>
            <a:ext cx="2381139" cy="8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542"/>
          </a:xfrm>
          <a:solidFill>
            <a:schemeClr val="tx1"/>
          </a:soli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153"/>
            <a:ext cx="10515600" cy="426519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F0EB48-3B39-4E60-8AEA-EE4FC263E631}"/>
              </a:ext>
            </a:extLst>
          </p:cNvPr>
          <p:cNvSpPr/>
          <p:nvPr userDrawn="1"/>
        </p:nvSpPr>
        <p:spPr>
          <a:xfrm>
            <a:off x="0" y="986584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3E53B4-147A-4FBD-8F49-1F4D14A9D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90"/>
            <a:ext cx="5181600" cy="43373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90"/>
            <a:ext cx="5181600" cy="43373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8ABB48-D839-4CEC-976C-900AE44A612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96854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200" dirty="0">
                <a:solidFill>
                  <a:schemeClr val="bg1"/>
                </a:solidFill>
              </a:rPr>
              <a:t>Kliknutím lze upravit styl.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32B7FDF-CC69-4997-9656-4A91DC1B55C1}"/>
              </a:ext>
            </a:extLst>
          </p:cNvPr>
          <p:cNvSpPr/>
          <p:nvPr userDrawn="1"/>
        </p:nvSpPr>
        <p:spPr>
          <a:xfrm>
            <a:off x="0" y="986584"/>
            <a:ext cx="12192000" cy="9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936857-1275-4479-BF1D-2619A032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611"/>
            <a:ext cx="10515600" cy="5233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2C3A05-6A86-4D14-881B-DAE92B176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bez nadpis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51974"/>
            <a:ext cx="5181600" cy="51435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51974"/>
            <a:ext cx="5181600" cy="51435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2D8114-4E7E-40E1-BD43-A6531159F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00" y="6126487"/>
            <a:ext cx="1371600" cy="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063CEC1-DB53-44B6-AE13-32C607964F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text 9">
            <a:extLst>
              <a:ext uri="{FF2B5EF4-FFF2-40B4-BE49-F238E27FC236}">
                <a16:creationId xmlns:a16="http://schemas.microsoft.com/office/drawing/2014/main" id="{66ABCB81-5610-4443-8B94-9A81910991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5" y="6323096"/>
            <a:ext cx="4192588" cy="252162"/>
          </a:xfrm>
          <a:solidFill>
            <a:schemeClr val="tx2">
              <a:alpha val="9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Popisek fotky</a:t>
            </a:r>
          </a:p>
        </p:txBody>
      </p:sp>
    </p:spTree>
    <p:extLst>
      <p:ext uri="{BB962C8B-B14F-4D97-AF65-F5344CB8AC3E}">
        <p14:creationId xmlns:p14="http://schemas.microsoft.com/office/powerpoint/2010/main" val="26323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487181-6F21-4D8F-A2D4-F1970929D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775" y="3812240"/>
            <a:ext cx="3600450" cy="1337502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9B71DCD6-7C85-49B4-AD99-854619A62434}"/>
              </a:ext>
            </a:extLst>
          </p:cNvPr>
          <p:cNvSpPr txBox="1">
            <a:spLocks/>
          </p:cNvSpPr>
          <p:nvPr userDrawn="1"/>
        </p:nvSpPr>
        <p:spPr>
          <a:xfrm>
            <a:off x="3689016" y="6001417"/>
            <a:ext cx="4813968" cy="58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tx1"/>
                </a:solidFill>
              </a:rPr>
              <a:t>www.sfdi.cz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4A54041-C1DA-4784-9EC7-AFE89A061896}"/>
              </a:ext>
            </a:extLst>
          </p:cNvPr>
          <p:cNvSpPr txBox="1"/>
          <p:nvPr userDrawn="1"/>
        </p:nvSpPr>
        <p:spPr>
          <a:xfrm>
            <a:off x="3048000" y="1136414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chemeClr val="tx2"/>
                </a:solidFill>
              </a:rPr>
              <a:t>Děkuji</a:t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16358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7" r:id="rId6"/>
    <p:sldLayoutId id="2147483684" r:id="rId7"/>
    <p:sldLayoutId id="2147483686" r:id="rId8"/>
    <p:sldLayoutId id="214748368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lan.dont@sfd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69E4EFBA-5A10-4313-8227-A60BB3E3D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64" y="562894"/>
            <a:ext cx="7288026" cy="4502402"/>
          </a:xfrm>
        </p:spPr>
        <p:txBody>
          <a:bodyPr>
            <a:normAutofit/>
          </a:bodyPr>
          <a:lstStyle/>
          <a:p>
            <a:r>
              <a:rPr lang="cs-CZ" dirty="0"/>
              <a:t>Financování</a:t>
            </a:r>
            <a:br>
              <a:rPr lang="cs-CZ" dirty="0"/>
            </a:br>
            <a:r>
              <a:rPr lang="cs-CZ" dirty="0"/>
              <a:t>silničního hospodářství 2022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68F48DB6-0836-4F62-93B2-10E25AF76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7229" y="3967831"/>
            <a:ext cx="3491109" cy="14758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Ing. Zbyněk Hořelica</a:t>
            </a:r>
          </a:p>
          <a:p>
            <a:pPr>
              <a:lnSpc>
                <a:spcPct val="120000"/>
              </a:lnSpc>
            </a:pPr>
            <a:r>
              <a:rPr lang="cs-CZ" dirty="0"/>
              <a:t>ředitel SFDI</a:t>
            </a:r>
            <a:br>
              <a:rPr lang="cs-CZ" dirty="0"/>
            </a:br>
            <a:endParaRPr lang="cs-CZ" dirty="0"/>
          </a:p>
          <a:p>
            <a:pPr>
              <a:lnSpc>
                <a:spcPct val="120000"/>
              </a:lnSpc>
            </a:pPr>
            <a:r>
              <a:rPr lang="cs-CZ" sz="1300" dirty="0">
                <a:hlinkClick r:id="rId3"/>
              </a:rPr>
              <a:t>zbynek.horelica@sfdi.cz</a:t>
            </a:r>
            <a:br>
              <a:rPr lang="cs-CZ" sz="1300" dirty="0"/>
            </a:br>
            <a:r>
              <a:rPr lang="cs-CZ" sz="1300" dirty="0"/>
              <a:t>+ 420 266 097 110</a:t>
            </a: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FC949A-9C16-44A4-9F7D-9E6CABFBB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663" y="5834743"/>
            <a:ext cx="6986337" cy="758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/>
              <a:t>Aktuální otázky správy a údržby pozemních komunikací</a:t>
            </a:r>
          </a:p>
          <a:p>
            <a:r>
              <a:rPr lang="cs-CZ" dirty="0"/>
              <a:t>4. 5. 2022</a:t>
            </a:r>
          </a:p>
        </p:txBody>
      </p:sp>
    </p:spTree>
    <p:extLst>
      <p:ext uri="{BB962C8B-B14F-4D97-AF65-F5344CB8AC3E}">
        <p14:creationId xmlns:p14="http://schemas.microsoft.com/office/powerpoint/2010/main" val="33465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chemeClr val="bg1"/>
                </a:solidFill>
                <a:cs typeface="Arial" panose="020B0604020202020204" pitchFamily="34" charset="0"/>
              </a:rPr>
              <a:t>Výdaje ŘSD ČR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A8067C2-12F7-41E2-B6EB-B19235929522}"/>
              </a:ext>
            </a:extLst>
          </p:cNvPr>
          <p:cNvGraphicFramePr>
            <a:graphicFrameLocks/>
          </p:cNvGraphicFramePr>
          <p:nvPr/>
        </p:nvGraphicFramePr>
        <p:xfrm>
          <a:off x="-20588" y="1486461"/>
          <a:ext cx="12192000" cy="431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B177A80-05F9-4FCB-98D9-06B13751F52F}"/>
              </a:ext>
            </a:extLst>
          </p:cNvPr>
          <p:cNvSpPr txBox="1"/>
          <p:nvPr/>
        </p:nvSpPr>
        <p:spPr>
          <a:xfrm>
            <a:off x="3353257" y="130179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75000"/>
                  </a:schemeClr>
                </a:solidFill>
              </a:rPr>
              <a:t>Výdaje celkem 59 122 mil. Kč </a:t>
            </a:r>
          </a:p>
        </p:txBody>
      </p:sp>
    </p:spTree>
    <p:extLst>
      <p:ext uri="{BB962C8B-B14F-4D97-AF65-F5344CB8AC3E}">
        <p14:creationId xmlns:p14="http://schemas.microsoft.com/office/powerpoint/2010/main" val="5766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chemeClr val="bg1"/>
                </a:solidFill>
                <a:cs typeface="Arial" panose="020B0604020202020204" pitchFamily="34" charset="0"/>
              </a:rPr>
              <a:t>Mapa projektů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FBBB14-FC66-82D7-E138-EA29FC8B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EAA-7758-4F0B-96C0-30BFBF5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cs typeface="Arial" panose="020B0604020202020204" pitchFamily="34" charset="0"/>
              </a:rPr>
              <a:t>Příspěvky SFDI  —  výdaje</a:t>
            </a:r>
            <a:r>
              <a:rPr lang="cs-CZ" altLang="cs-CZ" sz="3200" b="1" dirty="0">
                <a:cs typeface="Arial" panose="020B0604020202020204" pitchFamily="34" charset="0"/>
              </a:rPr>
              <a:t> </a:t>
            </a:r>
            <a:r>
              <a:rPr lang="cs-CZ" altLang="cs-CZ" sz="3200" dirty="0">
                <a:cs typeface="Arial" panose="020B0604020202020204" pitchFamily="34" charset="0"/>
              </a:rPr>
              <a:t>rok 2022</a:t>
            </a:r>
            <a:endParaRPr lang="cs-CZ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C81AD18-2147-4BD0-BB03-0E82A12CE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36857"/>
              </p:ext>
            </p:extLst>
          </p:nvPr>
        </p:nvGraphicFramePr>
        <p:xfrm>
          <a:off x="1278295" y="1502353"/>
          <a:ext cx="9461240" cy="41517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00492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3260748">
                  <a:extLst>
                    <a:ext uri="{9D8B030D-6E8A-4147-A177-3AD203B41FA5}">
                      <a16:colId xmlns:a16="http://schemas.microsoft.com/office/drawing/2014/main" val="492340928"/>
                    </a:ext>
                  </a:extLst>
                </a:gridCol>
              </a:tblGrid>
              <a:tr h="44236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Název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Celkové výdaje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715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Příspěvky na zvyšování bezpečnosti a zpřístupňování dopravy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913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Příspěvky na zvyšování bezpečnosti a odstraňování nehodových lokalit na silnicích II. a III. třídy 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4478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Příspěvky na výstavbu cyklistických stezek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447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Křížení – místní a účelové komunikace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7150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Letiště – vybavení prostředky k ochraně před protiprávními činy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126054"/>
                  </a:ext>
                </a:extLst>
              </a:tr>
              <a:tr h="46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</a:pPr>
                      <a:r>
                        <a:rPr lang="cs-CZ" alt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4442" marR="44442" marT="0" marB="0" anchor="ctr" horzOverflow="overflow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1 739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6D647EE-526A-4C8F-85B0-C7C5BCA62A55}"/>
              </a:ext>
            </a:extLst>
          </p:cNvPr>
          <p:cNvSpPr txBox="1"/>
          <p:nvPr/>
        </p:nvSpPr>
        <p:spPr>
          <a:xfrm>
            <a:off x="9294417" y="1188006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16430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Nové technologie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10" y="1210468"/>
            <a:ext cx="11392678" cy="69865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 err="1">
                <a:latin typeface="+mn-lt"/>
              </a:rPr>
              <a:t>Rekostrukce</a:t>
            </a:r>
            <a:r>
              <a:rPr lang="cs-CZ" altLang="cs-CZ" sz="2800" dirty="0">
                <a:latin typeface="+mn-lt"/>
              </a:rPr>
              <a:t> mostu v Jihočeském kraji v obci Bohunice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Realizace na silnici III. třídy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 err="1">
                <a:latin typeface="+mn-lt"/>
              </a:rPr>
              <a:t>Dřevobetonový</a:t>
            </a:r>
            <a:r>
              <a:rPr lang="cs-CZ" altLang="cs-CZ" sz="2800" dirty="0">
                <a:latin typeface="+mn-lt"/>
              </a:rPr>
              <a:t> most - využití kůrovcového dřeva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Realizace v roce 2019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Délka realizace 1,5 měsíce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Přemostění 10 m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Cena 4,5 mil. Kč (75% příspěvek SFDI)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dirty="0"/>
              <a:t>Opatřen systémem Smart </a:t>
            </a:r>
            <a:r>
              <a:rPr lang="cs-CZ" dirty="0" err="1"/>
              <a:t>Timber</a:t>
            </a:r>
            <a:r>
              <a:rPr lang="cs-CZ" dirty="0"/>
              <a:t> </a:t>
            </a:r>
            <a:r>
              <a:rPr lang="cs-CZ" dirty="0" err="1"/>
              <a:t>Bridge</a:t>
            </a:r>
            <a:endParaRPr lang="cs-CZ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dirty="0"/>
              <a:t>Uhlíkově téměř neutrální – Green </a:t>
            </a:r>
            <a:r>
              <a:rPr lang="cs-CZ" dirty="0" err="1"/>
              <a:t>Deal</a:t>
            </a:r>
            <a:endParaRPr lang="cs-CZ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dirty="0"/>
              <a:t>Postaven z místních obnovitelných zdrojů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2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2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28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2EF2D1-0DAB-1A7E-2E5E-95738B0E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exteriér, obloha, tráva, řeka&#10;&#10;Popis byl vytvořen automaticky">
            <a:extLst>
              <a:ext uri="{FF2B5EF4-FFF2-40B4-BE49-F238E27FC236}">
                <a16:creationId xmlns:a16="http://schemas.microsoft.com/office/drawing/2014/main" id="{0AA8AE94-0F71-B197-5387-8F61F7E96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"/>
            <a:ext cx="12192000" cy="68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Ostatní výdaje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10" y="1182475"/>
            <a:ext cx="11392678" cy="52783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Opravy a rekonstrukce silnic II. a III. třídy	 	4 mld. Kč  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Akce dle UV a memorand – kraje a Praha			1,5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PPP realizace pilotního projektu dálnice D4 mezi Prahou </a:t>
            </a:r>
            <a:br>
              <a:rPr lang="cs-CZ" altLang="cs-CZ" sz="2800" dirty="0">
                <a:latin typeface="+mn-lt"/>
              </a:rPr>
            </a:br>
            <a:r>
              <a:rPr lang="cs-CZ" altLang="cs-CZ" sz="2800" dirty="0">
                <a:latin typeface="+mn-lt"/>
              </a:rPr>
              <a:t>a Pískem – dokončení 2024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Infrastruktura městské drážní dopravy, ITS ve městech, ERTMS … celkem 4 mld. Kč (zejména OPD)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Vybavení drážních vozidel palubními jednotkami ETCS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7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Nové formy financování – PPP, Finanční nástroje, dluhopisy na DI</a:t>
            </a:r>
            <a:endParaRPr lang="cs-CZ" altLang="cs-CZ" sz="28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EC39-D5D6-4DD2-8A18-02679913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Verdana"/>
              </a:rPr>
              <a:t>BIM - Informační modelování staveb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2EB0FE-F752-4722-8B47-3A5751B88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0324" y="1582738"/>
            <a:ext cx="4871351" cy="4264025"/>
          </a:xfrm>
        </p:spPr>
      </p:pic>
    </p:spTree>
    <p:extLst>
      <p:ext uri="{BB962C8B-B14F-4D97-AF65-F5344CB8AC3E}">
        <p14:creationId xmlns:p14="http://schemas.microsoft.com/office/powerpoint/2010/main" val="13434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digitalizace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797841" y="4445092"/>
            <a:ext cx="4760495" cy="182062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</a:t>
            </a:r>
            <a:r>
              <a:rPr lang="cs-CZ" i="1" dirty="0"/>
              <a:t>Plán pro rozšíření využití digitálních metod a zavedení informačního modelování staveb pro dopravní infrastrukturu</a:t>
            </a:r>
            <a:r>
              <a:rPr lang="cs-CZ" dirty="0"/>
              <a:t>“ </a:t>
            </a:r>
          </a:p>
          <a:p>
            <a:pPr lvl="1"/>
            <a:r>
              <a:rPr lang="cs-CZ" dirty="0"/>
              <a:t>definuje potřebu přípravy metodik a předpisů k zavádění digitalizace a BIM do projektů DI</a:t>
            </a:r>
          </a:p>
        </p:txBody>
      </p:sp>
      <p:pic>
        <p:nvPicPr>
          <p:cNvPr id="6" name="Picture 26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6420" y="529936"/>
            <a:ext cx="3881255" cy="550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Plán digitalizace – aktualizováno – červen 2021</a:t>
            </a:r>
          </a:p>
        </p:txBody>
      </p:sp>
    </p:spTree>
    <p:extLst>
      <p:ext uri="{BB962C8B-B14F-4D97-AF65-F5344CB8AC3E}">
        <p14:creationId xmlns:p14="http://schemas.microsoft.com/office/powerpoint/2010/main" val="476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1030-6BA8-44E3-BC67-DD8582AC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Verdana"/>
              </a:rPr>
              <a:t>Aktuality v zavádění BIM v dopravních stavbách 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D6E9-ECD7-4C19-9B68-F59C544E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ea typeface="+mn-lt"/>
                <a:cs typeface="+mn-lt"/>
              </a:rPr>
              <a:t>Technický redakční tým a Rada pro BIM schválili: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ea typeface="+mn-lt"/>
                <a:cs typeface="+mn-lt"/>
              </a:rPr>
              <a:t>Datový standard (DS) pro úroveň RDS a PDPS, DSP, DUR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ea typeface="+mn-lt"/>
                <a:cs typeface="+mn-lt"/>
              </a:rPr>
              <a:t>Společné datové prostředí (CDE)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ea typeface="+mn-lt"/>
                <a:cs typeface="+mn-lt"/>
              </a:rPr>
              <a:t>BIM protokol</a:t>
            </a:r>
          </a:p>
          <a:p>
            <a:pPr>
              <a:lnSpc>
                <a:spcPct val="150000"/>
              </a:lnSpc>
            </a:pPr>
            <a:r>
              <a:rPr lang="cs-CZ" dirty="0">
                <a:ea typeface="+mn-lt"/>
                <a:cs typeface="+mn-lt"/>
              </a:rPr>
              <a:t>Materiály byly předloženy Centrální komisi Ministerstva dopravy ke schválení</a:t>
            </a:r>
            <a:endParaRPr lang="cs-CZ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09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DF43-F540-49F8-8AC8-3E0CF8C3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Verdana"/>
              </a:rPr>
              <a:t>Pilotní</a:t>
            </a:r>
            <a:r>
              <a:rPr lang="en-US">
                <a:ea typeface="Verdana"/>
              </a:rPr>
              <a:t> </a:t>
            </a:r>
            <a:r>
              <a:rPr lang="en-US" err="1">
                <a:ea typeface="Verdana"/>
              </a:rPr>
              <a:t>projekty</a:t>
            </a:r>
            <a:r>
              <a:rPr lang="en-US">
                <a:ea typeface="Verdana"/>
              </a:rPr>
              <a:t> ŘSD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AB83-95A4-487A-9C32-5A1D278F0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F532A05-C537-4462-9124-E61A2ADAE7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r="29593"/>
          <a:stretch/>
        </p:blipFill>
        <p:spPr>
          <a:prstGeom prst="rect">
            <a:avLst/>
          </a:prstGeom>
        </p:spPr>
      </p:pic>
      <p:sp>
        <p:nvSpPr>
          <p:cNvPr id="8" name="Zástupný text 6">
            <a:extLst>
              <a:ext uri="{FF2B5EF4-FFF2-40B4-BE49-F238E27FC236}">
                <a16:creationId xmlns:a16="http://schemas.microsoft.com/office/drawing/2014/main" id="{6407DE1B-9DDD-4DE4-8DEE-DA5087DC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6183950"/>
            <a:ext cx="4192588" cy="534904"/>
          </a:xfrm>
        </p:spPr>
        <p:txBody>
          <a:bodyPr/>
          <a:lstStyle/>
          <a:p>
            <a:r>
              <a:rPr lang="pl-PL" b="1"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D35 Časy – Ostrov</a:t>
            </a:r>
            <a:br>
              <a:rPr lang="pl-PL" b="1"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HBH Projekt spol. s r.o.</a:t>
            </a:r>
            <a:br>
              <a:rPr lang="pl-PL"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Nasazené CDE – Autodesk BIM 360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3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54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3000"/>
              <a:t>Financování dopravní infrastruktury  z rozpočtu SFDI</a:t>
            </a:r>
            <a:br>
              <a:rPr lang="cs-CZ" altLang="cs-CZ" sz="3000"/>
            </a:br>
            <a:r>
              <a:rPr lang="cs-CZ" altLang="cs-CZ" sz="3000"/>
              <a:t>od r. </a:t>
            </a:r>
            <a:r>
              <a:rPr lang="cs-CZ" altLang="cs-CZ" sz="3000" b="1"/>
              <a:t>2001  </a:t>
            </a:r>
            <a:r>
              <a:rPr lang="cs-CZ" altLang="cs-CZ" sz="3000"/>
              <a:t>—  do r. </a:t>
            </a:r>
            <a:r>
              <a:rPr lang="cs-CZ" altLang="cs-CZ" sz="3000" b="1"/>
              <a:t>2021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95408"/>
              </p:ext>
            </p:extLst>
          </p:nvPr>
        </p:nvGraphicFramePr>
        <p:xfrm>
          <a:off x="590550" y="1734915"/>
          <a:ext cx="10515600" cy="478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1973DC94-A47F-4719-A22C-40C0CE2B0C99}"/>
              </a:ext>
            </a:extLst>
          </p:cNvPr>
          <p:cNvSpPr txBox="1"/>
          <p:nvPr/>
        </p:nvSpPr>
        <p:spPr>
          <a:xfrm>
            <a:off x="3213401" y="1288983"/>
            <a:ext cx="785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Celkem vynaloženo 1 465 mld. Kč</a:t>
            </a:r>
          </a:p>
        </p:txBody>
      </p:sp>
    </p:spTree>
    <p:extLst>
      <p:ext uri="{BB962C8B-B14F-4D97-AF65-F5344CB8AC3E}">
        <p14:creationId xmlns:p14="http://schemas.microsoft.com/office/powerpoint/2010/main" val="36878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3C280-30EB-45C5-8B53-4BF7E293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 Pilotní projekty BIM staveb ŘSD ČR a použitá CDE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826" y="1272209"/>
            <a:ext cx="10515600" cy="549965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1600" b="1"/>
              <a:t>D35 Staré Město – Mohelnice  (Studie)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Bentley </a:t>
            </a:r>
            <a:r>
              <a:rPr lang="cs-CZ" sz="1800" i="1" err="1">
                <a:solidFill>
                  <a:srgbClr val="FF0000"/>
                </a:solidFill>
              </a:rPr>
              <a:t>ProjectWise</a:t>
            </a:r>
            <a:endParaRPr lang="cs-CZ" sz="1600" b="1"/>
          </a:p>
          <a:p>
            <a:pPr lvl="0"/>
            <a:r>
              <a:rPr lang="cs-CZ" sz="1600" b="1"/>
              <a:t>I/34 Pelhřimov západní obchvat  (DUR)			</a:t>
            </a:r>
            <a:r>
              <a:rPr lang="cs-CZ" sz="1600" i="1"/>
              <a:t>CDE  SW – </a:t>
            </a:r>
            <a:r>
              <a:rPr lang="cs-CZ" sz="1800" i="1" err="1">
                <a:solidFill>
                  <a:srgbClr val="FF0000"/>
                </a:solidFill>
              </a:rPr>
              <a:t>Proconom</a:t>
            </a:r>
            <a:endParaRPr lang="cs-CZ" sz="1600" b="1"/>
          </a:p>
          <a:p>
            <a:pPr lvl="0">
              <a:tabLst>
                <a:tab pos="5108575" algn="l"/>
              </a:tabLst>
            </a:pPr>
            <a:r>
              <a:rPr lang="cs-CZ" sz="1600" b="1"/>
              <a:t>D11 1109 Trutnov – státní hranice  (DUR)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ASPE on-line</a:t>
            </a:r>
            <a:endParaRPr lang="cs-CZ" sz="1600" b="1"/>
          </a:p>
          <a:p>
            <a:pPr lvl="0"/>
            <a:r>
              <a:rPr lang="cs-CZ" sz="1600" b="1"/>
              <a:t>D11 1106.1 Hradec Králové – Předměřice nad Labem  (DSP)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ASPE on-line</a:t>
            </a:r>
            <a:endParaRPr lang="cs-CZ" sz="1600" b="1"/>
          </a:p>
          <a:p>
            <a:pPr lvl="0"/>
            <a:r>
              <a:rPr lang="cs-CZ" sz="1600" b="1"/>
              <a:t>D35 Opatovice nad Labem – Časy  (DSP)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CADDS</a:t>
            </a:r>
            <a:endParaRPr lang="cs-CZ" sz="1600" b="1"/>
          </a:p>
          <a:p>
            <a:pPr lvl="0"/>
            <a:r>
              <a:rPr lang="cs-CZ" sz="1600" b="1"/>
              <a:t>D3 310/II Hodějovice – Třebonín  (DSP)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Bentley </a:t>
            </a:r>
            <a:r>
              <a:rPr lang="cs-CZ" sz="1800" i="1" err="1">
                <a:solidFill>
                  <a:srgbClr val="FF0000"/>
                </a:solidFill>
              </a:rPr>
              <a:t>ProjectWise</a:t>
            </a:r>
            <a:endParaRPr lang="cs-CZ" sz="1600" b="1"/>
          </a:p>
          <a:p>
            <a:pPr lvl="0"/>
            <a:r>
              <a:rPr lang="cs-CZ" sz="1600" b="1"/>
              <a:t>D35 Časy – Ostrov  (PDPS)	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Autodesk BIM 360</a:t>
            </a:r>
            <a:endParaRPr lang="cs-CZ" sz="1600" b="1"/>
          </a:p>
          <a:p>
            <a:pPr lvl="0"/>
            <a:r>
              <a:rPr lang="cs-CZ" sz="1600" b="1"/>
              <a:t>I/42 Brno VMO Žabovřeská I - etapa I  (PDPS)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Bentley </a:t>
            </a:r>
            <a:r>
              <a:rPr lang="cs-CZ" sz="1800" i="1" err="1">
                <a:solidFill>
                  <a:srgbClr val="FF0000"/>
                </a:solidFill>
              </a:rPr>
              <a:t>ProjectWise</a:t>
            </a:r>
            <a:endParaRPr lang="cs-CZ" sz="1600" b="1"/>
          </a:p>
          <a:p>
            <a:pPr lvl="0"/>
            <a:r>
              <a:rPr lang="cs-CZ" sz="1600" b="1"/>
              <a:t>I/11 Postřelmov – Chromeč  (PDPS)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Bentley </a:t>
            </a:r>
            <a:r>
              <a:rPr lang="cs-CZ" sz="1800" i="1" err="1">
                <a:solidFill>
                  <a:srgbClr val="FF0000"/>
                </a:solidFill>
              </a:rPr>
              <a:t>ProjectWise</a:t>
            </a:r>
            <a:r>
              <a:rPr lang="cs-CZ" sz="1600" b="1"/>
              <a:t>	</a:t>
            </a:r>
          </a:p>
          <a:p>
            <a:pPr lvl="0"/>
            <a:r>
              <a:rPr lang="cs-CZ" sz="1600" b="1"/>
              <a:t>I/57 Linhartovy  (DSP)	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Bentley </a:t>
            </a:r>
            <a:r>
              <a:rPr lang="cs-CZ" sz="1800" i="1" err="1">
                <a:solidFill>
                  <a:srgbClr val="FF0000"/>
                </a:solidFill>
              </a:rPr>
              <a:t>ProjectWise</a:t>
            </a:r>
            <a:endParaRPr lang="cs-CZ" sz="1600" b="1"/>
          </a:p>
          <a:p>
            <a:pPr lvl="0"/>
            <a:r>
              <a:rPr lang="cs-CZ" sz="1600" b="1"/>
              <a:t>I/37 Žďár nad Sázavou, Jihlavská – Brněnská  (DSP, PDPS)		</a:t>
            </a:r>
            <a:r>
              <a:rPr lang="cs-CZ" sz="1600" i="1"/>
              <a:t>CDE  SW – </a:t>
            </a:r>
            <a:r>
              <a:rPr lang="cs-CZ" sz="1800" i="1" err="1">
                <a:solidFill>
                  <a:srgbClr val="FF0000"/>
                </a:solidFill>
              </a:rPr>
              <a:t>Trimble</a:t>
            </a:r>
            <a:r>
              <a:rPr lang="cs-CZ" sz="1800" i="1">
                <a:solidFill>
                  <a:srgbClr val="FF0000"/>
                </a:solidFill>
              </a:rPr>
              <a:t> </a:t>
            </a:r>
            <a:r>
              <a:rPr lang="cs-CZ" sz="1800" i="1" err="1">
                <a:solidFill>
                  <a:srgbClr val="FF0000"/>
                </a:solidFill>
              </a:rPr>
              <a:t>Connect</a:t>
            </a:r>
            <a:endParaRPr lang="cs-CZ" sz="1600" b="1"/>
          </a:p>
          <a:p>
            <a:pPr lvl="0"/>
            <a:r>
              <a:rPr lang="cs-CZ" sz="1600" b="1"/>
              <a:t>I/27 Plasy – obchvat  (DSP, pouze SO 201)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ASPE Hub</a:t>
            </a:r>
            <a:endParaRPr lang="cs-CZ" sz="1600" b="1"/>
          </a:p>
          <a:p>
            <a:pPr lvl="0"/>
            <a:r>
              <a:rPr lang="cs-CZ" sz="1600" b="1"/>
              <a:t>D11 odpočívka Jaroměř  (DUSP, PDPS)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CADDS</a:t>
            </a:r>
            <a:endParaRPr lang="cs-CZ" sz="1600" b="1"/>
          </a:p>
          <a:p>
            <a:pPr lvl="0"/>
            <a:r>
              <a:rPr lang="cs-CZ" sz="1600" b="1"/>
              <a:t>I/35 Liberec, most 35-024..2  (DSP, PDPS)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ASPE Hub</a:t>
            </a:r>
            <a:endParaRPr lang="cs-CZ" sz="1600" b="1"/>
          </a:p>
          <a:p>
            <a:pPr lvl="0"/>
            <a:r>
              <a:rPr lang="cs-CZ" sz="1600" b="1"/>
              <a:t>I/3 Červené Vršky – U Topolu, uspořádání 2+1  (DSP, PDPS)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DALUX</a:t>
            </a:r>
            <a:endParaRPr lang="cs-CZ" sz="1600" b="1"/>
          </a:p>
          <a:p>
            <a:pPr lvl="0"/>
            <a:r>
              <a:rPr lang="cs-CZ" sz="1600" b="1"/>
              <a:t>I/16 Mladá Boleslav – </a:t>
            </a:r>
            <a:r>
              <a:rPr lang="cs-CZ" sz="1600" b="1" err="1"/>
              <a:t>Martinovice</a:t>
            </a:r>
            <a:r>
              <a:rPr lang="cs-CZ" sz="1600" b="1"/>
              <a:t>  (DSP, PDPS)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ASPE Hub</a:t>
            </a:r>
            <a:endParaRPr lang="cs-CZ" sz="1600" b="1"/>
          </a:p>
          <a:p>
            <a:pPr lvl="0"/>
            <a:r>
              <a:rPr lang="cs-CZ" sz="1600" b="1"/>
              <a:t>D6 SSÚD Lubenec  (DUSP, PDPS)	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Bentley </a:t>
            </a:r>
            <a:r>
              <a:rPr lang="cs-CZ" sz="1800" i="1" err="1">
                <a:solidFill>
                  <a:srgbClr val="FF0000"/>
                </a:solidFill>
              </a:rPr>
              <a:t>ProjectWise</a:t>
            </a:r>
            <a:r>
              <a:rPr lang="cs-CZ" sz="1600" b="1"/>
              <a:t>		</a:t>
            </a:r>
          </a:p>
          <a:p>
            <a:pPr lvl="0"/>
            <a:r>
              <a:rPr lang="cs-CZ" sz="1600" b="1"/>
              <a:t>D1 Rozšíření odpočívky </a:t>
            </a:r>
            <a:r>
              <a:rPr lang="cs-CZ" sz="1600" b="1" err="1"/>
              <a:t>Mikulášov</a:t>
            </a:r>
            <a:r>
              <a:rPr lang="cs-CZ" sz="1600" b="1"/>
              <a:t>  (DSP, PDPS)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Autodesk BIM 360</a:t>
            </a:r>
            <a:endParaRPr lang="cs-CZ" sz="1600" b="1"/>
          </a:p>
          <a:p>
            <a:pPr lvl="0"/>
            <a:r>
              <a:rPr lang="cs-CZ" sz="1600" b="1"/>
              <a:t>I/57 </a:t>
            </a:r>
            <a:r>
              <a:rPr lang="cs-CZ" sz="1600" b="1" err="1"/>
              <a:t>Semetín</a:t>
            </a:r>
            <a:r>
              <a:rPr lang="cs-CZ" sz="1600" b="1"/>
              <a:t> – Bystřička, 2. stavba  (PDPS)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Autodesk BIM 360</a:t>
            </a:r>
            <a:endParaRPr lang="cs-CZ" sz="1600" b="1"/>
          </a:p>
          <a:p>
            <a:pPr lvl="0"/>
            <a:r>
              <a:rPr lang="cs-CZ" sz="1600" b="1"/>
              <a:t>I/69 Vsetín, rampa Mostecká  (PDPS)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Bentley </a:t>
            </a:r>
            <a:r>
              <a:rPr lang="cs-CZ" sz="1800" i="1" err="1">
                <a:solidFill>
                  <a:srgbClr val="FF0000"/>
                </a:solidFill>
              </a:rPr>
              <a:t>ProjectWise</a:t>
            </a:r>
            <a:endParaRPr lang="cs-CZ" sz="1600" b="1"/>
          </a:p>
          <a:p>
            <a:pPr lvl="0"/>
            <a:r>
              <a:rPr lang="cs-CZ" sz="1600" b="1"/>
              <a:t>I/3 Olbramovice, přeložka  (realizace stavby)			</a:t>
            </a:r>
            <a:r>
              <a:rPr lang="cs-CZ" sz="1600" i="1"/>
              <a:t>CDE  SW – </a:t>
            </a:r>
            <a:r>
              <a:rPr lang="cs-CZ" sz="1800" i="1">
                <a:solidFill>
                  <a:srgbClr val="FF0000"/>
                </a:solidFill>
              </a:rPr>
              <a:t>ASPE Hub</a:t>
            </a:r>
            <a:endParaRPr lang="cs-CZ" sz="1600" b="1"/>
          </a:p>
          <a:p>
            <a:pPr lvl="0"/>
            <a:endParaRPr lang="cs-CZ" sz="2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D2BBFFE0-7584-47E7-90FA-15F39808A249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593563" y="1523206"/>
            <a:ext cx="3948111" cy="4914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2230117" y="3048956"/>
            <a:ext cx="8156575" cy="10236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u="sng"/>
          </a:p>
        </p:txBody>
      </p:sp>
    </p:spTree>
    <p:extLst>
      <p:ext uri="{BB962C8B-B14F-4D97-AF65-F5344CB8AC3E}">
        <p14:creationId xmlns:p14="http://schemas.microsoft.com/office/powerpoint/2010/main" val="32122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Čerpání rozpočtu SFDI na rok 2021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07" y="1184584"/>
            <a:ext cx="10769150" cy="55399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Schválený rozpočet celkem 127,5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pl-PL" altLang="cs-CZ" sz="2800" dirty="0">
                <a:latin typeface="+mn-lt"/>
              </a:rPr>
              <a:t>Upravený rozpočet 131,7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Uvolněno z upraveného rozpočtu 127,9 mld. Kč (97,1 %)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/>
              <a:t>Investiční výdaje – 83,7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/>
              <a:t>Neinvestiční výdaje – 44,2 mld. Kč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pl-PL" altLang="cs-CZ" sz="1400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pl-PL" altLang="cs-CZ" sz="2800" dirty="0"/>
              <a:t>Vyšší čerpání oproti roku 2020 o více než 10 mld. Kč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None/>
              <a:defRPr/>
            </a:pPr>
            <a:endParaRPr lang="pl-PL" altLang="cs-CZ" sz="1400" i="1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None/>
              <a:defRPr/>
            </a:pPr>
            <a:r>
              <a:rPr lang="pl-PL" altLang="cs-CZ" sz="2000" i="1" dirty="0"/>
              <a:t>Poznámka: údaje obsahují prostředky uvolněné příjemcům a výdaje na aparát SFDI</a:t>
            </a:r>
            <a:endParaRPr lang="cs-CZ" altLang="cs-CZ" sz="28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endParaRPr lang="cs-CZ" altLang="cs-CZ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endParaRPr lang="cs-CZ" altLang="cs-CZ" sz="1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EAA-7758-4F0B-96C0-30BFBF5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Čerpání dle příjemců 2021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C81AD18-2147-4BD0-BB03-0E82A12CE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791981"/>
              </p:ext>
            </p:extLst>
          </p:nvPr>
        </p:nvGraphicFramePr>
        <p:xfrm>
          <a:off x="1800225" y="2006944"/>
          <a:ext cx="8867775" cy="3287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6526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2164552">
                  <a:extLst>
                    <a:ext uri="{9D8B030D-6E8A-4147-A177-3AD203B41FA5}">
                      <a16:colId xmlns:a16="http://schemas.microsoft.com/office/drawing/2014/main" val="492340928"/>
                    </a:ext>
                  </a:extLst>
                </a:gridCol>
                <a:gridCol w="2249339">
                  <a:extLst>
                    <a:ext uri="{9D8B030D-6E8A-4147-A177-3AD203B41FA5}">
                      <a16:colId xmlns:a16="http://schemas.microsoft.com/office/drawing/2014/main" val="766658130"/>
                    </a:ext>
                  </a:extLst>
                </a:gridCol>
                <a:gridCol w="2097358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66028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Příjemce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Upravený rozpočet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Uvolněno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ŘSD ČR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56 428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56 350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99,86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Správa železnic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60 040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59 968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99,88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ŘVC ČR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83,87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Kraje a SÚS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8 131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5 949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73,16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523899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Ostatní příjemci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6 318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4 899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77,54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  <a:tr h="572745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131 748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127 863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97,05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484769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FE3E7067-A3F8-4161-9FDF-AD2EE319FD9C}"/>
              </a:ext>
            </a:extLst>
          </p:cNvPr>
          <p:cNvSpPr txBox="1"/>
          <p:nvPr/>
        </p:nvSpPr>
        <p:spPr>
          <a:xfrm>
            <a:off x="8824392" y="1637612"/>
            <a:ext cx="126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8369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EAA-7758-4F0B-96C0-30BFBF5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Čerpání státních příjemců 2021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C81AD18-2147-4BD0-BB03-0E82A12CE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984299"/>
              </p:ext>
            </p:extLst>
          </p:nvPr>
        </p:nvGraphicFramePr>
        <p:xfrm>
          <a:off x="1772816" y="2006944"/>
          <a:ext cx="8686800" cy="36696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1902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492340928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766658130"/>
                    </a:ext>
                  </a:extLst>
                </a:gridCol>
                <a:gridCol w="1884783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66028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Příjemce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Správa železnic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ŘSD ČR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ŘVC ČR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Investice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37 108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37 809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 err="1"/>
                        <a:t>Neinvestice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22 860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18 541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59 968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56 350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Z toho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cs-CZ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     Investice EU</a:t>
                      </a:r>
                      <a:r>
                        <a:rPr lang="cs-CZ" b="0" dirty="0"/>
                        <a:t>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20 069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9 568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126054"/>
                  </a:ext>
                </a:extLst>
              </a:tr>
              <a:tr h="523899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     Investice národní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17 039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  <a:tr h="572745">
                <a:tc>
                  <a:txBody>
                    <a:bodyPr/>
                    <a:lstStyle/>
                    <a:p>
                      <a:pPr algn="l"/>
                      <a:r>
                        <a:rPr lang="cs-CZ" b="0" dirty="0"/>
                        <a:t>     Příprava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/>
                        <a:t>2 063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/>
                        <a:t>3 098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/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484769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FE3E7067-A3F8-4161-9FDF-AD2EE319FD9C}"/>
              </a:ext>
            </a:extLst>
          </p:cNvPr>
          <p:cNvSpPr txBox="1"/>
          <p:nvPr/>
        </p:nvSpPr>
        <p:spPr>
          <a:xfrm>
            <a:off x="8824392" y="1637612"/>
            <a:ext cx="126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32936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chemeClr val="bg1"/>
                </a:solidFill>
                <a:cs typeface="Arial" panose="020B0604020202020204" pitchFamily="34" charset="0"/>
              </a:rPr>
              <a:t>Klíčové informace rozpočtu SFDI </a:t>
            </a:r>
            <a:r>
              <a:rPr lang="cs-CZ" altLang="cs-CZ" sz="3200" b="1" dirty="0">
                <a:solidFill>
                  <a:schemeClr val="bg1"/>
                </a:solidFill>
                <a:cs typeface="Arial" panose="020B0604020202020204" pitchFamily="34" charset="0"/>
              </a:rPr>
              <a:t>na rok 2022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A4D385-93E8-41A7-BC7F-7D9CFC47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69" y="1266449"/>
            <a:ext cx="10377264" cy="51244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Vyrovnaný rozpočet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pl-PL" altLang="cs-CZ" sz="2800" dirty="0">
                <a:latin typeface="+mn-lt"/>
              </a:rPr>
              <a:t>Rozpočet celkem 127,6 mld. Kč</a:t>
            </a:r>
            <a:br>
              <a:rPr lang="pl-PL" altLang="cs-CZ" sz="2800" dirty="0">
                <a:latin typeface="+mn-lt"/>
              </a:rPr>
            </a:br>
            <a:r>
              <a:rPr lang="pl-PL" altLang="cs-CZ" sz="2800" dirty="0">
                <a:latin typeface="+mn-lt"/>
              </a:rPr>
              <a:t>z toho:</a:t>
            </a:r>
            <a:endParaRPr lang="cs-CZ" altLang="cs-CZ" sz="2800" dirty="0">
              <a:latin typeface="+mn-lt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latin typeface="+mn-lt"/>
              </a:rPr>
              <a:t>Národní zdroje 81,5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latin typeface="+mn-lt"/>
              </a:rPr>
              <a:t>EU zdroje 46,1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None/>
              <a:defRPr/>
            </a:pPr>
            <a:endParaRPr lang="cs-CZ" altLang="cs-CZ" sz="1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latin typeface="+mn-lt"/>
              </a:rPr>
              <a:t>Rozdělení výdajů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>
                <a:latin typeface="+mn-lt"/>
              </a:rPr>
              <a:t>Investice 89,2 mld. Kč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Courier New" panose="02070309020205020404" pitchFamily="49" charset="0"/>
              <a:buChar char="o"/>
              <a:defRPr/>
            </a:pPr>
            <a:r>
              <a:rPr lang="cs-CZ" altLang="cs-CZ" dirty="0" err="1">
                <a:latin typeface="+mn-lt"/>
              </a:rPr>
              <a:t>Neinvestice</a:t>
            </a:r>
            <a:r>
              <a:rPr lang="cs-CZ" altLang="cs-CZ" dirty="0">
                <a:latin typeface="+mn-lt"/>
              </a:rPr>
              <a:t> 38,4 mld. Kč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</a:pPr>
            <a:endParaRPr lang="cs-CZ" altLang="cs-CZ" sz="18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cs typeface="Arial" panose="020B0604020202020204" pitchFamily="34" charset="0"/>
              </a:rPr>
              <a:t>Příjmy rozpočtu SFDI na rok 2022  —  celkem</a:t>
            </a:r>
            <a:endParaRPr lang="cs-CZ" altLang="cs-CZ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A8067C2-12F7-41E2-B6EB-B19235929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304283"/>
              </p:ext>
            </p:extLst>
          </p:nvPr>
        </p:nvGraphicFramePr>
        <p:xfrm>
          <a:off x="158620" y="1327484"/>
          <a:ext cx="11625943" cy="466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4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78EAA-7758-4F0B-96C0-30BFBF5B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Výdaje dle objemově nejvýznamnějších </a:t>
            </a:r>
            <a:br>
              <a:rPr lang="cs-CZ" dirty="0"/>
            </a:br>
            <a:r>
              <a:rPr lang="cs-CZ" dirty="0"/>
              <a:t>příjemců v roce 2022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7C81AD18-2147-4BD0-BB03-0E82A12CE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286256"/>
              </p:ext>
            </p:extLst>
          </p:nvPr>
        </p:nvGraphicFramePr>
        <p:xfrm>
          <a:off x="2323322" y="2006944"/>
          <a:ext cx="7921691" cy="36696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0356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1931877">
                  <a:extLst>
                    <a:ext uri="{9D8B030D-6E8A-4147-A177-3AD203B41FA5}">
                      <a16:colId xmlns:a16="http://schemas.microsoft.com/office/drawing/2014/main" val="492340928"/>
                    </a:ext>
                  </a:extLst>
                </a:gridCol>
                <a:gridCol w="2007551">
                  <a:extLst>
                    <a:ext uri="{9D8B030D-6E8A-4147-A177-3AD203B41FA5}">
                      <a16:colId xmlns:a16="http://schemas.microsoft.com/office/drawing/2014/main" val="766658130"/>
                    </a:ext>
                  </a:extLst>
                </a:gridCol>
                <a:gridCol w="1871907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66028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Příjemce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hangingPunct="1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</a:t>
                      </a:r>
                    </a:p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(vč. EIB)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Zdroje EU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Celkem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37 958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21 164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59 122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33 529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19 835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53 363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ŘVC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1 589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1 589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Kraje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5 529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38254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Příspěvky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1 739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126054"/>
                  </a:ext>
                </a:extLst>
              </a:tr>
              <a:tr h="523899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Ostatní příjemci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1 467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4 772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6 239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  <a:tr h="572745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81 485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46 097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/>
                        <a:t>127 582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484769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FE3E7067-A3F8-4161-9FDF-AD2EE319FD9C}"/>
              </a:ext>
            </a:extLst>
          </p:cNvPr>
          <p:cNvSpPr txBox="1"/>
          <p:nvPr/>
        </p:nvSpPr>
        <p:spPr>
          <a:xfrm>
            <a:off x="8824392" y="1637612"/>
            <a:ext cx="126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3975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542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dirty="0">
                <a:cs typeface="Arial" panose="020B0604020202020204" pitchFamily="34" charset="0"/>
              </a:rPr>
              <a:t>Analytický rozklad akcí ŘSD v roce 2022</a:t>
            </a:r>
            <a:endParaRPr lang="cs-CZ" altLang="cs-CZ" dirty="0">
              <a:cs typeface="Arial" panose="020B0604020202020204" pitchFamily="34" charset="0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85F568F-5950-4FA0-8766-FDF4141563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20120" y="1542920"/>
          <a:ext cx="7847464" cy="4393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55140">
                  <a:extLst>
                    <a:ext uri="{9D8B030D-6E8A-4147-A177-3AD203B41FA5}">
                      <a16:colId xmlns:a16="http://schemas.microsoft.com/office/drawing/2014/main" val="663720295"/>
                    </a:ext>
                  </a:extLst>
                </a:gridCol>
                <a:gridCol w="1692324">
                  <a:extLst>
                    <a:ext uri="{9D8B030D-6E8A-4147-A177-3AD203B41FA5}">
                      <a16:colId xmlns:a16="http://schemas.microsoft.com/office/drawing/2014/main" val="1488893003"/>
                    </a:ext>
                  </a:extLst>
                </a:gridCol>
              </a:tblGrid>
              <a:tr h="46330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Druh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94809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 opravy, údržba a provozní výdaje vč. mýta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19 115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4578576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v tom: Opravy a údržba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13 620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8045057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v tom: Provozní výdaje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2 714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9714895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v tom: Mýto a telematika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2 781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000377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Ostatní programy (globální položky)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1774311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Příprava akcí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3 230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48818"/>
                  </a:ext>
                </a:extLst>
              </a:tr>
              <a:tr h="375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 v realizaci včetně doplatků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27 226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8126054"/>
                  </a:ext>
                </a:extLst>
              </a:tr>
              <a:tr h="6489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Akce nově zahajované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8 451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2514473"/>
                  </a:ext>
                </a:extLst>
              </a:tr>
              <a:tr h="6489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cs-C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59 122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0484769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E6C64DD-6D5F-4B9F-99A8-A6F6BF12D695}"/>
              </a:ext>
            </a:extLst>
          </p:cNvPr>
          <p:cNvSpPr txBox="1"/>
          <p:nvPr/>
        </p:nvSpPr>
        <p:spPr>
          <a:xfrm>
            <a:off x="8802806" y="1173588"/>
            <a:ext cx="136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 mil. Kč</a:t>
            </a:r>
          </a:p>
        </p:txBody>
      </p:sp>
    </p:spTree>
    <p:extLst>
      <p:ext uri="{BB962C8B-B14F-4D97-AF65-F5344CB8AC3E}">
        <p14:creationId xmlns:p14="http://schemas.microsoft.com/office/powerpoint/2010/main" val="31693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FDI_prezentace_šablona_16-9">
  <a:themeElements>
    <a:clrScheme name="SFDI">
      <a:dk1>
        <a:srgbClr val="00447A"/>
      </a:dk1>
      <a:lt1>
        <a:srgbClr val="FFFFFF"/>
      </a:lt1>
      <a:dk2>
        <a:srgbClr val="CD003A"/>
      </a:dk2>
      <a:lt2>
        <a:srgbClr val="FFFFFF"/>
      </a:lt2>
      <a:accent1>
        <a:srgbClr val="CD003A"/>
      </a:accent1>
      <a:accent2>
        <a:srgbClr val="5EA62B"/>
      </a:accent2>
      <a:accent3>
        <a:srgbClr val="FFC000"/>
      </a:accent3>
      <a:accent4>
        <a:srgbClr val="00B0F0"/>
      </a:accent4>
      <a:accent5>
        <a:srgbClr val="ED7D31"/>
      </a:accent5>
      <a:accent6>
        <a:srgbClr val="FF2361"/>
      </a:accent6>
      <a:hlink>
        <a:srgbClr val="CD003A"/>
      </a:hlink>
      <a:folHlink>
        <a:srgbClr val="CD003A"/>
      </a:folHlink>
    </a:clrScheme>
    <a:fontScheme name="SFD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DI_prezentace_šablona_16-9.potx" id="{59A07786-2CDD-4FC0-9BCF-63694E53744E}" vid="{907E3FB3-2932-44B6-9F68-89A36EEA66C4}"/>
    </a:ext>
  </a:extLst>
</a:theme>
</file>

<file path=ppt/theme/theme2.xml><?xml version="1.0" encoding="utf-8"?>
<a:theme xmlns:a="http://schemas.openxmlformats.org/drawingml/2006/main" name="Světlé pozadí">
  <a:themeElements>
    <a:clrScheme name="SFDI">
      <a:dk1>
        <a:srgbClr val="00447A"/>
      </a:dk1>
      <a:lt1>
        <a:srgbClr val="FFFFFF"/>
      </a:lt1>
      <a:dk2>
        <a:srgbClr val="CD003A"/>
      </a:dk2>
      <a:lt2>
        <a:srgbClr val="FFFFFF"/>
      </a:lt2>
      <a:accent1>
        <a:srgbClr val="CD003A"/>
      </a:accent1>
      <a:accent2>
        <a:srgbClr val="5EA62B"/>
      </a:accent2>
      <a:accent3>
        <a:srgbClr val="FFC000"/>
      </a:accent3>
      <a:accent4>
        <a:srgbClr val="00B0F0"/>
      </a:accent4>
      <a:accent5>
        <a:srgbClr val="ED7D31"/>
      </a:accent5>
      <a:accent6>
        <a:srgbClr val="FF2361"/>
      </a:accent6>
      <a:hlink>
        <a:srgbClr val="CD003A"/>
      </a:hlink>
      <a:folHlink>
        <a:srgbClr val="CD003A"/>
      </a:folHlink>
    </a:clrScheme>
    <a:fontScheme name="SFD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DI_prezentace_šablona_16-9.potx" id="{59A07786-2CDD-4FC0-9BCF-63694E53744E}" vid="{907E3FB3-2932-44B6-9F68-89A36EEA66C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xtovy slid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extovy slid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xtovy slid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extovy slid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SFDI_prezentace_šablona_16-9</Template>
  <TotalTime>2756</TotalTime>
  <Words>1206</Words>
  <Application>Microsoft Office PowerPoint</Application>
  <PresentationFormat>Širokoúhlá obrazovka</PresentationFormat>
  <Paragraphs>247</Paragraphs>
  <Slides>21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Montserrat</vt:lpstr>
      <vt:lpstr>Verdana</vt:lpstr>
      <vt:lpstr>Wingdings</vt:lpstr>
      <vt:lpstr>SFDI_prezentace_šablona_16-9</vt:lpstr>
      <vt:lpstr>Světlé pozadí</vt:lpstr>
      <vt:lpstr>Financování silničního hospodářství 2022</vt:lpstr>
      <vt:lpstr>Financování dopravní infrastruktury  z rozpočtu SFDI od r. 2001  —  do r. 2021</vt:lpstr>
      <vt:lpstr>Čerpání rozpočtu SFDI na rok 2021</vt:lpstr>
      <vt:lpstr>Čerpání dle příjemců 2021</vt:lpstr>
      <vt:lpstr>Čerpání státních příjemců 2021</vt:lpstr>
      <vt:lpstr>Klíčové informace rozpočtu SFDI na rok 2022</vt:lpstr>
      <vt:lpstr>Příjmy rozpočtu SFDI na rok 2022  —  celkem</vt:lpstr>
      <vt:lpstr>Výdaje dle objemově nejvýznamnějších  příjemců v roce 2022</vt:lpstr>
      <vt:lpstr>Analytický rozklad akcí ŘSD v roce 2022</vt:lpstr>
      <vt:lpstr>Výdaje ŘSD ČR</vt:lpstr>
      <vt:lpstr>Mapa projektů</vt:lpstr>
      <vt:lpstr>Příspěvky SFDI  —  výdaje rok 2022</vt:lpstr>
      <vt:lpstr>Nové technologie</vt:lpstr>
      <vt:lpstr>Prezentace aplikace PowerPoint</vt:lpstr>
      <vt:lpstr>Ostatní výdaje</vt:lpstr>
      <vt:lpstr>BIM - Informační modelování staveb</vt:lpstr>
      <vt:lpstr>Plán digitalizace</vt:lpstr>
      <vt:lpstr>Aktuality v zavádění BIM v dopravních stavbách </vt:lpstr>
      <vt:lpstr>Pilotní projekty ŘSD</vt:lpstr>
      <vt:lpstr> Pilotní projekty BIM staveb ŘSD ČR a použitá CDE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Financování dopravní infrastruktury</dc:title>
  <dc:creator>Milan Dont</dc:creator>
  <cp:lastModifiedBy>Zbyněk Hořelica</cp:lastModifiedBy>
  <cp:revision>58</cp:revision>
  <cp:lastPrinted>2022-05-03T16:25:06Z</cp:lastPrinted>
  <dcterms:created xsi:type="dcterms:W3CDTF">2021-12-01T09:12:34Z</dcterms:created>
  <dcterms:modified xsi:type="dcterms:W3CDTF">2022-05-03T16:25:21Z</dcterms:modified>
</cp:coreProperties>
</file>