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498" r:id="rId6"/>
    <p:sldId id="499" r:id="rId7"/>
    <p:sldId id="259" r:id="rId8"/>
    <p:sldId id="275" r:id="rId9"/>
    <p:sldId id="268" r:id="rId10"/>
    <p:sldId id="288" r:id="rId11"/>
    <p:sldId id="281" r:id="rId12"/>
    <p:sldId id="276" r:id="rId13"/>
    <p:sldId id="270" r:id="rId14"/>
    <p:sldId id="501" r:id="rId15"/>
    <p:sldId id="500" r:id="rId16"/>
    <p:sldId id="502" r:id="rId17"/>
    <p:sldId id="504" r:id="rId18"/>
    <p:sldId id="505" r:id="rId19"/>
    <p:sldId id="503" r:id="rId20"/>
    <p:sldId id="258" r:id="rId21"/>
  </p:sldIdLst>
  <p:sldSz cx="9144000" cy="5143500" type="screen16x9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E"/>
    <a:srgbClr val="51514F"/>
    <a:srgbClr val="297DC1"/>
    <a:srgbClr val="0E4C85"/>
    <a:srgbClr val="484C4C"/>
    <a:srgbClr val="EC6A21"/>
    <a:srgbClr val="2A79BD"/>
    <a:srgbClr val="13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AE93D-7863-4FB6-86A3-F717C9540360}" v="1" dt="2022-05-04T09:49:39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08" autoAdjust="0"/>
  </p:normalViewPr>
  <p:slideViewPr>
    <p:cSldViewPr>
      <p:cViewPr varScale="1">
        <p:scale>
          <a:sx n="72" d="100"/>
          <a:sy n="72" d="100"/>
        </p:scale>
        <p:origin x="1280" y="5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99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Havránek" userId="5618813f-3316-4d6c-b7ca-3daafd6c4281" providerId="ADAL" clId="{AE7AE93D-7863-4FB6-86A3-F717C9540360}"/>
    <pc:docChg chg="custSel addSld delSld modSld modNotesMaster modHandout">
      <pc:chgData name="Pavel Havránek" userId="5618813f-3316-4d6c-b7ca-3daafd6c4281" providerId="ADAL" clId="{AE7AE93D-7863-4FB6-86A3-F717C9540360}" dt="2022-05-04T13:40:05.859" v="175" actId="1076"/>
      <pc:docMkLst>
        <pc:docMk/>
      </pc:docMkLst>
      <pc:sldChg chg="modSp mod">
        <pc:chgData name="Pavel Havránek" userId="5618813f-3316-4d6c-b7ca-3daafd6c4281" providerId="ADAL" clId="{AE7AE93D-7863-4FB6-86A3-F717C9540360}" dt="2022-05-04T09:35:23.604" v="14" actId="6549"/>
        <pc:sldMkLst>
          <pc:docMk/>
          <pc:sldMk cId="0" sldId="259"/>
        </pc:sldMkLst>
        <pc:spChg chg="mod">
          <ac:chgData name="Pavel Havránek" userId="5618813f-3316-4d6c-b7ca-3daafd6c4281" providerId="ADAL" clId="{AE7AE93D-7863-4FB6-86A3-F717C9540360}" dt="2022-05-04T09:35:23.604" v="14" actId="6549"/>
          <ac:spMkLst>
            <pc:docMk/>
            <pc:sldMk cId="0" sldId="259"/>
            <ac:spMk id="5" creationId="{5D0D432A-AED0-4370-9D55-036951F98DDA}"/>
          </ac:spMkLst>
        </pc:spChg>
      </pc:sldChg>
      <pc:sldChg chg="modNotesTx">
        <pc:chgData name="Pavel Havránek" userId="5618813f-3316-4d6c-b7ca-3daafd6c4281" providerId="ADAL" clId="{AE7AE93D-7863-4FB6-86A3-F717C9540360}" dt="2022-05-04T09:43:51.768" v="165" actId="20577"/>
        <pc:sldMkLst>
          <pc:docMk/>
          <pc:sldMk cId="1893691915" sldId="276"/>
        </pc:sldMkLst>
      </pc:sldChg>
      <pc:sldChg chg="modSp mod">
        <pc:chgData name="Pavel Havránek" userId="5618813f-3316-4d6c-b7ca-3daafd6c4281" providerId="ADAL" clId="{AE7AE93D-7863-4FB6-86A3-F717C9540360}" dt="2022-05-04T13:37:38.599" v="173" actId="403"/>
        <pc:sldMkLst>
          <pc:docMk/>
          <pc:sldMk cId="705912188" sldId="501"/>
        </pc:sldMkLst>
        <pc:spChg chg="mod">
          <ac:chgData name="Pavel Havránek" userId="5618813f-3316-4d6c-b7ca-3daafd6c4281" providerId="ADAL" clId="{AE7AE93D-7863-4FB6-86A3-F717C9540360}" dt="2022-05-04T13:37:38.599" v="173" actId="403"/>
          <ac:spMkLst>
            <pc:docMk/>
            <pc:sldMk cId="705912188" sldId="501"/>
            <ac:spMk id="6" creationId="{1C93823C-CB1B-6A15-5BFA-322FB92C49F4}"/>
          </ac:spMkLst>
        </pc:spChg>
        <pc:spChg chg="mod">
          <ac:chgData name="Pavel Havránek" userId="5618813f-3316-4d6c-b7ca-3daafd6c4281" providerId="ADAL" clId="{AE7AE93D-7863-4FB6-86A3-F717C9540360}" dt="2022-05-04T13:37:32.870" v="172" actId="14100"/>
          <ac:spMkLst>
            <pc:docMk/>
            <pc:sldMk cId="705912188" sldId="501"/>
            <ac:spMk id="7" creationId="{4F3DE923-665A-3D6D-96CE-94C5C5E8A2F9}"/>
          </ac:spMkLst>
        </pc:spChg>
      </pc:sldChg>
      <pc:sldChg chg="modSp mod">
        <pc:chgData name="Pavel Havránek" userId="5618813f-3316-4d6c-b7ca-3daafd6c4281" providerId="ADAL" clId="{AE7AE93D-7863-4FB6-86A3-F717C9540360}" dt="2022-05-04T13:40:05.859" v="175" actId="1076"/>
        <pc:sldMkLst>
          <pc:docMk/>
          <pc:sldMk cId="2973801333" sldId="503"/>
        </pc:sldMkLst>
        <pc:spChg chg="mod">
          <ac:chgData name="Pavel Havránek" userId="5618813f-3316-4d6c-b7ca-3daafd6c4281" providerId="ADAL" clId="{AE7AE93D-7863-4FB6-86A3-F717C9540360}" dt="2022-05-04T13:40:05.859" v="175" actId="1076"/>
          <ac:spMkLst>
            <pc:docMk/>
            <pc:sldMk cId="2973801333" sldId="503"/>
            <ac:spMk id="8" creationId="{B9F5B678-CB0A-A8C3-541C-2A4A25AD65C2}"/>
          </ac:spMkLst>
        </pc:spChg>
      </pc:sldChg>
      <pc:sldChg chg="new del">
        <pc:chgData name="Pavel Havránek" userId="5618813f-3316-4d6c-b7ca-3daafd6c4281" providerId="ADAL" clId="{AE7AE93D-7863-4FB6-86A3-F717C9540360}" dt="2022-05-04T13:30:21.860" v="169" actId="2696"/>
        <pc:sldMkLst>
          <pc:docMk/>
          <pc:sldMk cId="3211581181" sldId="506"/>
        </pc:sldMkLst>
      </pc:sldChg>
      <pc:sldChg chg="new del">
        <pc:chgData name="Pavel Havránek" userId="5618813f-3316-4d6c-b7ca-3daafd6c4281" providerId="ADAL" clId="{AE7AE93D-7863-4FB6-86A3-F717C9540360}" dt="2022-05-04T13:30:21.860" v="169" actId="2696"/>
        <pc:sldMkLst>
          <pc:docMk/>
          <pc:sldMk cId="901686504" sldId="5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75E266-7A30-415D-B0A7-F16FEE19AA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ECECCA-ECB0-45EA-850E-E11B01337306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19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191635-AF13-4259-9116-A091FF1A1BEE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E207C9-3DF2-407A-AEAE-BA7CFFB91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1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Všechno nové</a:t>
            </a:r>
          </a:p>
          <a:p>
            <a:r>
              <a:rPr lang="cs-CZ" dirty="0"/>
              <a:t>Posouzení toho DZ mělo být provedeno do června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9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94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0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45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91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4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3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25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5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Celé nově</a:t>
            </a:r>
          </a:p>
          <a:p>
            <a:r>
              <a:rPr lang="cs-CZ" dirty="0"/>
              <a:t>Hlavní silnice – silnice mimo městské oblasti, patřící do nejvyšší kategorie silnic pod dálnicemi</a:t>
            </a:r>
          </a:p>
          <a:p>
            <a:r>
              <a:rPr lang="cs-CZ" dirty="0"/>
              <a:t>Seznam je možné měnit a bude komisí zveřejněn.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74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Celé nově</a:t>
            </a:r>
          </a:p>
          <a:p>
            <a:r>
              <a:rPr lang="cs-CZ" dirty="0"/>
              <a:t>Nejedná se o </a:t>
            </a:r>
            <a:r>
              <a:rPr lang="cs-CZ" b="1" dirty="0"/>
              <a:t>místní</a:t>
            </a:r>
            <a:r>
              <a:rPr lang="cs-CZ" dirty="0"/>
              <a:t> a </a:t>
            </a:r>
            <a:r>
              <a:rPr lang="cs-CZ" b="1" dirty="0"/>
              <a:t>účelové</a:t>
            </a:r>
            <a:r>
              <a:rPr lang="cs-CZ" dirty="0"/>
              <a:t> komunikace</a:t>
            </a:r>
          </a:p>
          <a:p>
            <a:r>
              <a:rPr lang="cs-CZ" dirty="0"/>
              <a:t>Nespadají sem silnice, které nejsou otevřené motorových vozidlům nebo nejsou určeny pro běžný provoz – stezky, příjezdy k areálům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90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Červeně je nové</a:t>
            </a:r>
          </a:p>
          <a:p>
            <a:r>
              <a:rPr lang="cs-CZ" dirty="0"/>
              <a:t>Prvotní hodnocení – předchází AB provádí se v počáteční fázi plánování, na strategické úrovni prokázat dopady různých alternativ na bezpečnost silničního provozu</a:t>
            </a:r>
          </a:p>
          <a:p>
            <a:r>
              <a:rPr lang="cs-CZ" dirty="0"/>
              <a:t>Kritéria pro posouzení předpokládaných dopadů na bezpečnost budou v souladu se směrnicí a </a:t>
            </a:r>
            <a:r>
              <a:rPr lang="cs-CZ" b="1" dirty="0"/>
              <a:t>stanovena prováděcím předpisem</a:t>
            </a:r>
            <a:r>
              <a:rPr lang="cs-CZ" dirty="0"/>
              <a:t>. Dopravní provoz, volba trasy, křižovatky apod.</a:t>
            </a:r>
          </a:p>
          <a:p>
            <a:r>
              <a:rPr lang="cs-CZ" dirty="0"/>
              <a:t>Výsledkem je zpráva, které je podkladem pro zpracování projektové dokumentace pro účel schválení stavby.</a:t>
            </a:r>
          </a:p>
          <a:p>
            <a:endParaRPr lang="cs-CZ" dirty="0"/>
          </a:p>
          <a:p>
            <a:r>
              <a:rPr lang="cs-CZ" dirty="0"/>
              <a:t>Prvotní hodnocení §18g</a:t>
            </a:r>
          </a:p>
          <a:p>
            <a:r>
              <a:rPr lang="cs-CZ" dirty="0"/>
              <a:t>Ab §18g</a:t>
            </a:r>
          </a:p>
          <a:p>
            <a:r>
              <a:rPr lang="cs-CZ" dirty="0"/>
              <a:t>Posouzení PK §18m</a:t>
            </a:r>
          </a:p>
          <a:p>
            <a:r>
              <a:rPr lang="cs-CZ" dirty="0"/>
              <a:t>Podrobné prohlídky § 18n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9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zákoně pouze změna názvu, co se týče nástroje, tak se moc nezměnilo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zákoně je, že: Kritéria pro posouzení předpokládaných  dopadů na bezpečnost PK a minimální rozsah auditu stanoví prováděcí předpis – asi ještě nevyšel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Předchází časově AB, na strategické úrovni prokazuje dopady na bezpečnost různých alternativ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Analýzu stávající sítě a její vývoj a dopady navržených alternativ a stanový cíle zvýšení úrovně bezpečnosti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Kritéria pro posuzování předpokládaných dopadů budou stanovena prováděcím předpisem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Hodnocení záměru i první fáze auditu budou relevantní pro dokumentaci pro územní rozhodnutí nebo společnému povolení a tam bude potřeba doložit AB i ve druhé fázi – uloží stavební úřad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05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1DFF9FFA-A349-40B5-83C6-BC9EB29E4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81B85391-83C1-45AB-9A92-B0B065CBB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Stanovení bude provedeno Komisí ve spolupráci s odborníky z členských států</a:t>
            </a:r>
          </a:p>
          <a:p>
            <a:r>
              <a:rPr lang="cs-CZ" dirty="0"/>
              <a:t>(Červeně – to nové, co požaduje směrnice)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zákoně je, že: Kritéria pro posouzení předpokládaných  dopadů na bezpečnost PK a minimální rozsah auditu stanoví prováděcí předpis – asi ještě nevyšel</a:t>
            </a:r>
          </a:p>
          <a:p>
            <a:r>
              <a:rPr lang="cs-CZ" dirty="0"/>
              <a:t>Jinak v zákoně není nic víc, než je ve směrnici</a:t>
            </a:r>
          </a:p>
          <a:p>
            <a:r>
              <a:rPr lang="cs-CZ" dirty="0"/>
              <a:t>AB pro </a:t>
            </a:r>
            <a:r>
              <a:rPr lang="cs-CZ" b="1" dirty="0"/>
              <a:t>povolení záměru </a:t>
            </a:r>
            <a:r>
              <a:rPr lang="cs-CZ" dirty="0"/>
              <a:t>ale od 1.7.2023 s novým stavebním zákonem nyní dokumentace záměru a návrh projektové dokumentace</a:t>
            </a:r>
          </a:p>
          <a:p>
            <a:r>
              <a:rPr lang="cs-CZ" dirty="0"/>
              <a:t>Pro dokumentace pro </a:t>
            </a:r>
            <a:r>
              <a:rPr lang="cs-CZ" b="1" dirty="0"/>
              <a:t>provádění stavby</a:t>
            </a:r>
          </a:p>
          <a:p>
            <a:r>
              <a:rPr lang="cs-CZ" dirty="0"/>
              <a:t>Pro zkušební provoz – nově před provozem</a:t>
            </a:r>
          </a:p>
          <a:p>
            <a:r>
              <a:rPr lang="cs-CZ" dirty="0"/>
              <a:t>Dokončená stavba pro kolaudaci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18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 být provedeno nejpozději do 2024 a prováděno nejpozději jednou za 5 let po uvedení stavby do provozu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(všechno nové – nový nástroj)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Provede se to dle prováděcího předpisu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Komise poskytne metodický pokyn pro provádění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Proaktivní přístup – inspekce z vozidla kde se budou hodnotit prvky PK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Reaktivní přístup – predikční modely bezpečnosti – úseky, křižovatky , dělené komunikace každí jízdný pás samostatně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A výsledkem bude kombinace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37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(celé nové)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Podle směrnice </a:t>
            </a:r>
            <a:r>
              <a:rPr lang="cs-CZ" b="0" dirty="0">
                <a:solidFill>
                  <a:schemeClr val="tx1"/>
                </a:solidFill>
              </a:rPr>
              <a:t>Prováděny s dostatečnou četností – nejméně jednou za 6 let, v zákoně stanoveno není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>
                <a:solidFill>
                  <a:srgbClr val="FF0000"/>
                </a:solidFill>
              </a:rPr>
              <a:t>Budou vypracovávány a pravidelně aktualizovány akční plány na základě rizik (bude sledováno provádění příslušných opatření).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Provede se to dle prováděcího předpisu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Pravidelné prohlídky – dle směrnice – řádné pravidelné kontroly vlastností a závad, které z důvodů bezpečnosti vyžadují údržbové práce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7C9-3DF2-407A-AEAE-BA7CFFB9106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38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9410" r="36105" b="20668"/>
          <a:stretch>
            <a:fillRect/>
          </a:stretch>
        </p:blipFill>
        <p:spPr bwMode="auto">
          <a:xfrm>
            <a:off x="1568450" y="239713"/>
            <a:ext cx="75739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sz="3800" b="1">
                <a:solidFill>
                  <a:srgbClr val="0E4C85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76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4074-DF27-4C45-87B9-621240D47EAF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F883-0F3D-412A-905D-F59EA1249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4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D0DC-FE98-488D-BF4F-2FE3635093EA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300E-82AC-4C00-B687-077D0D58E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1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75ED85-2BBC-4DC1-B072-53E68D419A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725752"/>
            <a:ext cx="8755063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Pavel Havránek, pavel.havranek@cdv.cz</a:t>
            </a:r>
            <a:endParaRPr lang="cs-CZ" altLang="cs-CZ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3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02150" y="138086"/>
            <a:ext cx="8229600" cy="565175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2150" y="779461"/>
            <a:ext cx="8418322" cy="3611564"/>
          </a:xfrm>
        </p:spPr>
        <p:txBody>
          <a:bodyPr/>
          <a:lstStyle>
            <a:lvl1pPr marL="0" indent="0" algn="l" rtl="0" eaLnBrk="1" fontAlgn="base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cs-CZ" sz="2000" b="1" kern="1200" dirty="0" smtClean="0">
                <a:solidFill>
                  <a:srgbClr val="F3742E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rgbClr val="51514F"/>
                </a:solidFill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1800">
                <a:solidFill>
                  <a:srgbClr val="51514F"/>
                </a:solidFill>
              </a:defRPr>
            </a:lvl3pPr>
            <a:lvl4pPr marL="1714500" indent="-342900">
              <a:buFont typeface="Wingdings" panose="05000000000000000000" pitchFamily="2" charset="2"/>
              <a:buChar char="§"/>
              <a:defRPr sz="1800">
                <a:solidFill>
                  <a:srgbClr val="51514F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rgbClr val="51514F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0BD10F-B7EC-4DFE-A2DA-BC0D1BCC3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725752"/>
            <a:ext cx="8755063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Pavel Havránek, pavel.havranek@cdv.cz</a:t>
            </a:r>
            <a:endParaRPr lang="cs-CZ" altLang="cs-CZ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74848" y="267494"/>
            <a:ext cx="8229600" cy="565175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243807"/>
          </a:xfrm>
        </p:spPr>
        <p:txBody>
          <a:bodyPr/>
          <a:lstStyle>
            <a:lvl1pPr>
              <a:defRPr>
                <a:solidFill>
                  <a:srgbClr val="51514F"/>
                </a:solidFill>
              </a:defRPr>
            </a:lvl1pPr>
            <a:lvl2pPr>
              <a:defRPr>
                <a:solidFill>
                  <a:srgbClr val="51514F"/>
                </a:solidFill>
              </a:defRPr>
            </a:lvl2pPr>
            <a:lvl3pPr>
              <a:defRPr>
                <a:solidFill>
                  <a:srgbClr val="51514F"/>
                </a:solidFill>
              </a:defRPr>
            </a:lvl3pPr>
            <a:lvl4pPr>
              <a:defRPr>
                <a:solidFill>
                  <a:srgbClr val="51514F"/>
                </a:solidFill>
              </a:defRPr>
            </a:lvl4pPr>
            <a:lvl5pPr>
              <a:defRPr>
                <a:solidFill>
                  <a:srgbClr val="51514F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16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374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374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0E5E-54BB-408D-8EEB-81C2B47AA442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5510-4E41-4293-9C14-31F9873B0E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23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>
                <a:solidFill>
                  <a:srgbClr val="297DC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Název akce, místo, datum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Jméno Příjmení, e-mail@cdv.cz</a:t>
            </a:r>
            <a:endParaRPr lang="cs-CZ" altLang="cs-CZ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4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0DAD-F6DF-4D34-AED9-8F90297E243A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9AEE-463F-4449-B7D1-3822956AA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49D7-0F09-4CA9-A8AA-E04A7D34C575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CC59-688B-4C7A-B68A-D6FC0F0522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9216-24FB-4BC9-993F-DB5A227996DC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1789-E652-4CFA-99BF-F18C5AFF31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6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F3742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75DF-5E5E-4D4E-BD01-2853579D7F5F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C9D7-4A7D-400C-A17C-5438C145E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8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E084-F004-4FF2-9707-6D8ABF917A56}" type="datetimeFigureOut">
              <a:rPr lang="cs-CZ"/>
              <a:pPr>
                <a:defRPr/>
              </a:pPr>
              <a:t>04.05.2022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E499-94AC-451A-8D93-7300F6E66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6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2A656C-8A78-48F1-8A95-784B91457F61}" type="datetimeFigureOut">
              <a:rPr lang="cs-CZ"/>
              <a:pPr>
                <a:defRPr/>
              </a:pPr>
              <a:t>04.05.2022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445E61-C7B8-4D44-AD85-48CF0917D0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61" r:id="rId3"/>
    <p:sldLayoutId id="2147483768" r:id="rId4"/>
    <p:sldLayoutId id="2147483759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70" r:id="rId12"/>
    <p:sldLayoutId id="214748377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rgbClr val="297DC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1514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1514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1514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1514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151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539553" y="3003798"/>
            <a:ext cx="7922285" cy="107721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txBody>
          <a:bodyPr wrap="squar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/>
              <a:t>Bezpečnost silničního provozu ve vztahu k dopravní infrastruktuře </a:t>
            </a:r>
          </a:p>
        </p:txBody>
      </p:sp>
      <p:pic>
        <p:nvPicPr>
          <p:cNvPr id="512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702"/>
            <a:ext cx="3651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553" y="4155926"/>
            <a:ext cx="4032448" cy="76993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wrap="squar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Pavel Havránek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Centrum dopravního výzkumu, v. v. i</a:t>
            </a:r>
            <a:r>
              <a:rPr lang="cs-CZ" altLang="cs-CZ" sz="2000" dirty="0">
                <a:latin typeface="Myriad Pro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prvky vedoucí ke zvýšení bezpečnosti</a:t>
            </a:r>
          </a:p>
        </p:txBody>
      </p:sp>
      <p:pic>
        <p:nvPicPr>
          <p:cNvPr id="3" name="Obrázek 2" descr="Obsah obrázku text, exteriér, silnice, strom&#10;&#10;Popis byl vytvořen automaticky">
            <a:extLst>
              <a:ext uri="{FF2B5EF4-FFF2-40B4-BE49-F238E27FC236}">
                <a16:creationId xmlns:a16="http://schemas.microsoft.com/office/drawing/2014/main" id="{216083DD-8147-49AE-A261-6ED477C76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02" b="9437"/>
          <a:stretch/>
        </p:blipFill>
        <p:spPr>
          <a:xfrm>
            <a:off x="5135692" y="1971057"/>
            <a:ext cx="3885743" cy="1368152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E8AC7FE-C900-4AA9-B3DE-AE27E88E1AE4}"/>
              </a:ext>
            </a:extLst>
          </p:cNvPr>
          <p:cNvSpPr/>
          <p:nvPr/>
        </p:nvSpPr>
        <p:spPr>
          <a:xfrm>
            <a:off x="5140611" y="688367"/>
            <a:ext cx="3886200" cy="10801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Kladení důrazu na zranitelné účastníky silničního provozu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5927C47-1383-48AC-B36B-F9E61A7EED63}"/>
              </a:ext>
            </a:extLst>
          </p:cNvPr>
          <p:cNvSpPr/>
          <p:nvPr/>
        </p:nvSpPr>
        <p:spPr>
          <a:xfrm>
            <a:off x="81236" y="724173"/>
            <a:ext cx="4490764" cy="10801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Věnování pozornosti čitelnosti a pochopitelnosti dopravního značení, </a:t>
            </a:r>
          </a:p>
          <a:p>
            <a:pPr algn="ctr"/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včetně rozpoznatelnosti pro řidiče </a:t>
            </a:r>
          </a:p>
          <a:p>
            <a:pPr algn="ctr"/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automatické systémy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99389E8-2938-4835-A730-E4678765F415}"/>
              </a:ext>
            </a:extLst>
          </p:cNvPr>
          <p:cNvSpPr/>
          <p:nvPr/>
        </p:nvSpPr>
        <p:spPr>
          <a:xfrm>
            <a:off x="81237" y="1971057"/>
            <a:ext cx="449076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Zavedení vnitrostátního systému na dobrovolné podávání zpráv, s cílem usnadnit shromažďování informací o bezpečnosti ze stran uživatelů (v ČR v gesci MD)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E4BB4AF2-D121-455A-9DEA-7958645DDF14}"/>
              </a:ext>
            </a:extLst>
          </p:cNvPr>
          <p:cNvSpPr/>
          <p:nvPr/>
        </p:nvSpPr>
        <p:spPr>
          <a:xfrm>
            <a:off x="81236" y="3505974"/>
            <a:ext cx="8940199" cy="7847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Bude zaveden ucelený systém výměny informací a osvědčených postupů mezi členskými státy (vč. učebních plánů, projekty zaměřené na bezpečnost, ověřené technologie apod.)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371F4CB0-4AF5-4B12-8047-922CBBD7442E}"/>
              </a:ext>
            </a:extLst>
          </p:cNvPr>
          <p:cNvSpPr/>
          <p:nvPr/>
        </p:nvSpPr>
        <p:spPr>
          <a:xfrm>
            <a:off x="6970551" y="1732283"/>
            <a:ext cx="216024" cy="33541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0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Hodnocení rozhledových poměrů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405111" y="843559"/>
            <a:ext cx="4166889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Rozhledové poměry pro předjíždění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Rozhledové poměry pro zastavení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1C93823C-CB1B-6A15-5BFA-322FB92C49F4}"/>
              </a:ext>
            </a:extLst>
          </p:cNvPr>
          <p:cNvSpPr txBox="1">
            <a:spLocks/>
          </p:cNvSpPr>
          <p:nvPr/>
        </p:nvSpPr>
        <p:spPr>
          <a:xfrm>
            <a:off x="5220072" y="2139702"/>
            <a:ext cx="2808312" cy="19363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Vychází se z norem: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ČSN 73 6101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ČSN 73 6102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ČSN 73 6110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4F3DE923-665A-3D6D-96CE-94C5C5E8A2F9}"/>
              </a:ext>
            </a:extLst>
          </p:cNvPr>
          <p:cNvSpPr txBox="1">
            <a:spLocks/>
          </p:cNvSpPr>
          <p:nvPr/>
        </p:nvSpPr>
        <p:spPr>
          <a:xfrm>
            <a:off x="251520" y="2139702"/>
            <a:ext cx="4968552" cy="19363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Jsou ovlivněny: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výškovým a směrovým uspořádáním komunikace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objekty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pevnými překážkami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zelení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0591218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 err="1"/>
              <a:t>LiDAR</a:t>
            </a:r>
            <a:r>
              <a:rPr lang="cs-CZ" sz="2800" dirty="0"/>
              <a:t> </a:t>
            </a:r>
            <a:r>
              <a:rPr lang="cs-CZ" sz="2800" dirty="0">
                <a:latin typeface="+mn-lt"/>
              </a:rPr>
              <a:t>- </a:t>
            </a:r>
            <a:r>
              <a:rPr lang="cs-CZ" sz="1800" dirty="0" err="1">
                <a:effectLst/>
                <a:latin typeface="+mn-lt"/>
                <a:ea typeface="Calibri" panose="020F0502020204030204" pitchFamily="34" charset="0"/>
              </a:rPr>
              <a:t>Light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n-lt"/>
                <a:ea typeface="Calibri" panose="020F0502020204030204" pitchFamily="34" charset="0"/>
              </a:rPr>
              <a:t>Detection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+mn-lt"/>
                <a:ea typeface="Calibri" panose="020F0502020204030204" pitchFamily="34" charset="0"/>
              </a:rPr>
              <a:t>Ranging</a:t>
            </a:r>
            <a:endParaRPr lang="cs-CZ" sz="2800" dirty="0"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405111" y="843559"/>
            <a:ext cx="8271345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Metoda měření vzdálenosti na základě výpočtu doby šíření pulsu laserového paprsku odraženého od snímaného objektu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Výsledkem laserového skenování je mračno bodů, které nachází využití mj. i u analýz rozhledu </a:t>
            </a:r>
          </a:p>
        </p:txBody>
      </p:sp>
      <p:pic>
        <p:nvPicPr>
          <p:cNvPr id="8" name="Obrázek 7" descr="Obsah obrázku text, exteriér, směr, silnice&#10;&#10;Popis byl vytvořen automaticky">
            <a:extLst>
              <a:ext uri="{FF2B5EF4-FFF2-40B4-BE49-F238E27FC236}">
                <a16:creationId xmlns:a16="http://schemas.microsoft.com/office/drawing/2014/main" id="{798E06DD-204E-84CC-BC32-C98A2B141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90" y="2139702"/>
            <a:ext cx="5760720" cy="20897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AE006D0-2888-00C8-B355-44F86E138F00}"/>
              </a:ext>
            </a:extLst>
          </p:cNvPr>
          <p:cNvSpPr txBox="1"/>
          <p:nvPr/>
        </p:nvSpPr>
        <p:spPr bwMode="auto">
          <a:xfrm>
            <a:off x="394401" y="2723468"/>
            <a:ext cx="12389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Mračno bodů získané z měřícího vozidla </a:t>
            </a:r>
            <a:endParaRPr lang="cs-CZ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E5BB25-8C70-DC40-2BC8-350E792B318A}"/>
              </a:ext>
            </a:extLst>
          </p:cNvPr>
          <p:cNvSpPr txBox="1"/>
          <p:nvPr/>
        </p:nvSpPr>
        <p:spPr bwMode="auto">
          <a:xfrm>
            <a:off x="7397554" y="2752159"/>
            <a:ext cx="13987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Snímek stejného místa z palubní kamery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72593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Postup měření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405111" y="843558"/>
            <a:ext cx="8559377" cy="3384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</a:rPr>
              <a:t>Vozidlo bylo vybaveno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zařízením </a:t>
            </a:r>
            <a:r>
              <a:rPr lang="cs-CZ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Ouster</a:t>
            </a: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OS1-64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</a:rPr>
              <a:t>	</a:t>
            </a:r>
            <a:r>
              <a:rPr lang="cs-CZ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umožňuje snímat okolí prostřednictvím laserových paprsků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cs-CZ" sz="1800" b="1" dirty="0">
                <a:solidFill>
                  <a:schemeClr val="tx1"/>
                </a:solidFill>
              </a:rPr>
              <a:t>Vstupní lidarová data byla zpracována do podoby digitálních modelů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prostřednictvím volně dostupné knihovny </a:t>
            </a:r>
            <a:r>
              <a:rPr lang="cs-CZ" sz="1600" dirty="0" err="1">
                <a:solidFill>
                  <a:schemeClr val="tx1"/>
                </a:solidFill>
              </a:rPr>
              <a:t>LASzip</a:t>
            </a:r>
            <a:r>
              <a:rPr lang="cs-CZ" sz="1600" dirty="0">
                <a:solidFill>
                  <a:schemeClr val="tx1"/>
                </a:solidFill>
              </a:rPr>
              <a:t> a prostředí </a:t>
            </a:r>
            <a:r>
              <a:rPr lang="cs-CZ" sz="1600" dirty="0" err="1">
                <a:solidFill>
                  <a:schemeClr val="tx1"/>
                </a:solidFill>
              </a:rPr>
              <a:t>ArcGIS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cs-CZ" sz="1800" b="1" dirty="0">
                <a:solidFill>
                  <a:schemeClr val="tx1"/>
                </a:solidFill>
              </a:rPr>
              <a:t>V kroku 5 m s ohledem na trajektorii jízdy vozidla vygenerovány dílčí místa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body pro hodnocení rozhledů na komunikaci </a:t>
            </a:r>
          </a:p>
          <a:p>
            <a:pPr>
              <a:spcAft>
                <a:spcPts val="0"/>
              </a:spcAft>
            </a:pPr>
            <a:r>
              <a:rPr lang="cs-CZ" sz="1800" b="1" dirty="0">
                <a:solidFill>
                  <a:schemeClr val="tx1"/>
                </a:solidFill>
              </a:rPr>
              <a:t>Místům byly přiřazeny doplňující parametry s vlivem na rozhledové vzdálenosti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např. sklon komunikace, nejvyšší dovolená/mezní rychlost, poloměr oblouku </a:t>
            </a:r>
          </a:p>
          <a:p>
            <a:pPr>
              <a:spcAft>
                <a:spcPts val="0"/>
              </a:spcAft>
            </a:pPr>
            <a:r>
              <a:rPr lang="cs-CZ" sz="1800" b="1" dirty="0">
                <a:solidFill>
                  <a:schemeClr val="tx1"/>
                </a:solidFill>
              </a:rPr>
              <a:t>K identifikaci oblouků byl využit nástroj ROCA vyvinutý na CDV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slouží pro automatické vymezení geometrického vedení komunikací 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195027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Proces hodnocení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402150" y="703261"/>
            <a:ext cx="8562338" cy="223224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Prostřednictvím programovacího jazyka Python v prostředí </a:t>
            </a:r>
            <a:r>
              <a:rPr lang="cs-CZ" sz="1800" dirty="0" err="1">
                <a:solidFill>
                  <a:schemeClr val="tx1"/>
                </a:solidFill>
                <a:latin typeface="Myriad Pro"/>
              </a:rPr>
              <a:t>ArcGIS</a:t>
            </a: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Hodnocení vycházelo z hodnot nadmořských výšek jednotlivých pixelů digitálních modelů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Pro každé místo (bod) v kroku 5 m byl vygenerován rozhledový polygon, který spolu s trajektorií jízdy vozidla sloužil k určení délky rozhledu na komunikaci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Hodnota byla následně porovnána s normovou délkou bezpečného rozhledu v daném místě.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2D503D-D530-E9A2-D2E6-DD1BC1739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50" y="2979593"/>
            <a:ext cx="5760720" cy="20421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733E69-BB02-D248-BEF8-0CFA16FAAEE1}"/>
              </a:ext>
            </a:extLst>
          </p:cNvPr>
          <p:cNvSpPr txBox="1"/>
          <p:nvPr/>
        </p:nvSpPr>
        <p:spPr bwMode="auto">
          <a:xfrm>
            <a:off x="67951" y="3147814"/>
            <a:ext cx="1512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Vyhodnocený rozhled na komunikaci z dílčího místa </a:t>
            </a:r>
            <a:endParaRPr lang="cs-CZ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93DFDA-4DC2-73F1-B289-0438957BAFC4}"/>
              </a:ext>
            </a:extLst>
          </p:cNvPr>
          <p:cNvSpPr txBox="1"/>
          <p:nvPr/>
        </p:nvSpPr>
        <p:spPr bwMode="auto">
          <a:xfrm>
            <a:off x="7343030" y="3075806"/>
            <a:ext cx="14814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Pohled z palubní kamery vozidla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8787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Výstupy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405111" y="843559"/>
            <a:ext cx="8546192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Výstupem je mapa s místy, ve kterých jsou a nejsou splněny rozhledové poměry 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144BD5-E995-CFA9-F20F-E56057B4A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4203"/>
            <a:ext cx="5760720" cy="38201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554851-CC7E-EA45-500C-88FD9D99A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23" y="1274203"/>
            <a:ext cx="7620162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9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Omezení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323529" y="843558"/>
            <a:ext cx="8641000" cy="26642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Vypočítané hodnoty rozhledů byly následně verifikovány terénním měřením. Bylo zjištěno, že: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Přesnost metody je ovlivněna signálem GPS – bude vyřešeno jiným způsobem dopočítání polohy v místě horšího signálu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Příčnými nerovnostmi vozovky či poruchami krajnice – verifikace byla prováděna v ose jízdního pruhu, což v některých místech při nájezdu nebylo možné splnit díky poruše krajnice, jejímu poklesu nebo vyjetým kolejím a jiným výrazným nerovnostem</a:t>
            </a: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6" name="Obrázek 5" descr="Obsah obrázku směr, scéna, silnice, exteriér&#10;&#10;Popis byl vytvořen automaticky">
            <a:extLst>
              <a:ext uri="{FF2B5EF4-FFF2-40B4-BE49-F238E27FC236}">
                <a16:creationId xmlns:a16="http://schemas.microsoft.com/office/drawing/2014/main" id="{275F68C9-A0C6-E3E5-7BE3-6A6B17CBA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206"/>
            <a:ext cx="2592328" cy="12413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F5B678-CB0A-A8C3-541C-2A4A25AD65C2}"/>
              </a:ext>
            </a:extLst>
          </p:cNvPr>
          <p:cNvSpPr txBox="1"/>
          <p:nvPr/>
        </p:nvSpPr>
        <p:spPr bwMode="auto">
          <a:xfrm>
            <a:off x="1061865" y="3318125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I přes zaznamenané odchylky, způsobené různými faktory, verifikace prokázala možnost využití navrženého postupu k hodnocení rozhledových poměrů.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80133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450"/>
            <a:ext cx="25384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/>
          </p:cNvSpPr>
          <p:nvPr/>
        </p:nvSpPr>
        <p:spPr bwMode="auto">
          <a:xfrm>
            <a:off x="546100" y="1347788"/>
            <a:ext cx="8346380" cy="10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b="1" dirty="0">
                <a:solidFill>
                  <a:srgbClr val="0E4C85"/>
                </a:solidFill>
              </a:rPr>
              <a:t>BEZPEČNĚ NA SILNICÍCH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b="1" dirty="0">
                <a:solidFill>
                  <a:srgbClr val="0E4C85"/>
                </a:solidFill>
              </a:rPr>
              <a:t>PRÁVO A ZODPOVĚDNOST KAŽDÉHO Z NÁS</a:t>
            </a:r>
            <a:endParaRPr lang="cs-CZ" altLang="cs-CZ" b="1" dirty="0">
              <a:solidFill>
                <a:srgbClr val="0E4C85"/>
              </a:solidFill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39750" y="2195513"/>
            <a:ext cx="50752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2A79BD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97DC1"/>
                </a:solidFill>
              </a:rPr>
              <a:t>Ing. Pavel Havránek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dirty="0">
                <a:solidFill>
                  <a:srgbClr val="484C4C"/>
                </a:solidFill>
              </a:rPr>
              <a:t>pavel.havranek@cdv.cz</a:t>
            </a:r>
            <a:r>
              <a:rPr lang="cs-CZ" altLang="cs-CZ" sz="2000" dirty="0">
                <a:solidFill>
                  <a:srgbClr val="51514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telefon: +420 541 641 389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546100" y="3724275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484C4C"/>
                </a:solidFill>
              </a:rPr>
              <a:t>Centrum dopravního výzkumu, v. v. 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Líšeňská 33a, 636 00 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solidFill>
                <a:srgbClr val="484C4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www.cdv.cz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71709B-8D5D-4CD4-A285-BCD064B92327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565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7EF45-7F9A-4D4E-89E6-82BB38AF5500}"/>
              </a:ext>
            </a:extLst>
          </p:cNvPr>
          <p:cNvSpPr txBox="1">
            <a:spLocks/>
          </p:cNvSpPr>
          <p:nvPr/>
        </p:nvSpPr>
        <p:spPr>
          <a:xfrm>
            <a:off x="390912" y="771550"/>
            <a:ext cx="8418322" cy="37406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Myriad Pro"/>
              </a:rPr>
              <a:t>Vybrané předpisy</a:t>
            </a:r>
          </a:p>
          <a:p>
            <a:pPr lvl="1"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Směrnice Evropského parlamentu a rady 2008/96/ES  z roku 2008, ve znění 2019/1936 z roku 2019 O řízení bezpečnosti silniční infrastruktury</a:t>
            </a:r>
          </a:p>
          <a:p>
            <a:pPr lvl="1"/>
            <a:r>
              <a:rPr lang="cs-CZ" sz="1600" dirty="0">
                <a:solidFill>
                  <a:schemeClr val="tx1"/>
                </a:solidFill>
                <a:latin typeface="Myriad Pro"/>
              </a:rPr>
              <a:t>Novela zákona č. 13/1997 Sb. o pozemních komunikacích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Myriad Pro"/>
              </a:rPr>
              <a:t>Nástroje na zvýšení bezpečnosti</a:t>
            </a:r>
          </a:p>
          <a:p>
            <a:pPr lvl="1">
              <a:buFont typeface="Myriad Pro" panose="020B0503030403020204" pitchFamily="34" charset="0"/>
              <a:buChar char="−"/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Hodnocení dopadů na bezpečnost silničního provozu u projektu infrastruktury/Prvotní hodnocení záměru</a:t>
            </a:r>
          </a:p>
          <a:p>
            <a:pPr lvl="1">
              <a:buFont typeface="Myriad Pro" panose="020B0503030403020204" pitchFamily="34" charset="0"/>
              <a:buChar char="−"/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Audit bezpečnosti pozemních komunikací</a:t>
            </a:r>
          </a:p>
          <a:p>
            <a:pPr lvl="1">
              <a:buFont typeface="Myriad Pro" panose="020B0503030403020204" pitchFamily="34" charset="0"/>
              <a:buChar char="−"/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Posouzení bezpečnosti sítě jako celku/Posouzení PK v provozu </a:t>
            </a:r>
          </a:p>
          <a:p>
            <a:pPr lvl="1">
              <a:buFont typeface="Myriad Pro" panose="020B0503030403020204" pitchFamily="34" charset="0"/>
              <a:buChar char="−"/>
            </a:pPr>
            <a:r>
              <a:rPr lang="cs-CZ" sz="1600" dirty="0">
                <a:solidFill>
                  <a:schemeClr val="tx1"/>
                </a:solidFill>
                <a:latin typeface="Myriad Pro"/>
              </a:rPr>
              <a:t>Cílené inspekce bezpečnosti silničního provozu/ Podrobné prohlídky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Myriad Pro"/>
              </a:rPr>
              <a:t>Hodnocení rozhledových poměrů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154325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36D59C68-D1F6-4D80-81F6-92DF64F9A9EB}"/>
              </a:ext>
            </a:extLst>
          </p:cNvPr>
          <p:cNvSpPr txBox="1">
            <a:spLocks/>
          </p:cNvSpPr>
          <p:nvPr/>
        </p:nvSpPr>
        <p:spPr>
          <a:xfrm>
            <a:off x="402150" y="138086"/>
            <a:ext cx="8229600" cy="1137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297DC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Směrnice Evropského parlamentu a rady 2008/96/ES  z roku 2008, ve znění 2019/1936 z roku 2019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5B996865-188F-4AB1-8A44-5D925EDEE2E5}"/>
              </a:ext>
            </a:extLst>
          </p:cNvPr>
          <p:cNvSpPr txBox="1">
            <a:spLocks/>
          </p:cNvSpPr>
          <p:nvPr/>
        </p:nvSpPr>
        <p:spPr>
          <a:xfrm>
            <a:off x="402150" y="1347614"/>
            <a:ext cx="8346314" cy="28993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Myriad Pro"/>
              </a:rPr>
              <a:t>Vztahuje se na silnice: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Silnice transevropské silniční sítě, dálnice a jiné hlavní silnice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Na silnice a projekty mimo městskou oblast a jsou dokončeny s využitím finančních prostředků Unie (nepatří sem cyklostezky, silnice k areálům apod.)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Členské státy mohou zahrnout jakékoliv silnice – seznam měl být předán do 17. 12. 2021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Myriad Pro"/>
              </a:rPr>
              <a:t>Nevztahuje se na tunely </a:t>
            </a:r>
            <a:r>
              <a:rPr lang="cs-CZ" sz="1800" dirty="0">
                <a:solidFill>
                  <a:schemeClr val="tx1"/>
                </a:solidFill>
                <a:latin typeface="Myriad Pro"/>
              </a:rPr>
              <a:t>– zde platí směrnice 2004/54/ES</a:t>
            </a:r>
          </a:p>
        </p:txBody>
      </p:sp>
    </p:spTree>
    <p:extLst>
      <p:ext uri="{BB962C8B-B14F-4D97-AF65-F5344CB8AC3E}">
        <p14:creationId xmlns:p14="http://schemas.microsoft.com/office/powerpoint/2010/main" val="42784387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0" y="138086"/>
            <a:ext cx="8229600" cy="1137520"/>
          </a:xfrm>
        </p:spPr>
        <p:txBody>
          <a:bodyPr/>
          <a:lstStyle/>
          <a:p>
            <a:r>
              <a:rPr lang="pl-PL" dirty="0"/>
              <a:t>Zákon- č. 13/1997 Sb. o pozemních komunikacích – novela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432A-AED0-4370-9D55-036951F9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50" y="1347614"/>
            <a:ext cx="8562338" cy="28993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Vztahuje se na silnice</a:t>
            </a:r>
            <a:r>
              <a:rPr lang="cs-CZ" sz="1800" b="0" dirty="0">
                <a:solidFill>
                  <a:schemeClr val="tx1"/>
                </a:solidFill>
                <a:latin typeface="Myriad Pro"/>
              </a:rPr>
              <a:t>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Pozemní komunikace transevropské silniční sítě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Dálnice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Silnice I. třídy 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Úseky silnice II. nebo III. třídy, na jehož výstavbu, rekonstrukci nebo opravu byly nebo mají být využity prostředky EU s výjimkou úseků v zastavěném území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2" y="0"/>
            <a:ext cx="8229600" cy="565175"/>
          </a:xfrm>
        </p:spPr>
        <p:txBody>
          <a:bodyPr/>
          <a:lstStyle/>
          <a:p>
            <a:r>
              <a:rPr lang="cs-CZ" dirty="0"/>
              <a:t>Nástroje pro zvýšení bezpečnosti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432A-AED0-4370-9D55-036951F9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48" y="703261"/>
            <a:ext cx="4572000" cy="3736977"/>
          </a:xfr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  <a:latin typeface="Myriad Pro"/>
              </a:rPr>
              <a:t>Směrnice</a:t>
            </a:r>
            <a:r>
              <a:rPr lang="cs-CZ" sz="1800" b="0" dirty="0">
                <a:solidFill>
                  <a:schemeClr val="tx1"/>
                </a:solidFill>
                <a:latin typeface="Myriad Pro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Hodnocení dopadů na bezpečnost silničního provozu u projektu infrastruktury 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Audity bezpečnosti silničního provozu u projektů infrastruktury</a:t>
            </a:r>
          </a:p>
          <a:p>
            <a:pPr marL="342900" indent="-342900">
              <a:spcAft>
                <a:spcPts val="1600"/>
              </a:spcAft>
              <a:buFontTx/>
              <a:buChar char="-"/>
            </a:pPr>
            <a:r>
              <a:rPr lang="cs-CZ" sz="1800" b="0" dirty="0">
                <a:solidFill>
                  <a:srgbClr val="FF0000"/>
                </a:solidFill>
                <a:latin typeface="Myriad Pro"/>
              </a:rPr>
              <a:t>Posouzení bezpečnosti sítě jako celku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cs-CZ" sz="900" b="0" dirty="0">
              <a:solidFill>
                <a:srgbClr val="FF0000"/>
              </a:solidFill>
              <a:latin typeface="Myriad Pro"/>
            </a:endParaRP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rgbClr val="FF0000"/>
                </a:solidFill>
                <a:latin typeface="Myriad Pro"/>
              </a:rPr>
              <a:t>Pravidelné a cílené inspekce bezpečnosti silničního provozu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A41C10C7-0B3A-4CD4-B37A-67A8A23311F5}"/>
              </a:ext>
            </a:extLst>
          </p:cNvPr>
          <p:cNvSpPr txBox="1">
            <a:spLocks/>
          </p:cNvSpPr>
          <p:nvPr/>
        </p:nvSpPr>
        <p:spPr bwMode="auto">
          <a:xfrm>
            <a:off x="4730360" y="703261"/>
            <a:ext cx="4572000" cy="35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cs-CZ" sz="2000" b="1" kern="1200" dirty="0" smtClean="0">
                <a:solidFill>
                  <a:srgbClr val="F3742E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  <a:latin typeface="Myriad Pro"/>
              </a:rPr>
              <a:t>Zákon</a:t>
            </a:r>
            <a:r>
              <a:rPr lang="cs-CZ" sz="1800" b="0" dirty="0">
                <a:solidFill>
                  <a:schemeClr val="tx1"/>
                </a:solidFill>
                <a:latin typeface="Myriad Pro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rgbClr val="FF0000"/>
                </a:solidFill>
                <a:latin typeface="Myriad Pro"/>
              </a:rPr>
              <a:t>Prvotní hodnocení záměru</a:t>
            </a:r>
          </a:p>
          <a:p>
            <a:pPr marL="342900" indent="-342900">
              <a:buFontTx/>
              <a:buChar char="-"/>
            </a:pPr>
            <a:endParaRPr lang="cs-CZ" sz="1800" b="0" dirty="0">
              <a:solidFill>
                <a:srgbClr val="FF0000"/>
              </a:solidFill>
              <a:latin typeface="Myriad Pro"/>
            </a:endParaRPr>
          </a:p>
          <a:p>
            <a:pPr marL="342900" indent="-342900">
              <a:spcAft>
                <a:spcPts val="1400"/>
              </a:spcAft>
              <a:buFontTx/>
              <a:buChar char="-"/>
            </a:pPr>
            <a:r>
              <a:rPr lang="cs-CZ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Audity bezpečnosti silničního provozu u projektů infrastruktury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rgbClr val="FF0000"/>
                </a:solidFill>
                <a:latin typeface="Myriad Pro"/>
              </a:rPr>
              <a:t>Posouzení pozemní komunikace v provozu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cs-CZ" sz="1800" b="0" dirty="0">
                <a:solidFill>
                  <a:srgbClr val="FF0000"/>
                </a:solidFill>
                <a:latin typeface="Myriad Pro"/>
              </a:rPr>
              <a:t>Podrobné prohlídky, plánování nápravných opatření a jejich provádění</a:t>
            </a:r>
          </a:p>
        </p:txBody>
      </p:sp>
    </p:spTree>
    <p:extLst>
      <p:ext uri="{BB962C8B-B14F-4D97-AF65-F5344CB8AC3E}">
        <p14:creationId xmlns:p14="http://schemas.microsoft.com/office/powerpoint/2010/main" val="289174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353123C-EC39-4A15-AF60-6DD0228331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112" y="1082154"/>
            <a:ext cx="2025639" cy="17646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4" y="173607"/>
            <a:ext cx="8202298" cy="921496"/>
          </a:xfrm>
        </p:spPr>
        <p:txBody>
          <a:bodyPr/>
          <a:lstStyle/>
          <a:p>
            <a:r>
              <a:rPr lang="cs-CZ" dirty="0"/>
              <a:t>Hodnocení dopadů na bezpečnost silničního provozu u projektu infrastruktury/Prvotní hodnocení záměru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432A-AED0-4370-9D55-036951F9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83" y="1333005"/>
            <a:ext cx="5560862" cy="244827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U všech projektů infrastruktury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Ve fázi počátečního plánování před schválením projektu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Obsahuje aspekty bezpečnosti, které přispívají k volbě daného řešení, analýzu poměru nákladů a přínosů u různých hodnocených možností</a:t>
            </a:r>
          </a:p>
          <a:p>
            <a:pPr marL="342900" indent="-342900">
              <a:buFontTx/>
              <a:buChar char="-"/>
            </a:pPr>
            <a:r>
              <a:rPr lang="cs-CZ" sz="1800" b="0" dirty="0">
                <a:solidFill>
                  <a:schemeClr val="tx1"/>
                </a:solidFill>
                <a:latin typeface="Myriad Pro"/>
              </a:rPr>
              <a:t>Strategická srovnávací analýza dopadů nové silnice na bezpečnost</a:t>
            </a:r>
          </a:p>
        </p:txBody>
      </p:sp>
      <p:pic>
        <p:nvPicPr>
          <p:cNvPr id="7" name="Obrázek 13">
            <a:extLst>
              <a:ext uri="{FF2B5EF4-FFF2-40B4-BE49-F238E27FC236}">
                <a16:creationId xmlns:a16="http://schemas.microsoft.com/office/drawing/2014/main" id="{69AFD131-F915-4F65-B1D1-3305A3D8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006" r="1224" b="972"/>
          <a:stretch>
            <a:fillRect/>
          </a:stretch>
        </p:blipFill>
        <p:spPr bwMode="auto">
          <a:xfrm>
            <a:off x="7605751" y="2257629"/>
            <a:ext cx="1433408" cy="2112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8">
            <a:extLst>
              <a:ext uri="{FF2B5EF4-FFF2-40B4-BE49-F238E27FC236}">
                <a16:creationId xmlns:a16="http://schemas.microsoft.com/office/drawing/2014/main" id="{1B99ED81-C40A-4736-85E9-33A08E58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460" y="79772"/>
            <a:ext cx="6315075" cy="1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75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525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19" name="TextovéPole 2">
            <a:extLst>
              <a:ext uri="{FF2B5EF4-FFF2-40B4-BE49-F238E27FC236}">
                <a16:creationId xmlns:a16="http://schemas.microsoft.com/office/drawing/2014/main" id="{80CCD972-5944-4996-B9F7-6965B43FA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51" y="203456"/>
            <a:ext cx="6113859" cy="9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297DC1"/>
                </a:solidFill>
                <a:latin typeface="+mj-lt"/>
                <a:ea typeface="+mj-ea"/>
                <a:cs typeface="+mj-cs"/>
              </a:rPr>
              <a:t>Audit bezpečnosti pozemních komunikací</a:t>
            </a:r>
          </a:p>
        </p:txBody>
      </p:sp>
      <p:pic>
        <p:nvPicPr>
          <p:cNvPr id="7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9D4003BA-AE68-4C5E-A15A-89A4FDB8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00" y="74836"/>
            <a:ext cx="2694869" cy="20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5EF4B3-04C1-4BEA-99DE-7E674516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2694" y="2188080"/>
            <a:ext cx="1584176" cy="215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19BC4B9B-92E0-40BB-B599-FE1EA9E65872}"/>
              </a:ext>
            </a:extLst>
          </p:cNvPr>
          <p:cNvSpPr txBox="1">
            <a:spLocks/>
          </p:cNvSpPr>
          <p:nvPr/>
        </p:nvSpPr>
        <p:spPr>
          <a:xfrm>
            <a:off x="1043608" y="1247891"/>
            <a:ext cx="5760640" cy="31874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U všech projektů infrastruktury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Provádí auditor bezpečnosti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Ve všech fázích projektu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1800" dirty="0">
                <a:solidFill>
                  <a:srgbClr val="FF0000"/>
                </a:solidFill>
              </a:rPr>
              <a:t>Stanovení pokynů pro „odpouštějící“, „</a:t>
            </a:r>
            <a:r>
              <a:rPr lang="cs-CZ" sz="1800" dirty="0" err="1">
                <a:solidFill>
                  <a:srgbClr val="FF0000"/>
                </a:solidFill>
              </a:rPr>
              <a:t>samovysvětlující</a:t>
            </a:r>
            <a:r>
              <a:rPr lang="cs-CZ" sz="1800" dirty="0">
                <a:solidFill>
                  <a:srgbClr val="FF0000"/>
                </a:solidFill>
              </a:rPr>
              <a:t>“ a „</a:t>
            </a:r>
            <a:r>
              <a:rPr lang="cs-CZ" sz="1800" dirty="0" err="1">
                <a:solidFill>
                  <a:srgbClr val="FF0000"/>
                </a:solidFill>
              </a:rPr>
              <a:t>samovymáhajích</a:t>
            </a:r>
            <a:r>
              <a:rPr lang="cs-CZ" sz="1800" dirty="0">
                <a:solidFill>
                  <a:srgbClr val="FF0000"/>
                </a:solidFill>
              </a:rPr>
              <a:t>“ silnici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FF0000"/>
                </a:solidFill>
              </a:rPr>
              <a:t>Stanovení požadavků na kvalitu ve vztahu ke zranitelným účastníkům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Nezávislé, podrobné systematické ověření bezpečnosti navrhovaných projektů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6280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0" y="138086"/>
            <a:ext cx="8229600" cy="705472"/>
          </a:xfrm>
        </p:spPr>
        <p:txBody>
          <a:bodyPr/>
          <a:lstStyle/>
          <a:p>
            <a:r>
              <a:rPr lang="cs-CZ" dirty="0"/>
              <a:t>Posouzení bezpečnosti sítě jako celku/Posouzení pozemní komunikace v provozu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432A-AED0-4370-9D55-036951F9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39" y="1059582"/>
            <a:ext cx="6873457" cy="3312368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Posouzení bezpečnosti dvě hlediska:</a:t>
            </a:r>
          </a:p>
          <a:p>
            <a:pPr marL="1371600" lvl="1"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Riziko dopravní nehod</a:t>
            </a:r>
          </a:p>
          <a:p>
            <a:pPr marL="1371600" lvl="1">
              <a:buFont typeface="+mj-lt"/>
              <a:buAutoNum type="arabicPeriod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Závažnost dopadů těchto nehod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Provedení prohlídky stavu pozemní komunikace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Analýza úseků, které jsou v provozu déle jak 3 roky a na kterých došlo k vysokému počtu závažných dopravních nehod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/>
                </a:solidFill>
              </a:rPr>
              <a:t>3 kategorie úrovně bezpečnosti (nízká, střední a vysoká)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/>
                </a:solidFill>
              </a:rPr>
              <a:t>Vlastník komunikace předá posouzení na MD do 31.10.</a:t>
            </a:r>
          </a:p>
          <a:p>
            <a:pPr marL="342900" indent="-342900">
              <a:buFontTx/>
              <a:buChar char="-"/>
            </a:pPr>
            <a:r>
              <a:rPr lang="cs-CZ" b="0" dirty="0">
                <a:solidFill>
                  <a:schemeClr val="tx1"/>
                </a:solidFill>
              </a:rPr>
              <a:t>Provádí auditor bezpečnosti</a:t>
            </a:r>
          </a:p>
          <a:p>
            <a:pPr marL="342900" indent="-342900">
              <a:buFontTx/>
              <a:buChar char="-"/>
            </a:pPr>
            <a:endParaRPr lang="cs-CZ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64D84-6CDC-40DD-9D6B-80F75A00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23" y="987574"/>
            <a:ext cx="1768121" cy="27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7973FC-AD83-4CD8-888C-EF79EC92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0" y="138086"/>
            <a:ext cx="8229600" cy="777480"/>
          </a:xfrm>
        </p:spPr>
        <p:txBody>
          <a:bodyPr/>
          <a:lstStyle/>
          <a:p>
            <a:r>
              <a:rPr lang="cs-CZ" dirty="0"/>
              <a:t>Cílené inspekce bezpečnosti silničního provozu/ Podrobné prohlídky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432A-AED0-4370-9D55-036951F9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987574"/>
            <a:ext cx="8856984" cy="316835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Cílem je zajištění odpovídající úrovně bezpečnosti, navazuje na předchozí nástroj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Prohlídky úseků PK s nízkou úrovni bezpečnosti, kde v kalendářním roce nedojde k provedení nápravných opatření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Provádí auditor bezpečnosti – celkem nejméně 3 osoby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Musí být stanovena priorita jednotlivých opatření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Vlastník komunikace předá (do konce roku) MD zprávu o způsobu vypořádání opatření</a:t>
            </a:r>
          </a:p>
          <a:p>
            <a:pPr marL="1257300" lvl="1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Provedená opatření / plánovaná opatření </a:t>
            </a:r>
          </a:p>
          <a:p>
            <a:pPr marL="1257300" lvl="1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Posloupnost realizace</a:t>
            </a:r>
            <a:endParaRPr lang="cs-CZ" b="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cs-CZ" b="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3" name="Obrázek 2" descr="Obsah obrázku text, tráva, směr, scéna&#10;&#10;Popis byl vytvořen automaticky">
            <a:extLst>
              <a:ext uri="{FF2B5EF4-FFF2-40B4-BE49-F238E27FC236}">
                <a16:creationId xmlns:a16="http://schemas.microsoft.com/office/drawing/2014/main" id="{80A8C0BC-2095-4C96-B7B9-1830463A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78" y="1851670"/>
            <a:ext cx="247834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19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434" tIns="45717" rIns="91434" bIns="45717">
        <a:spAutoFit/>
      </a:bodyPr>
      <a:lstStyle>
        <a:defPPr eaLnBrk="1" hangingPunct="1">
          <a:spcBef>
            <a:spcPct val="0"/>
          </a:spcBef>
          <a:buFontTx/>
          <a:buNone/>
          <a:defRPr sz="2800" b="1" dirty="0">
            <a:solidFill>
              <a:srgbClr val="297DC1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7B36EE9B75D045BB2FA571D732D8BA" ma:contentTypeVersion="6" ma:contentTypeDescription="Vytvoří nový dokument" ma:contentTypeScope="" ma:versionID="cbdc2a7feafbd03d93a6091a5c6b21b4">
  <xsd:schema xmlns:xsd="http://www.w3.org/2001/XMLSchema" xmlns:xs="http://www.w3.org/2001/XMLSchema" xmlns:p="http://schemas.microsoft.com/office/2006/metadata/properties" xmlns:ns2="9c4f11a4-5080-444f-bd67-21fb3d76fb22" xmlns:ns3="09f2950f-7bdd-4ad9-bc9d-95be8243dc76" targetNamespace="http://schemas.microsoft.com/office/2006/metadata/properties" ma:root="true" ma:fieldsID="96f80f8a1fcbcbe7a3d5e08e2f8e810d" ns2:_="" ns3:_="">
    <xsd:import namespace="9c4f11a4-5080-444f-bd67-21fb3d76fb22"/>
    <xsd:import namespace="09f2950f-7bdd-4ad9-bc9d-95be8243d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f11a4-5080-444f-bd67-21fb3d76f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2950f-7bdd-4ad9-bc9d-95be8243d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CE678B-138C-4A1E-87F5-160654D7F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4f11a4-5080-444f-bd67-21fb3d76fb22"/>
    <ds:schemaRef ds:uri="09f2950f-7bdd-4ad9-bc9d-95be8243d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F0276-E204-486F-80C7-F3C69D4DD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38BD4-0E5E-494F-9241-682B93A103C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09f2950f-7bdd-4ad9-bc9d-95be8243dc76"/>
    <ds:schemaRef ds:uri="9c4f11a4-5080-444f-bd67-21fb3d76fb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1520</TotalTime>
  <Words>1535</Words>
  <Application>Microsoft Office PowerPoint</Application>
  <PresentationFormat>Předvádění na obrazovce (16:9)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Myriad Pro</vt:lpstr>
      <vt:lpstr>Times New Roman</vt:lpstr>
      <vt:lpstr>Wingdings</vt:lpstr>
      <vt:lpstr>Prezentace</vt:lpstr>
      <vt:lpstr>Prezentace aplikace PowerPoint</vt:lpstr>
      <vt:lpstr>Prezentace aplikace PowerPoint</vt:lpstr>
      <vt:lpstr>Prezentace aplikace PowerPoint</vt:lpstr>
      <vt:lpstr>Zákon- č. 13/1997 Sb. o pozemních komunikacích – novela</vt:lpstr>
      <vt:lpstr>Nástroje pro zvýšení bezpečnosti</vt:lpstr>
      <vt:lpstr>Hodnocení dopadů na bezpečnost silničního provozu u projektu infrastruktury/Prvotní hodnocení záměru</vt:lpstr>
      <vt:lpstr>Prezentace aplikace PowerPoint</vt:lpstr>
      <vt:lpstr>Posouzení bezpečnosti sítě jako celku/Posouzení pozemní komunikace v provozu </vt:lpstr>
      <vt:lpstr>Cílené inspekce bezpečnosti silničního provozu/ Podrobné prohlídky</vt:lpstr>
      <vt:lpstr>Další prvky vedoucí ke zvýšení bezpečnosti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Janosikova</dc:creator>
  <cp:lastModifiedBy>Pavel Havránek</cp:lastModifiedBy>
  <cp:revision>10</cp:revision>
  <cp:lastPrinted>2022-05-04T09:49:42Z</cp:lastPrinted>
  <dcterms:created xsi:type="dcterms:W3CDTF">2018-03-01T12:06:33Z</dcterms:created>
  <dcterms:modified xsi:type="dcterms:W3CDTF">2022-05-04T13:40:11Z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0x0101001F7B36EE9B75D045BB2FA571D732D8BA</vt:lpwstr>
  </property>
</Properties>
</file>