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5"/>
  </p:sldMasterIdLst>
  <p:notesMasterIdLst>
    <p:notesMasterId r:id="rId18"/>
  </p:notesMasterIdLst>
  <p:sldIdLst>
    <p:sldId id="317" r:id="rId6"/>
    <p:sldId id="319" r:id="rId7"/>
    <p:sldId id="321" r:id="rId8"/>
    <p:sldId id="331" r:id="rId9"/>
    <p:sldId id="334" r:id="rId10"/>
    <p:sldId id="335" r:id="rId11"/>
    <p:sldId id="330" r:id="rId12"/>
    <p:sldId id="338" r:id="rId13"/>
    <p:sldId id="333" r:id="rId14"/>
    <p:sldId id="339" r:id="rId15"/>
    <p:sldId id="337" r:id="rId16"/>
    <p:sldId id="318" r:id="rId17"/>
  </p:sldIdLst>
  <p:sldSz cx="12192000" cy="6858000"/>
  <p:notesSz cx="6797675" cy="9926638"/>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Helvetica" panose="020B0604020202020204" pitchFamily="34" charset="0"/>
      <p:regular r:id="rId25"/>
      <p:bold r:id="rId26"/>
      <p:italic r:id="rId27"/>
      <p:boldItalic r:id="rId28"/>
    </p:embeddedFont>
  </p:embeddedFontLst>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Úvodní slide" id="{E3A9E9AC-7556-44CC-B257-90FC4016A855}">
          <p14:sldIdLst>
            <p14:sldId id="317"/>
            <p14:sldId id="319"/>
            <p14:sldId id="321"/>
            <p14:sldId id="331"/>
            <p14:sldId id="334"/>
            <p14:sldId id="335"/>
            <p14:sldId id="330"/>
            <p14:sldId id="338"/>
            <p14:sldId id="333"/>
            <p14:sldId id="339"/>
            <p14:sldId id="337"/>
            <p14:sldId id="318"/>
          </p14:sldIdLst>
        </p14:section>
      </p14:sectionLst>
    </p:ext>
    <p:ext uri="{EFAFB233-063F-42B5-8137-9DF3F51BA10A}">
      <p15:sldGuideLst xmlns:p15="http://schemas.microsoft.com/office/powerpoint/2012/main">
        <p15:guide id="1" orient="horz" pos="2160" userDrawn="1">
          <p15:clr>
            <a:srgbClr val="A4A3A4"/>
          </p15:clr>
        </p15:guide>
        <p15:guide id="2" pos="3386" userDrawn="1">
          <p15:clr>
            <a:srgbClr val="A4A3A4"/>
          </p15:clr>
        </p15:guide>
        <p15:guide id="3" pos="211"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r Páral" initials="PP" lastIdx="1" clrIdx="0">
    <p:extLst>
      <p:ext uri="{19B8F6BF-5375-455C-9EA6-DF929625EA0E}">
        <p15:presenceInfo xmlns:p15="http://schemas.microsoft.com/office/powerpoint/2012/main" userId="9866f4ecd41105cb" providerId="Windows Live"/>
      </p:ext>
    </p:extLst>
  </p:cmAuthor>
  <p:cmAuthor id="2" name="Burianová Marcela Ing." initials="BMI" lastIdx="1" clrIdx="1">
    <p:extLst>
      <p:ext uri="{19B8F6BF-5375-455C-9EA6-DF929625EA0E}">
        <p15:presenceInfo xmlns:p15="http://schemas.microsoft.com/office/powerpoint/2012/main" userId="S::Marcela.Burianova@rsd.cz::659c02b8-f42d-4048-9727-105f7a8683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93D3"/>
    <a:srgbClr val="063E85"/>
    <a:srgbClr val="9FE1FF"/>
    <a:srgbClr val="FF9900"/>
    <a:srgbClr val="548E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0" autoAdjust="0"/>
    <p:restoredTop sz="82875" autoAdjust="0"/>
  </p:normalViewPr>
  <p:slideViewPr>
    <p:cSldViewPr snapToGrid="0">
      <p:cViewPr varScale="1">
        <p:scale>
          <a:sx n="114" d="100"/>
          <a:sy n="114" d="100"/>
        </p:scale>
        <p:origin x="240" y="108"/>
      </p:cViewPr>
      <p:guideLst>
        <p:guide orient="horz" pos="2160"/>
        <p:guide pos="3386"/>
        <p:guide pos="211"/>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7" d="100"/>
          <a:sy n="87" d="100"/>
        </p:scale>
        <p:origin x="2946"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2.fntdata"/><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5.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5558" tIns="47779" rIns="95558" bIns="47779" rtlCol="0"/>
          <a:lstStyle>
            <a:lvl1pPr algn="l">
              <a:defRPr sz="1300"/>
            </a:lvl1pPr>
          </a:lstStyle>
          <a:p>
            <a:endParaRPr lang="cs-CZ" dirty="0"/>
          </a:p>
        </p:txBody>
      </p:sp>
      <p:sp>
        <p:nvSpPr>
          <p:cNvPr id="3" name="Zástupný symbol pro datum 2"/>
          <p:cNvSpPr>
            <a:spLocks noGrp="1"/>
          </p:cNvSpPr>
          <p:nvPr>
            <p:ph type="dt" idx="1"/>
          </p:nvPr>
        </p:nvSpPr>
        <p:spPr>
          <a:xfrm>
            <a:off x="3850443" y="0"/>
            <a:ext cx="2945659" cy="498056"/>
          </a:xfrm>
          <a:prstGeom prst="rect">
            <a:avLst/>
          </a:prstGeom>
        </p:spPr>
        <p:txBody>
          <a:bodyPr vert="horz" lIns="95558" tIns="47779" rIns="95558" bIns="47779" rtlCol="0"/>
          <a:lstStyle>
            <a:lvl1pPr algn="r">
              <a:defRPr sz="1300"/>
            </a:lvl1pPr>
          </a:lstStyle>
          <a:p>
            <a:fld id="{B2DFC334-8C23-40EC-B1F7-0F780C637502}" type="datetimeFigureOut">
              <a:rPr lang="cs-CZ" smtClean="0"/>
              <a:t>02.05.2022</a:t>
            </a:fld>
            <a:endParaRPr lang="cs-CZ" dirty="0"/>
          </a:p>
        </p:txBody>
      </p:sp>
      <p:sp>
        <p:nvSpPr>
          <p:cNvPr id="4" name="Zástupný symbol pro obrázek snímku 3"/>
          <p:cNvSpPr>
            <a:spLocks noGrp="1" noRot="1" noChangeAspect="1"/>
          </p:cNvSpPr>
          <p:nvPr>
            <p:ph type="sldImg" idx="2"/>
          </p:nvPr>
        </p:nvSpPr>
        <p:spPr>
          <a:xfrm>
            <a:off x="422275" y="1241425"/>
            <a:ext cx="5954713" cy="3349625"/>
          </a:xfrm>
          <a:prstGeom prst="rect">
            <a:avLst/>
          </a:prstGeom>
          <a:noFill/>
          <a:ln w="12700">
            <a:solidFill>
              <a:prstClr val="black"/>
            </a:solidFill>
          </a:ln>
        </p:spPr>
        <p:txBody>
          <a:bodyPr vert="horz" lIns="95558" tIns="47779" rIns="95558" bIns="47779" rtlCol="0" anchor="ctr"/>
          <a:lstStyle/>
          <a:p>
            <a:endParaRPr lang="cs-CZ" dirty="0"/>
          </a:p>
        </p:txBody>
      </p:sp>
      <p:sp>
        <p:nvSpPr>
          <p:cNvPr id="5" name="Zástupný symbol pro poznámky 4"/>
          <p:cNvSpPr>
            <a:spLocks noGrp="1"/>
          </p:cNvSpPr>
          <p:nvPr>
            <p:ph type="body" sz="quarter" idx="3"/>
          </p:nvPr>
        </p:nvSpPr>
        <p:spPr>
          <a:xfrm>
            <a:off x="679768" y="4777194"/>
            <a:ext cx="5438140" cy="3908614"/>
          </a:xfrm>
          <a:prstGeom prst="rect">
            <a:avLst/>
          </a:prstGeom>
        </p:spPr>
        <p:txBody>
          <a:bodyPr vert="horz" lIns="95558" tIns="47779" rIns="95558" bIns="47779"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5"/>
            <a:ext cx="2945659" cy="498055"/>
          </a:xfrm>
          <a:prstGeom prst="rect">
            <a:avLst/>
          </a:prstGeom>
        </p:spPr>
        <p:txBody>
          <a:bodyPr vert="horz" lIns="95558" tIns="47779" rIns="95558" bIns="47779" rtlCol="0" anchor="b"/>
          <a:lstStyle>
            <a:lvl1pPr algn="l">
              <a:defRPr sz="1300"/>
            </a:lvl1pPr>
          </a:lstStyle>
          <a:p>
            <a:endParaRPr lang="cs-CZ" dirty="0"/>
          </a:p>
        </p:txBody>
      </p:sp>
      <p:sp>
        <p:nvSpPr>
          <p:cNvPr id="7" name="Zástupný symbol pro číslo snímku 6"/>
          <p:cNvSpPr>
            <a:spLocks noGrp="1"/>
          </p:cNvSpPr>
          <p:nvPr>
            <p:ph type="sldNum" sz="quarter" idx="5"/>
          </p:nvPr>
        </p:nvSpPr>
        <p:spPr>
          <a:xfrm>
            <a:off x="3850443" y="9428585"/>
            <a:ext cx="2945659" cy="498055"/>
          </a:xfrm>
          <a:prstGeom prst="rect">
            <a:avLst/>
          </a:prstGeom>
        </p:spPr>
        <p:txBody>
          <a:bodyPr vert="horz" lIns="95558" tIns="47779" rIns="95558" bIns="47779" rtlCol="0" anchor="b"/>
          <a:lstStyle>
            <a:lvl1pPr algn="r">
              <a:defRPr sz="1300"/>
            </a:lvl1pPr>
          </a:lstStyle>
          <a:p>
            <a:fld id="{D3D61D55-9E52-449E-89B8-9CCA5FAEDAE0}" type="slidenum">
              <a:rPr lang="cs-CZ" smtClean="0"/>
              <a:t>‹#›</a:t>
            </a:fld>
            <a:endParaRPr lang="cs-CZ" dirty="0"/>
          </a:p>
        </p:txBody>
      </p:sp>
    </p:spTree>
    <p:extLst>
      <p:ext uri="{BB962C8B-B14F-4D97-AF65-F5344CB8AC3E}">
        <p14:creationId xmlns:p14="http://schemas.microsoft.com/office/powerpoint/2010/main" val="848743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(Video jen na pozadí</a:t>
            </a:r>
          </a:p>
          <a:p>
            <a:r>
              <a:rPr lang="cs-CZ" dirty="0"/>
              <a:t>Lokace videa: D35 Opatovice-Ostrov)</a:t>
            </a:r>
          </a:p>
        </p:txBody>
      </p:sp>
      <p:sp>
        <p:nvSpPr>
          <p:cNvPr id="4" name="Zástupný symbol pro číslo snímku 3"/>
          <p:cNvSpPr>
            <a:spLocks noGrp="1"/>
          </p:cNvSpPr>
          <p:nvPr>
            <p:ph type="sldNum" sz="quarter" idx="5"/>
          </p:nvPr>
        </p:nvSpPr>
        <p:spPr/>
        <p:txBody>
          <a:bodyPr/>
          <a:lstStyle/>
          <a:p>
            <a:fld id="{D3D61D55-9E52-449E-89B8-9CCA5FAEDAE0}" type="slidenum">
              <a:rPr lang="cs-CZ" smtClean="0"/>
              <a:t>12</a:t>
            </a:fld>
            <a:endParaRPr lang="cs-CZ" dirty="0"/>
          </a:p>
        </p:txBody>
      </p:sp>
    </p:spTree>
    <p:extLst>
      <p:ext uri="{BB962C8B-B14F-4D97-AF65-F5344CB8AC3E}">
        <p14:creationId xmlns:p14="http://schemas.microsoft.com/office/powerpoint/2010/main" val="2064928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D3C541-ABF3-4CC9-8337-2F566A15B794}"/>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A8E6EBD6-ABB2-4191-A359-E3D2CCB291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33823662-16E0-4664-95DA-EE4208407691}"/>
              </a:ext>
            </a:extLst>
          </p:cNvPr>
          <p:cNvSpPr>
            <a:spLocks noGrp="1"/>
          </p:cNvSpPr>
          <p:nvPr>
            <p:ph type="dt" sz="half" idx="10"/>
          </p:nvPr>
        </p:nvSpPr>
        <p:spPr/>
        <p:txBody>
          <a:bodyPr/>
          <a:lstStyle/>
          <a:p>
            <a:fld id="{AB68450F-D43A-447D-AE08-D1FF7B4C6B06}" type="datetimeFigureOut">
              <a:rPr lang="cs-CZ" smtClean="0"/>
              <a:t>02.05.2022</a:t>
            </a:fld>
            <a:endParaRPr lang="cs-CZ" dirty="0"/>
          </a:p>
        </p:txBody>
      </p:sp>
      <p:sp>
        <p:nvSpPr>
          <p:cNvPr id="5" name="Zástupný symbol pro zápatí 4">
            <a:extLst>
              <a:ext uri="{FF2B5EF4-FFF2-40B4-BE49-F238E27FC236}">
                <a16:creationId xmlns:a16="http://schemas.microsoft.com/office/drawing/2014/main" id="{8D9C6D50-8B0B-469C-9665-DFD6A453942C}"/>
              </a:ext>
            </a:extLst>
          </p:cNvPr>
          <p:cNvSpPr>
            <a:spLocks noGrp="1"/>
          </p:cNvSpPr>
          <p:nvPr>
            <p:ph type="ftr" sz="quarter" idx="11"/>
          </p:nvPr>
        </p:nvSpPr>
        <p:spPr/>
        <p:txBody>
          <a:bodyPr/>
          <a:lstStyle/>
          <a:p>
            <a:endParaRPr lang="cs-CZ" dirty="0"/>
          </a:p>
        </p:txBody>
      </p:sp>
      <p:sp>
        <p:nvSpPr>
          <p:cNvPr id="6" name="Zástupný symbol pro číslo snímku 5">
            <a:extLst>
              <a:ext uri="{FF2B5EF4-FFF2-40B4-BE49-F238E27FC236}">
                <a16:creationId xmlns:a16="http://schemas.microsoft.com/office/drawing/2014/main" id="{70B044C0-22B6-4ED9-998B-188B4E83965A}"/>
              </a:ext>
            </a:extLst>
          </p:cNvPr>
          <p:cNvSpPr>
            <a:spLocks noGrp="1"/>
          </p:cNvSpPr>
          <p:nvPr>
            <p:ph type="sldNum" sz="quarter" idx="12"/>
          </p:nvPr>
        </p:nvSpPr>
        <p:spPr/>
        <p:txBody>
          <a:bodyPr/>
          <a:lstStyle/>
          <a:p>
            <a:fld id="{BFD3ABE0-AB08-445E-A70A-985F58389E57}" type="slidenum">
              <a:rPr lang="cs-CZ" smtClean="0"/>
              <a:t>‹#›</a:t>
            </a:fld>
            <a:endParaRPr lang="cs-CZ" dirty="0"/>
          </a:p>
        </p:txBody>
      </p:sp>
    </p:spTree>
    <p:extLst>
      <p:ext uri="{BB962C8B-B14F-4D97-AF65-F5344CB8AC3E}">
        <p14:creationId xmlns:p14="http://schemas.microsoft.com/office/powerpoint/2010/main" val="1048301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F730DE-975A-4A39-9185-7B64029AE861}"/>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B306918A-8DB9-408A-88DA-2A6A80ACB421}"/>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000B238-4EC6-46FC-8CD2-238B20C4F1D1}"/>
              </a:ext>
            </a:extLst>
          </p:cNvPr>
          <p:cNvSpPr>
            <a:spLocks noGrp="1"/>
          </p:cNvSpPr>
          <p:nvPr>
            <p:ph type="dt" sz="half" idx="10"/>
          </p:nvPr>
        </p:nvSpPr>
        <p:spPr/>
        <p:txBody>
          <a:bodyPr/>
          <a:lstStyle/>
          <a:p>
            <a:fld id="{AB68450F-D43A-447D-AE08-D1FF7B4C6B06}" type="datetimeFigureOut">
              <a:rPr lang="cs-CZ" smtClean="0"/>
              <a:t>02.05.2022</a:t>
            </a:fld>
            <a:endParaRPr lang="cs-CZ" dirty="0"/>
          </a:p>
        </p:txBody>
      </p:sp>
      <p:sp>
        <p:nvSpPr>
          <p:cNvPr id="5" name="Zástupný symbol pro zápatí 4">
            <a:extLst>
              <a:ext uri="{FF2B5EF4-FFF2-40B4-BE49-F238E27FC236}">
                <a16:creationId xmlns:a16="http://schemas.microsoft.com/office/drawing/2014/main" id="{56B21F0B-3891-4C36-9C82-4FFC392B55EB}"/>
              </a:ext>
            </a:extLst>
          </p:cNvPr>
          <p:cNvSpPr>
            <a:spLocks noGrp="1"/>
          </p:cNvSpPr>
          <p:nvPr>
            <p:ph type="ftr" sz="quarter" idx="11"/>
          </p:nvPr>
        </p:nvSpPr>
        <p:spPr/>
        <p:txBody>
          <a:bodyPr/>
          <a:lstStyle/>
          <a:p>
            <a:endParaRPr lang="cs-CZ" dirty="0"/>
          </a:p>
        </p:txBody>
      </p:sp>
      <p:sp>
        <p:nvSpPr>
          <p:cNvPr id="6" name="Zástupný symbol pro číslo snímku 5">
            <a:extLst>
              <a:ext uri="{FF2B5EF4-FFF2-40B4-BE49-F238E27FC236}">
                <a16:creationId xmlns:a16="http://schemas.microsoft.com/office/drawing/2014/main" id="{7AACBAC1-2110-459F-8E04-52016A85A8D9}"/>
              </a:ext>
            </a:extLst>
          </p:cNvPr>
          <p:cNvSpPr>
            <a:spLocks noGrp="1"/>
          </p:cNvSpPr>
          <p:nvPr>
            <p:ph type="sldNum" sz="quarter" idx="12"/>
          </p:nvPr>
        </p:nvSpPr>
        <p:spPr/>
        <p:txBody>
          <a:bodyPr/>
          <a:lstStyle/>
          <a:p>
            <a:fld id="{BFD3ABE0-AB08-445E-A70A-985F58389E57}" type="slidenum">
              <a:rPr lang="cs-CZ" smtClean="0"/>
              <a:t>‹#›</a:t>
            </a:fld>
            <a:endParaRPr lang="cs-CZ" dirty="0"/>
          </a:p>
        </p:txBody>
      </p:sp>
    </p:spTree>
    <p:extLst>
      <p:ext uri="{BB962C8B-B14F-4D97-AF65-F5344CB8AC3E}">
        <p14:creationId xmlns:p14="http://schemas.microsoft.com/office/powerpoint/2010/main" val="806264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D978B2C1-9D01-4E17-819E-D111A86D8977}"/>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3B7A7D44-7CB9-4748-962F-8518453C9ED9}"/>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323CF21-29EA-444E-8242-CC90C4065225}"/>
              </a:ext>
            </a:extLst>
          </p:cNvPr>
          <p:cNvSpPr>
            <a:spLocks noGrp="1"/>
          </p:cNvSpPr>
          <p:nvPr>
            <p:ph type="dt" sz="half" idx="10"/>
          </p:nvPr>
        </p:nvSpPr>
        <p:spPr/>
        <p:txBody>
          <a:bodyPr/>
          <a:lstStyle/>
          <a:p>
            <a:fld id="{AB68450F-D43A-447D-AE08-D1FF7B4C6B06}" type="datetimeFigureOut">
              <a:rPr lang="cs-CZ" smtClean="0"/>
              <a:t>02.05.2022</a:t>
            </a:fld>
            <a:endParaRPr lang="cs-CZ" dirty="0"/>
          </a:p>
        </p:txBody>
      </p:sp>
      <p:sp>
        <p:nvSpPr>
          <p:cNvPr id="5" name="Zástupný symbol pro zápatí 4">
            <a:extLst>
              <a:ext uri="{FF2B5EF4-FFF2-40B4-BE49-F238E27FC236}">
                <a16:creationId xmlns:a16="http://schemas.microsoft.com/office/drawing/2014/main" id="{238364BC-9039-40D0-AE6E-7113098E0C93}"/>
              </a:ext>
            </a:extLst>
          </p:cNvPr>
          <p:cNvSpPr>
            <a:spLocks noGrp="1"/>
          </p:cNvSpPr>
          <p:nvPr>
            <p:ph type="ftr" sz="quarter" idx="11"/>
          </p:nvPr>
        </p:nvSpPr>
        <p:spPr/>
        <p:txBody>
          <a:bodyPr/>
          <a:lstStyle/>
          <a:p>
            <a:endParaRPr lang="cs-CZ" dirty="0"/>
          </a:p>
        </p:txBody>
      </p:sp>
      <p:sp>
        <p:nvSpPr>
          <p:cNvPr id="6" name="Zástupný symbol pro číslo snímku 5">
            <a:extLst>
              <a:ext uri="{FF2B5EF4-FFF2-40B4-BE49-F238E27FC236}">
                <a16:creationId xmlns:a16="http://schemas.microsoft.com/office/drawing/2014/main" id="{2F8A9B0F-2C9E-4061-9817-1D17BB9351F2}"/>
              </a:ext>
            </a:extLst>
          </p:cNvPr>
          <p:cNvSpPr>
            <a:spLocks noGrp="1"/>
          </p:cNvSpPr>
          <p:nvPr>
            <p:ph type="sldNum" sz="quarter" idx="12"/>
          </p:nvPr>
        </p:nvSpPr>
        <p:spPr/>
        <p:txBody>
          <a:bodyPr/>
          <a:lstStyle/>
          <a:p>
            <a:fld id="{BFD3ABE0-AB08-445E-A70A-985F58389E57}" type="slidenum">
              <a:rPr lang="cs-CZ" smtClean="0"/>
              <a:t>‹#›</a:t>
            </a:fld>
            <a:endParaRPr lang="cs-CZ" dirty="0"/>
          </a:p>
        </p:txBody>
      </p:sp>
    </p:spTree>
    <p:extLst>
      <p:ext uri="{BB962C8B-B14F-4D97-AF65-F5344CB8AC3E}">
        <p14:creationId xmlns:p14="http://schemas.microsoft.com/office/powerpoint/2010/main" val="3359790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CA133D-D22C-461D-B7D2-B39CE79696F1}"/>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AA24F9AA-836D-45F8-8E8F-55B4196CB3FB}"/>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3722D9E-AF54-4DE7-80C5-6A934BBECF1C}"/>
              </a:ext>
            </a:extLst>
          </p:cNvPr>
          <p:cNvSpPr>
            <a:spLocks noGrp="1"/>
          </p:cNvSpPr>
          <p:nvPr>
            <p:ph type="dt" sz="half" idx="10"/>
          </p:nvPr>
        </p:nvSpPr>
        <p:spPr/>
        <p:txBody>
          <a:bodyPr/>
          <a:lstStyle/>
          <a:p>
            <a:fld id="{AB68450F-D43A-447D-AE08-D1FF7B4C6B06}" type="datetimeFigureOut">
              <a:rPr lang="cs-CZ" smtClean="0"/>
              <a:t>02.05.2022</a:t>
            </a:fld>
            <a:endParaRPr lang="cs-CZ" dirty="0"/>
          </a:p>
        </p:txBody>
      </p:sp>
      <p:sp>
        <p:nvSpPr>
          <p:cNvPr id="5" name="Zástupný symbol pro zápatí 4">
            <a:extLst>
              <a:ext uri="{FF2B5EF4-FFF2-40B4-BE49-F238E27FC236}">
                <a16:creationId xmlns:a16="http://schemas.microsoft.com/office/drawing/2014/main" id="{2EB0722B-B165-4DE4-8E12-A91A851EEB21}"/>
              </a:ext>
            </a:extLst>
          </p:cNvPr>
          <p:cNvSpPr>
            <a:spLocks noGrp="1"/>
          </p:cNvSpPr>
          <p:nvPr>
            <p:ph type="ftr" sz="quarter" idx="11"/>
          </p:nvPr>
        </p:nvSpPr>
        <p:spPr/>
        <p:txBody>
          <a:bodyPr/>
          <a:lstStyle/>
          <a:p>
            <a:endParaRPr lang="cs-CZ" dirty="0"/>
          </a:p>
        </p:txBody>
      </p:sp>
      <p:sp>
        <p:nvSpPr>
          <p:cNvPr id="6" name="Zástupný symbol pro číslo snímku 5">
            <a:extLst>
              <a:ext uri="{FF2B5EF4-FFF2-40B4-BE49-F238E27FC236}">
                <a16:creationId xmlns:a16="http://schemas.microsoft.com/office/drawing/2014/main" id="{56141EEE-F023-4349-BDD0-1CAD31585603}"/>
              </a:ext>
            </a:extLst>
          </p:cNvPr>
          <p:cNvSpPr>
            <a:spLocks noGrp="1"/>
          </p:cNvSpPr>
          <p:nvPr>
            <p:ph type="sldNum" sz="quarter" idx="12"/>
          </p:nvPr>
        </p:nvSpPr>
        <p:spPr/>
        <p:txBody>
          <a:bodyPr/>
          <a:lstStyle/>
          <a:p>
            <a:fld id="{BFD3ABE0-AB08-445E-A70A-985F58389E57}" type="slidenum">
              <a:rPr lang="cs-CZ" smtClean="0"/>
              <a:t>‹#›</a:t>
            </a:fld>
            <a:endParaRPr lang="cs-CZ" dirty="0"/>
          </a:p>
        </p:txBody>
      </p:sp>
    </p:spTree>
    <p:extLst>
      <p:ext uri="{BB962C8B-B14F-4D97-AF65-F5344CB8AC3E}">
        <p14:creationId xmlns:p14="http://schemas.microsoft.com/office/powerpoint/2010/main" val="1532913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C7EF79-CF87-4DB3-AA4E-03FADC38BDE6}"/>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DD3DDE12-CB8E-4CBF-BD9A-EFDFEB92DF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C8D3EA4B-661F-4CA3-8282-B5553627711A}"/>
              </a:ext>
            </a:extLst>
          </p:cNvPr>
          <p:cNvSpPr>
            <a:spLocks noGrp="1"/>
          </p:cNvSpPr>
          <p:nvPr>
            <p:ph type="dt" sz="half" idx="10"/>
          </p:nvPr>
        </p:nvSpPr>
        <p:spPr/>
        <p:txBody>
          <a:bodyPr/>
          <a:lstStyle/>
          <a:p>
            <a:fld id="{AB68450F-D43A-447D-AE08-D1FF7B4C6B06}" type="datetimeFigureOut">
              <a:rPr lang="cs-CZ" smtClean="0"/>
              <a:t>02.05.2022</a:t>
            </a:fld>
            <a:endParaRPr lang="cs-CZ" dirty="0"/>
          </a:p>
        </p:txBody>
      </p:sp>
      <p:sp>
        <p:nvSpPr>
          <p:cNvPr id="5" name="Zástupný symbol pro zápatí 4">
            <a:extLst>
              <a:ext uri="{FF2B5EF4-FFF2-40B4-BE49-F238E27FC236}">
                <a16:creationId xmlns:a16="http://schemas.microsoft.com/office/drawing/2014/main" id="{C65FDF89-EC13-441B-A4A5-C5BD76E4E607}"/>
              </a:ext>
            </a:extLst>
          </p:cNvPr>
          <p:cNvSpPr>
            <a:spLocks noGrp="1"/>
          </p:cNvSpPr>
          <p:nvPr>
            <p:ph type="ftr" sz="quarter" idx="11"/>
          </p:nvPr>
        </p:nvSpPr>
        <p:spPr/>
        <p:txBody>
          <a:bodyPr/>
          <a:lstStyle/>
          <a:p>
            <a:endParaRPr lang="cs-CZ" dirty="0"/>
          </a:p>
        </p:txBody>
      </p:sp>
      <p:sp>
        <p:nvSpPr>
          <p:cNvPr id="6" name="Zástupný symbol pro číslo snímku 5">
            <a:extLst>
              <a:ext uri="{FF2B5EF4-FFF2-40B4-BE49-F238E27FC236}">
                <a16:creationId xmlns:a16="http://schemas.microsoft.com/office/drawing/2014/main" id="{0ABCA954-DED5-46EC-820A-79A65FBEF918}"/>
              </a:ext>
            </a:extLst>
          </p:cNvPr>
          <p:cNvSpPr>
            <a:spLocks noGrp="1"/>
          </p:cNvSpPr>
          <p:nvPr>
            <p:ph type="sldNum" sz="quarter" idx="12"/>
          </p:nvPr>
        </p:nvSpPr>
        <p:spPr/>
        <p:txBody>
          <a:bodyPr/>
          <a:lstStyle/>
          <a:p>
            <a:fld id="{BFD3ABE0-AB08-445E-A70A-985F58389E57}" type="slidenum">
              <a:rPr lang="cs-CZ" smtClean="0"/>
              <a:t>‹#›</a:t>
            </a:fld>
            <a:endParaRPr lang="cs-CZ" dirty="0"/>
          </a:p>
        </p:txBody>
      </p:sp>
    </p:spTree>
    <p:extLst>
      <p:ext uri="{BB962C8B-B14F-4D97-AF65-F5344CB8AC3E}">
        <p14:creationId xmlns:p14="http://schemas.microsoft.com/office/powerpoint/2010/main" val="1293014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D4C540-552D-4540-82AC-876FABF3A60A}"/>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6928E02B-589F-4BAE-BB64-54DC0D2C1842}"/>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BECCBDA6-9EFB-4D2F-9B0E-46CB3BBEA8B6}"/>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4DFD1ACA-8FC2-4041-8E35-EFDBA433FC25}"/>
              </a:ext>
            </a:extLst>
          </p:cNvPr>
          <p:cNvSpPr>
            <a:spLocks noGrp="1"/>
          </p:cNvSpPr>
          <p:nvPr>
            <p:ph type="dt" sz="half" idx="10"/>
          </p:nvPr>
        </p:nvSpPr>
        <p:spPr/>
        <p:txBody>
          <a:bodyPr/>
          <a:lstStyle/>
          <a:p>
            <a:fld id="{AB68450F-D43A-447D-AE08-D1FF7B4C6B06}" type="datetimeFigureOut">
              <a:rPr lang="cs-CZ" smtClean="0"/>
              <a:t>02.05.2022</a:t>
            </a:fld>
            <a:endParaRPr lang="cs-CZ" dirty="0"/>
          </a:p>
        </p:txBody>
      </p:sp>
      <p:sp>
        <p:nvSpPr>
          <p:cNvPr id="6" name="Zástupný symbol pro zápatí 5">
            <a:extLst>
              <a:ext uri="{FF2B5EF4-FFF2-40B4-BE49-F238E27FC236}">
                <a16:creationId xmlns:a16="http://schemas.microsoft.com/office/drawing/2014/main" id="{8339AC11-0690-4C5D-901D-BD7F0FA2A875}"/>
              </a:ext>
            </a:extLst>
          </p:cNvPr>
          <p:cNvSpPr>
            <a:spLocks noGrp="1"/>
          </p:cNvSpPr>
          <p:nvPr>
            <p:ph type="ftr" sz="quarter" idx="11"/>
          </p:nvPr>
        </p:nvSpPr>
        <p:spPr/>
        <p:txBody>
          <a:bodyPr/>
          <a:lstStyle/>
          <a:p>
            <a:endParaRPr lang="cs-CZ" dirty="0"/>
          </a:p>
        </p:txBody>
      </p:sp>
      <p:sp>
        <p:nvSpPr>
          <p:cNvPr id="7" name="Zástupný symbol pro číslo snímku 6">
            <a:extLst>
              <a:ext uri="{FF2B5EF4-FFF2-40B4-BE49-F238E27FC236}">
                <a16:creationId xmlns:a16="http://schemas.microsoft.com/office/drawing/2014/main" id="{41E45532-1936-4B4D-8A1F-4CBC7DD35BF7}"/>
              </a:ext>
            </a:extLst>
          </p:cNvPr>
          <p:cNvSpPr>
            <a:spLocks noGrp="1"/>
          </p:cNvSpPr>
          <p:nvPr>
            <p:ph type="sldNum" sz="quarter" idx="12"/>
          </p:nvPr>
        </p:nvSpPr>
        <p:spPr/>
        <p:txBody>
          <a:bodyPr/>
          <a:lstStyle/>
          <a:p>
            <a:fld id="{BFD3ABE0-AB08-445E-A70A-985F58389E57}" type="slidenum">
              <a:rPr lang="cs-CZ" smtClean="0"/>
              <a:t>‹#›</a:t>
            </a:fld>
            <a:endParaRPr lang="cs-CZ" dirty="0"/>
          </a:p>
        </p:txBody>
      </p:sp>
    </p:spTree>
    <p:extLst>
      <p:ext uri="{BB962C8B-B14F-4D97-AF65-F5344CB8AC3E}">
        <p14:creationId xmlns:p14="http://schemas.microsoft.com/office/powerpoint/2010/main" val="610073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44B5DC-88FF-4C91-A849-6A1F389B60CE}"/>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397F11CB-1AF4-4506-9F66-C811F7CB27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55125185-043E-4F80-AF2B-6D22F16800B7}"/>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5824037B-CB8B-4810-8A79-ED248317C8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6E18AE87-988D-4060-82CB-4C1859664BB0}"/>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79C94AF2-B5F9-4969-B05B-569813EF0578}"/>
              </a:ext>
            </a:extLst>
          </p:cNvPr>
          <p:cNvSpPr>
            <a:spLocks noGrp="1"/>
          </p:cNvSpPr>
          <p:nvPr>
            <p:ph type="dt" sz="half" idx="10"/>
          </p:nvPr>
        </p:nvSpPr>
        <p:spPr/>
        <p:txBody>
          <a:bodyPr/>
          <a:lstStyle/>
          <a:p>
            <a:fld id="{AB68450F-D43A-447D-AE08-D1FF7B4C6B06}" type="datetimeFigureOut">
              <a:rPr lang="cs-CZ" smtClean="0"/>
              <a:t>02.05.2022</a:t>
            </a:fld>
            <a:endParaRPr lang="cs-CZ" dirty="0"/>
          </a:p>
        </p:txBody>
      </p:sp>
      <p:sp>
        <p:nvSpPr>
          <p:cNvPr id="8" name="Zástupný symbol pro zápatí 7">
            <a:extLst>
              <a:ext uri="{FF2B5EF4-FFF2-40B4-BE49-F238E27FC236}">
                <a16:creationId xmlns:a16="http://schemas.microsoft.com/office/drawing/2014/main" id="{7977002B-083B-452C-ABCF-921E533333FE}"/>
              </a:ext>
            </a:extLst>
          </p:cNvPr>
          <p:cNvSpPr>
            <a:spLocks noGrp="1"/>
          </p:cNvSpPr>
          <p:nvPr>
            <p:ph type="ftr" sz="quarter" idx="11"/>
          </p:nvPr>
        </p:nvSpPr>
        <p:spPr/>
        <p:txBody>
          <a:bodyPr/>
          <a:lstStyle/>
          <a:p>
            <a:endParaRPr lang="cs-CZ" dirty="0"/>
          </a:p>
        </p:txBody>
      </p:sp>
      <p:sp>
        <p:nvSpPr>
          <p:cNvPr id="9" name="Zástupný symbol pro číslo snímku 8">
            <a:extLst>
              <a:ext uri="{FF2B5EF4-FFF2-40B4-BE49-F238E27FC236}">
                <a16:creationId xmlns:a16="http://schemas.microsoft.com/office/drawing/2014/main" id="{9A6DF596-1DE2-4ACC-9E43-CF6A318798A3}"/>
              </a:ext>
            </a:extLst>
          </p:cNvPr>
          <p:cNvSpPr>
            <a:spLocks noGrp="1"/>
          </p:cNvSpPr>
          <p:nvPr>
            <p:ph type="sldNum" sz="quarter" idx="12"/>
          </p:nvPr>
        </p:nvSpPr>
        <p:spPr/>
        <p:txBody>
          <a:bodyPr/>
          <a:lstStyle/>
          <a:p>
            <a:fld id="{BFD3ABE0-AB08-445E-A70A-985F58389E57}" type="slidenum">
              <a:rPr lang="cs-CZ" smtClean="0"/>
              <a:t>‹#›</a:t>
            </a:fld>
            <a:endParaRPr lang="cs-CZ" dirty="0"/>
          </a:p>
        </p:txBody>
      </p:sp>
    </p:spTree>
    <p:extLst>
      <p:ext uri="{BB962C8B-B14F-4D97-AF65-F5344CB8AC3E}">
        <p14:creationId xmlns:p14="http://schemas.microsoft.com/office/powerpoint/2010/main" val="2480103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338BDB-8C1F-4D97-9AA3-F7DD29D7085C}"/>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BECA7FBB-F2CE-4F73-83B1-E77A4E7725B3}"/>
              </a:ext>
            </a:extLst>
          </p:cNvPr>
          <p:cNvSpPr>
            <a:spLocks noGrp="1"/>
          </p:cNvSpPr>
          <p:nvPr>
            <p:ph type="dt" sz="half" idx="10"/>
          </p:nvPr>
        </p:nvSpPr>
        <p:spPr/>
        <p:txBody>
          <a:bodyPr/>
          <a:lstStyle/>
          <a:p>
            <a:fld id="{AB68450F-D43A-447D-AE08-D1FF7B4C6B06}" type="datetimeFigureOut">
              <a:rPr lang="cs-CZ" smtClean="0"/>
              <a:t>02.05.2022</a:t>
            </a:fld>
            <a:endParaRPr lang="cs-CZ" dirty="0"/>
          </a:p>
        </p:txBody>
      </p:sp>
      <p:sp>
        <p:nvSpPr>
          <p:cNvPr id="4" name="Zástupný symbol pro zápatí 3">
            <a:extLst>
              <a:ext uri="{FF2B5EF4-FFF2-40B4-BE49-F238E27FC236}">
                <a16:creationId xmlns:a16="http://schemas.microsoft.com/office/drawing/2014/main" id="{606E7167-DB99-4092-B35D-D7FC55FD5930}"/>
              </a:ext>
            </a:extLst>
          </p:cNvPr>
          <p:cNvSpPr>
            <a:spLocks noGrp="1"/>
          </p:cNvSpPr>
          <p:nvPr>
            <p:ph type="ftr" sz="quarter" idx="11"/>
          </p:nvPr>
        </p:nvSpPr>
        <p:spPr/>
        <p:txBody>
          <a:bodyPr/>
          <a:lstStyle/>
          <a:p>
            <a:endParaRPr lang="cs-CZ" dirty="0"/>
          </a:p>
        </p:txBody>
      </p:sp>
      <p:sp>
        <p:nvSpPr>
          <p:cNvPr id="5" name="Zástupný symbol pro číslo snímku 4">
            <a:extLst>
              <a:ext uri="{FF2B5EF4-FFF2-40B4-BE49-F238E27FC236}">
                <a16:creationId xmlns:a16="http://schemas.microsoft.com/office/drawing/2014/main" id="{CF5570D3-621C-4505-A275-E9D8877729EA}"/>
              </a:ext>
            </a:extLst>
          </p:cNvPr>
          <p:cNvSpPr>
            <a:spLocks noGrp="1"/>
          </p:cNvSpPr>
          <p:nvPr>
            <p:ph type="sldNum" sz="quarter" idx="12"/>
          </p:nvPr>
        </p:nvSpPr>
        <p:spPr/>
        <p:txBody>
          <a:bodyPr/>
          <a:lstStyle/>
          <a:p>
            <a:fld id="{BFD3ABE0-AB08-445E-A70A-985F58389E57}" type="slidenum">
              <a:rPr lang="cs-CZ" smtClean="0"/>
              <a:t>‹#›</a:t>
            </a:fld>
            <a:endParaRPr lang="cs-CZ" dirty="0"/>
          </a:p>
        </p:txBody>
      </p:sp>
    </p:spTree>
    <p:extLst>
      <p:ext uri="{BB962C8B-B14F-4D97-AF65-F5344CB8AC3E}">
        <p14:creationId xmlns:p14="http://schemas.microsoft.com/office/powerpoint/2010/main" val="843677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7120505C-DC2F-42C9-B6D0-66870CDC5719}"/>
              </a:ext>
            </a:extLst>
          </p:cNvPr>
          <p:cNvSpPr>
            <a:spLocks noGrp="1"/>
          </p:cNvSpPr>
          <p:nvPr>
            <p:ph type="dt" sz="half" idx="10"/>
          </p:nvPr>
        </p:nvSpPr>
        <p:spPr/>
        <p:txBody>
          <a:bodyPr/>
          <a:lstStyle/>
          <a:p>
            <a:fld id="{AB68450F-D43A-447D-AE08-D1FF7B4C6B06}" type="datetimeFigureOut">
              <a:rPr lang="cs-CZ" smtClean="0"/>
              <a:t>02.05.2022</a:t>
            </a:fld>
            <a:endParaRPr lang="cs-CZ" dirty="0"/>
          </a:p>
        </p:txBody>
      </p:sp>
      <p:sp>
        <p:nvSpPr>
          <p:cNvPr id="3" name="Zástupný symbol pro zápatí 2">
            <a:extLst>
              <a:ext uri="{FF2B5EF4-FFF2-40B4-BE49-F238E27FC236}">
                <a16:creationId xmlns:a16="http://schemas.microsoft.com/office/drawing/2014/main" id="{D3C8C7D6-4FF4-4A4C-B3DA-CCBA3C0BAF74}"/>
              </a:ext>
            </a:extLst>
          </p:cNvPr>
          <p:cNvSpPr>
            <a:spLocks noGrp="1"/>
          </p:cNvSpPr>
          <p:nvPr>
            <p:ph type="ftr" sz="quarter" idx="11"/>
          </p:nvPr>
        </p:nvSpPr>
        <p:spPr/>
        <p:txBody>
          <a:bodyPr/>
          <a:lstStyle/>
          <a:p>
            <a:endParaRPr lang="cs-CZ" dirty="0"/>
          </a:p>
        </p:txBody>
      </p:sp>
      <p:sp>
        <p:nvSpPr>
          <p:cNvPr id="4" name="Zástupný symbol pro číslo snímku 3">
            <a:extLst>
              <a:ext uri="{FF2B5EF4-FFF2-40B4-BE49-F238E27FC236}">
                <a16:creationId xmlns:a16="http://schemas.microsoft.com/office/drawing/2014/main" id="{E0E94A74-11B1-4D16-AB1B-D50DC6BD7F4E}"/>
              </a:ext>
            </a:extLst>
          </p:cNvPr>
          <p:cNvSpPr>
            <a:spLocks noGrp="1"/>
          </p:cNvSpPr>
          <p:nvPr>
            <p:ph type="sldNum" sz="quarter" idx="12"/>
          </p:nvPr>
        </p:nvSpPr>
        <p:spPr/>
        <p:txBody>
          <a:bodyPr/>
          <a:lstStyle/>
          <a:p>
            <a:fld id="{BFD3ABE0-AB08-445E-A70A-985F58389E57}" type="slidenum">
              <a:rPr lang="cs-CZ" smtClean="0"/>
              <a:t>‹#›</a:t>
            </a:fld>
            <a:endParaRPr lang="cs-CZ" dirty="0"/>
          </a:p>
        </p:txBody>
      </p:sp>
    </p:spTree>
    <p:extLst>
      <p:ext uri="{BB962C8B-B14F-4D97-AF65-F5344CB8AC3E}">
        <p14:creationId xmlns:p14="http://schemas.microsoft.com/office/powerpoint/2010/main" val="227043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E95692-755A-4933-8393-15E6F79EC55E}"/>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C8797FFE-3245-48A2-9550-6F4DDAEB0E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483E0F24-0D91-46F7-8FD2-0FBA1F25FE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FAA50734-37BB-45F2-8FFE-B9847270B1FF}"/>
              </a:ext>
            </a:extLst>
          </p:cNvPr>
          <p:cNvSpPr>
            <a:spLocks noGrp="1"/>
          </p:cNvSpPr>
          <p:nvPr>
            <p:ph type="dt" sz="half" idx="10"/>
          </p:nvPr>
        </p:nvSpPr>
        <p:spPr/>
        <p:txBody>
          <a:bodyPr/>
          <a:lstStyle/>
          <a:p>
            <a:fld id="{AB68450F-D43A-447D-AE08-D1FF7B4C6B06}" type="datetimeFigureOut">
              <a:rPr lang="cs-CZ" smtClean="0"/>
              <a:t>02.05.2022</a:t>
            </a:fld>
            <a:endParaRPr lang="cs-CZ" dirty="0"/>
          </a:p>
        </p:txBody>
      </p:sp>
      <p:sp>
        <p:nvSpPr>
          <p:cNvPr id="6" name="Zástupný symbol pro zápatí 5">
            <a:extLst>
              <a:ext uri="{FF2B5EF4-FFF2-40B4-BE49-F238E27FC236}">
                <a16:creationId xmlns:a16="http://schemas.microsoft.com/office/drawing/2014/main" id="{7864ADB9-ED3B-4625-A6BC-462F6ED2AC0E}"/>
              </a:ext>
            </a:extLst>
          </p:cNvPr>
          <p:cNvSpPr>
            <a:spLocks noGrp="1"/>
          </p:cNvSpPr>
          <p:nvPr>
            <p:ph type="ftr" sz="quarter" idx="11"/>
          </p:nvPr>
        </p:nvSpPr>
        <p:spPr/>
        <p:txBody>
          <a:bodyPr/>
          <a:lstStyle/>
          <a:p>
            <a:endParaRPr lang="cs-CZ" dirty="0"/>
          </a:p>
        </p:txBody>
      </p:sp>
      <p:sp>
        <p:nvSpPr>
          <p:cNvPr id="7" name="Zástupný symbol pro číslo snímku 6">
            <a:extLst>
              <a:ext uri="{FF2B5EF4-FFF2-40B4-BE49-F238E27FC236}">
                <a16:creationId xmlns:a16="http://schemas.microsoft.com/office/drawing/2014/main" id="{17B5AED2-9B14-40EF-A327-AEAFA6C59990}"/>
              </a:ext>
            </a:extLst>
          </p:cNvPr>
          <p:cNvSpPr>
            <a:spLocks noGrp="1"/>
          </p:cNvSpPr>
          <p:nvPr>
            <p:ph type="sldNum" sz="quarter" idx="12"/>
          </p:nvPr>
        </p:nvSpPr>
        <p:spPr/>
        <p:txBody>
          <a:bodyPr/>
          <a:lstStyle/>
          <a:p>
            <a:fld id="{BFD3ABE0-AB08-445E-A70A-985F58389E57}" type="slidenum">
              <a:rPr lang="cs-CZ" smtClean="0"/>
              <a:t>‹#›</a:t>
            </a:fld>
            <a:endParaRPr lang="cs-CZ" dirty="0"/>
          </a:p>
        </p:txBody>
      </p:sp>
    </p:spTree>
    <p:extLst>
      <p:ext uri="{BB962C8B-B14F-4D97-AF65-F5344CB8AC3E}">
        <p14:creationId xmlns:p14="http://schemas.microsoft.com/office/powerpoint/2010/main" val="1700687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A491A6-6FA5-4A11-A029-8D6063702D21}"/>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BF5AC645-EA7A-4BB0-8FAB-15C1F44093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dirty="0"/>
          </a:p>
        </p:txBody>
      </p:sp>
      <p:sp>
        <p:nvSpPr>
          <p:cNvPr id="4" name="Zástupný text 3">
            <a:extLst>
              <a:ext uri="{FF2B5EF4-FFF2-40B4-BE49-F238E27FC236}">
                <a16:creationId xmlns:a16="http://schemas.microsoft.com/office/drawing/2014/main" id="{E4517880-1BCB-4A8E-8BA9-B35F006745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C888E2EB-FF66-4D99-A9AB-2AD49138C606}"/>
              </a:ext>
            </a:extLst>
          </p:cNvPr>
          <p:cNvSpPr>
            <a:spLocks noGrp="1"/>
          </p:cNvSpPr>
          <p:nvPr>
            <p:ph type="dt" sz="half" idx="10"/>
          </p:nvPr>
        </p:nvSpPr>
        <p:spPr/>
        <p:txBody>
          <a:bodyPr/>
          <a:lstStyle/>
          <a:p>
            <a:fld id="{AB68450F-D43A-447D-AE08-D1FF7B4C6B06}" type="datetimeFigureOut">
              <a:rPr lang="cs-CZ" smtClean="0"/>
              <a:t>02.05.2022</a:t>
            </a:fld>
            <a:endParaRPr lang="cs-CZ" dirty="0"/>
          </a:p>
        </p:txBody>
      </p:sp>
      <p:sp>
        <p:nvSpPr>
          <p:cNvPr id="6" name="Zástupný symbol pro zápatí 5">
            <a:extLst>
              <a:ext uri="{FF2B5EF4-FFF2-40B4-BE49-F238E27FC236}">
                <a16:creationId xmlns:a16="http://schemas.microsoft.com/office/drawing/2014/main" id="{A9988BD8-6459-4BCA-B25D-16701827DE7B}"/>
              </a:ext>
            </a:extLst>
          </p:cNvPr>
          <p:cNvSpPr>
            <a:spLocks noGrp="1"/>
          </p:cNvSpPr>
          <p:nvPr>
            <p:ph type="ftr" sz="quarter" idx="11"/>
          </p:nvPr>
        </p:nvSpPr>
        <p:spPr/>
        <p:txBody>
          <a:bodyPr/>
          <a:lstStyle/>
          <a:p>
            <a:endParaRPr lang="cs-CZ" dirty="0"/>
          </a:p>
        </p:txBody>
      </p:sp>
      <p:sp>
        <p:nvSpPr>
          <p:cNvPr id="7" name="Zástupný symbol pro číslo snímku 6">
            <a:extLst>
              <a:ext uri="{FF2B5EF4-FFF2-40B4-BE49-F238E27FC236}">
                <a16:creationId xmlns:a16="http://schemas.microsoft.com/office/drawing/2014/main" id="{CC3AA9DB-0465-4122-BE43-082396665935}"/>
              </a:ext>
            </a:extLst>
          </p:cNvPr>
          <p:cNvSpPr>
            <a:spLocks noGrp="1"/>
          </p:cNvSpPr>
          <p:nvPr>
            <p:ph type="sldNum" sz="quarter" idx="12"/>
          </p:nvPr>
        </p:nvSpPr>
        <p:spPr/>
        <p:txBody>
          <a:bodyPr/>
          <a:lstStyle/>
          <a:p>
            <a:fld id="{BFD3ABE0-AB08-445E-A70A-985F58389E57}" type="slidenum">
              <a:rPr lang="cs-CZ" smtClean="0"/>
              <a:t>‹#›</a:t>
            </a:fld>
            <a:endParaRPr lang="cs-CZ" dirty="0"/>
          </a:p>
        </p:txBody>
      </p:sp>
    </p:spTree>
    <p:extLst>
      <p:ext uri="{BB962C8B-B14F-4D97-AF65-F5344CB8AC3E}">
        <p14:creationId xmlns:p14="http://schemas.microsoft.com/office/powerpoint/2010/main" val="4291531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290BFFF5-1252-4E99-932F-C3FA8FA2EF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57F3606B-F292-46D6-9552-7F37464A85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CA4A17C-8A9B-4701-82E5-ABF591E3D5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68450F-D43A-447D-AE08-D1FF7B4C6B06}" type="datetimeFigureOut">
              <a:rPr lang="cs-CZ" smtClean="0"/>
              <a:t>02.05.2022</a:t>
            </a:fld>
            <a:endParaRPr lang="cs-CZ" dirty="0"/>
          </a:p>
        </p:txBody>
      </p:sp>
      <p:sp>
        <p:nvSpPr>
          <p:cNvPr id="5" name="Zástupný symbol pro zápatí 4">
            <a:extLst>
              <a:ext uri="{FF2B5EF4-FFF2-40B4-BE49-F238E27FC236}">
                <a16:creationId xmlns:a16="http://schemas.microsoft.com/office/drawing/2014/main" id="{80F48086-E208-4C64-99B4-E39443AC48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dirty="0"/>
          </a:p>
        </p:txBody>
      </p:sp>
      <p:sp>
        <p:nvSpPr>
          <p:cNvPr id="6" name="Zástupný symbol pro číslo snímku 5">
            <a:extLst>
              <a:ext uri="{FF2B5EF4-FFF2-40B4-BE49-F238E27FC236}">
                <a16:creationId xmlns:a16="http://schemas.microsoft.com/office/drawing/2014/main" id="{BE32F2E3-F870-4FF6-8DB5-29FF19A53C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D3ABE0-AB08-445E-A70A-985F58389E57}" type="slidenum">
              <a:rPr lang="cs-CZ" smtClean="0"/>
              <a:t>‹#›</a:t>
            </a:fld>
            <a:endParaRPr lang="cs-CZ" dirty="0"/>
          </a:p>
        </p:txBody>
      </p:sp>
    </p:spTree>
    <p:extLst>
      <p:ext uri="{BB962C8B-B14F-4D97-AF65-F5344CB8AC3E}">
        <p14:creationId xmlns:p14="http://schemas.microsoft.com/office/powerpoint/2010/main" val="1415962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marcela.burianova@rsd.cz"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ázek 10">
            <a:extLst>
              <a:ext uri="{FF2B5EF4-FFF2-40B4-BE49-F238E27FC236}">
                <a16:creationId xmlns:a16="http://schemas.microsoft.com/office/drawing/2014/main" id="{A0F08CD4-1BF4-4D0A-B09F-AA001EC6C2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Nadpis 1">
            <a:extLst>
              <a:ext uri="{FF2B5EF4-FFF2-40B4-BE49-F238E27FC236}">
                <a16:creationId xmlns:a16="http://schemas.microsoft.com/office/drawing/2014/main" id="{ED846FF4-C277-4791-BE52-6672A11D6B61}"/>
              </a:ext>
            </a:extLst>
          </p:cNvPr>
          <p:cNvSpPr>
            <a:spLocks noGrp="1"/>
          </p:cNvSpPr>
          <p:nvPr>
            <p:ph type="ctrTitle"/>
          </p:nvPr>
        </p:nvSpPr>
        <p:spPr>
          <a:xfrm>
            <a:off x="409074" y="758584"/>
            <a:ext cx="10258926" cy="1155616"/>
          </a:xfrm>
        </p:spPr>
        <p:txBody>
          <a:bodyPr>
            <a:normAutofit/>
          </a:bodyPr>
          <a:lstStyle/>
          <a:p>
            <a:pPr algn="l"/>
            <a:r>
              <a:rPr lang="cs-CZ" sz="7500" b="1" dirty="0">
                <a:solidFill>
                  <a:schemeClr val="accent1">
                    <a:lumMod val="75000"/>
                  </a:schemeClr>
                </a:solidFill>
                <a:latin typeface="Calibri" panose="020F0502020204030204" pitchFamily="34" charset="0"/>
                <a:cs typeface="Calibri" panose="020F0502020204030204" pitchFamily="34" charset="0"/>
              </a:rPr>
              <a:t>Právní odbor  ŘSD ČR</a:t>
            </a:r>
          </a:p>
        </p:txBody>
      </p:sp>
      <p:sp>
        <p:nvSpPr>
          <p:cNvPr id="6" name="Podnadpis 2">
            <a:extLst>
              <a:ext uri="{FF2B5EF4-FFF2-40B4-BE49-F238E27FC236}">
                <a16:creationId xmlns:a16="http://schemas.microsoft.com/office/drawing/2014/main" id="{7E6F6DC1-9368-4713-B89B-2190E488EDDD}"/>
              </a:ext>
            </a:extLst>
          </p:cNvPr>
          <p:cNvSpPr>
            <a:spLocks noGrp="1"/>
          </p:cNvSpPr>
          <p:nvPr>
            <p:ph type="subTitle" idx="1"/>
          </p:nvPr>
        </p:nvSpPr>
        <p:spPr>
          <a:xfrm>
            <a:off x="3372374" y="2032979"/>
            <a:ext cx="8554931" cy="2606133"/>
          </a:xfrm>
        </p:spPr>
        <p:txBody>
          <a:bodyPr>
            <a:noAutofit/>
          </a:bodyPr>
          <a:lstStyle/>
          <a:p>
            <a:pPr algn="l">
              <a:lnSpc>
                <a:spcPct val="100000"/>
              </a:lnSpc>
              <a:spcBef>
                <a:spcPts val="600"/>
              </a:spcBef>
            </a:pPr>
            <a:endParaRPr lang="cs-CZ" altLang="cs-CZ" sz="2800" b="1" dirty="0">
              <a:solidFill>
                <a:srgbClr val="0093D3"/>
              </a:solidFill>
              <a:ea typeface="Calibri" panose="020F0502020204030204" pitchFamily="34" charset="0"/>
              <a:cs typeface="Helvetica" panose="020B0604020202020204" pitchFamily="34" charset="0"/>
            </a:endParaRPr>
          </a:p>
          <a:p>
            <a:pPr algn="l">
              <a:lnSpc>
                <a:spcPct val="100000"/>
              </a:lnSpc>
              <a:spcBef>
                <a:spcPts val="600"/>
              </a:spcBef>
            </a:pPr>
            <a:r>
              <a:rPr lang="cs-CZ" altLang="cs-CZ" sz="2800" b="1" dirty="0">
                <a:solidFill>
                  <a:srgbClr val="0093D3"/>
                </a:solidFill>
                <a:ea typeface="Calibri" panose="020F0502020204030204" pitchFamily="34" charset="0"/>
                <a:cs typeface="Helvetica" panose="020B0604020202020204" pitchFamily="34" charset="0"/>
              </a:rPr>
              <a:t>Veřejné osvětlení a pozemní komunikace</a:t>
            </a:r>
          </a:p>
          <a:p>
            <a:pPr algn="l">
              <a:lnSpc>
                <a:spcPct val="100000"/>
              </a:lnSpc>
              <a:spcBef>
                <a:spcPts val="600"/>
              </a:spcBef>
            </a:pPr>
            <a:r>
              <a:rPr lang="cs-CZ" altLang="cs-CZ" sz="2800" b="1" dirty="0">
                <a:solidFill>
                  <a:srgbClr val="0093D3"/>
                </a:solidFill>
                <a:ea typeface="Calibri" panose="020F0502020204030204" pitchFamily="34" charset="0"/>
                <a:cs typeface="Helvetica" panose="020B0604020202020204" pitchFamily="34" charset="0"/>
              </a:rPr>
              <a:t>Vodohospodářská díla jako součást pozemní komunikace</a:t>
            </a:r>
          </a:p>
          <a:p>
            <a:pPr algn="l">
              <a:lnSpc>
                <a:spcPct val="100000"/>
              </a:lnSpc>
              <a:spcBef>
                <a:spcPts val="600"/>
              </a:spcBef>
            </a:pPr>
            <a:r>
              <a:rPr lang="cs-CZ" sz="2800" b="1" dirty="0">
                <a:solidFill>
                  <a:srgbClr val="0093D3"/>
                </a:solidFill>
                <a:cs typeface="Helvetica" panose="020B0604020202020204" pitchFamily="34" charset="0"/>
              </a:rPr>
              <a:t>Podchody</a:t>
            </a:r>
          </a:p>
          <a:p>
            <a:pPr algn="l">
              <a:lnSpc>
                <a:spcPct val="100000"/>
              </a:lnSpc>
              <a:spcBef>
                <a:spcPts val="600"/>
              </a:spcBef>
            </a:pPr>
            <a:r>
              <a:rPr lang="cs-CZ" sz="2800" b="1" dirty="0">
                <a:solidFill>
                  <a:srgbClr val="0093D3"/>
                </a:solidFill>
                <a:cs typeface="Helvetica" panose="020B0604020202020204" pitchFamily="34" charset="0"/>
              </a:rPr>
              <a:t>Odpočívky</a:t>
            </a:r>
          </a:p>
          <a:p>
            <a:pPr algn="l">
              <a:lnSpc>
                <a:spcPct val="100000"/>
              </a:lnSpc>
              <a:spcBef>
                <a:spcPts val="600"/>
              </a:spcBef>
            </a:pPr>
            <a:r>
              <a:rPr lang="cs-CZ" sz="2800" b="1" dirty="0">
                <a:solidFill>
                  <a:srgbClr val="0093D3"/>
                </a:solidFill>
                <a:cs typeface="Helvetica" panose="020B0604020202020204" pitchFamily="34" charset="0"/>
              </a:rPr>
              <a:t>Připojování na PK – fikce souhlasu</a:t>
            </a:r>
          </a:p>
          <a:p>
            <a:pPr algn="l">
              <a:lnSpc>
                <a:spcPct val="100000"/>
              </a:lnSpc>
              <a:spcBef>
                <a:spcPts val="600"/>
              </a:spcBef>
            </a:pPr>
            <a:r>
              <a:rPr lang="cs-CZ" sz="2800" b="1" dirty="0">
                <a:solidFill>
                  <a:srgbClr val="0093D3"/>
                </a:solidFill>
                <a:cs typeface="Helvetica" panose="020B0604020202020204" pitchFamily="34" charset="0"/>
              </a:rPr>
              <a:t>Silniční vegetace, ploty</a:t>
            </a:r>
          </a:p>
        </p:txBody>
      </p:sp>
      <p:sp>
        <p:nvSpPr>
          <p:cNvPr id="7" name="TextovéPole 6">
            <a:extLst>
              <a:ext uri="{FF2B5EF4-FFF2-40B4-BE49-F238E27FC236}">
                <a16:creationId xmlns:a16="http://schemas.microsoft.com/office/drawing/2014/main" id="{958B0FBB-5A39-49F2-A803-4CC2D255B87D}"/>
              </a:ext>
            </a:extLst>
          </p:cNvPr>
          <p:cNvSpPr txBox="1"/>
          <p:nvPr/>
        </p:nvSpPr>
        <p:spPr>
          <a:xfrm>
            <a:off x="4404220" y="5668903"/>
            <a:ext cx="7355305" cy="369332"/>
          </a:xfrm>
          <a:prstGeom prst="rect">
            <a:avLst/>
          </a:prstGeom>
          <a:noFill/>
        </p:spPr>
        <p:txBody>
          <a:bodyPr wrap="square" rtlCol="0">
            <a:spAutoFit/>
          </a:bodyPr>
          <a:lstStyle/>
          <a:p>
            <a:r>
              <a:rPr lang="cs-CZ" dirty="0">
                <a:solidFill>
                  <a:srgbClr val="0093D3"/>
                </a:solidFill>
                <a:cs typeface="Helvetica" panose="020B0604020202020204" pitchFamily="34" charset="0"/>
              </a:rPr>
              <a:t>                                                                           Ing. Marcela Burianová       5/2022</a:t>
            </a:r>
          </a:p>
        </p:txBody>
      </p:sp>
    </p:spTree>
    <p:extLst>
      <p:ext uri="{BB962C8B-B14F-4D97-AF65-F5344CB8AC3E}">
        <p14:creationId xmlns:p14="http://schemas.microsoft.com/office/powerpoint/2010/main" val="22323924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10A3BE1C-3EB1-449F-9BD8-F56655FAF62E}"/>
              </a:ext>
            </a:extLst>
          </p:cNvPr>
          <p:cNvSpPr txBox="1"/>
          <p:nvPr/>
        </p:nvSpPr>
        <p:spPr>
          <a:xfrm>
            <a:off x="295276" y="512445"/>
            <a:ext cx="11630024" cy="5909310"/>
          </a:xfrm>
          <a:prstGeom prst="rect">
            <a:avLst/>
          </a:prstGeom>
          <a:noFill/>
        </p:spPr>
        <p:txBody>
          <a:bodyPr wrap="square">
            <a:spAutoFit/>
          </a:bodyPr>
          <a:lstStyle/>
          <a:p>
            <a:pPr algn="just"/>
            <a:r>
              <a:rPr lang="cs-CZ" dirty="0"/>
              <a:t>ust. § 13 ZoPK</a:t>
            </a:r>
          </a:p>
          <a:p>
            <a:pPr algn="just"/>
            <a:endParaRPr lang="cs-CZ" dirty="0"/>
          </a:p>
          <a:p>
            <a:pPr algn="just"/>
            <a:r>
              <a:rPr lang="cs-CZ" b="1" dirty="0"/>
              <a:t>Příslušenstvím dálnice, silnice a místní komunikace jsou</a:t>
            </a:r>
          </a:p>
          <a:p>
            <a:pPr algn="just"/>
            <a:endParaRPr lang="cs-CZ" b="1" dirty="0"/>
          </a:p>
          <a:p>
            <a:pPr algn="just"/>
            <a:r>
              <a:rPr lang="cs-CZ" dirty="0"/>
              <a:t>d) </a:t>
            </a:r>
            <a:r>
              <a:rPr lang="cs-CZ" b="1" dirty="0"/>
              <a:t>silniční vegetace</a:t>
            </a:r>
            <a:r>
              <a:rPr lang="cs-CZ" dirty="0"/>
              <a:t>, zásněžky, zásobníky a skládky údržbových hmot,</a:t>
            </a:r>
          </a:p>
          <a:p>
            <a:pPr algn="just"/>
            <a:r>
              <a:rPr lang="cs-CZ" dirty="0"/>
              <a:t>e) </a:t>
            </a:r>
            <a:r>
              <a:rPr lang="cs-CZ" b="1" dirty="0"/>
              <a:t>objekty a prostranství </a:t>
            </a:r>
            <a:r>
              <a:rPr lang="cs-CZ" dirty="0"/>
              <a:t>bezprostředně sloužící výkonu údržby dálnice, silnice nebo místní komunikace (cestmistrovství)</a:t>
            </a:r>
          </a:p>
          <a:p>
            <a:pPr algn="just"/>
            <a:r>
              <a:rPr lang="cs-CZ" dirty="0"/>
              <a:t>     nebo k zabezpečení úkolů složek integrovaného záchranného systému a jejich napojení na příslušnou pozemní       </a:t>
            </a:r>
          </a:p>
          <a:p>
            <a:pPr algn="just"/>
            <a:r>
              <a:rPr lang="cs-CZ" dirty="0"/>
              <a:t>     komunikaci,</a:t>
            </a:r>
          </a:p>
          <a:p>
            <a:pPr algn="just"/>
            <a:r>
              <a:rPr lang="cs-CZ" dirty="0"/>
              <a:t>f) </a:t>
            </a:r>
            <a:r>
              <a:rPr lang="cs-CZ" b="1" dirty="0"/>
              <a:t>zařízení </a:t>
            </a:r>
            <a:r>
              <a:rPr lang="cs-CZ" dirty="0"/>
              <a:t>zabraňující vniknutí volně žijících živočichů (např. </a:t>
            </a:r>
            <a:r>
              <a:rPr lang="cs-CZ" b="1" dirty="0"/>
              <a:t>ploty</a:t>
            </a:r>
            <a:r>
              <a:rPr lang="cs-CZ" dirty="0"/>
              <a:t>, přechodové můstky, tunely),</a:t>
            </a:r>
          </a:p>
          <a:p>
            <a:pPr algn="just"/>
            <a:endParaRPr lang="cs-CZ" dirty="0"/>
          </a:p>
          <a:p>
            <a:pPr algn="just"/>
            <a:endParaRPr lang="cs-CZ" dirty="0"/>
          </a:p>
          <a:p>
            <a:pPr algn="just"/>
            <a:r>
              <a:rPr lang="cs-CZ" dirty="0"/>
              <a:t>ust. § 15 odst. 1 ZoPK </a:t>
            </a:r>
          </a:p>
          <a:p>
            <a:pPr algn="just"/>
            <a:endParaRPr lang="cs-CZ" dirty="0"/>
          </a:p>
          <a:p>
            <a:pPr algn="just"/>
            <a:r>
              <a:rPr lang="cs-CZ" b="1"/>
              <a:t>Silniční vegetace</a:t>
            </a:r>
          </a:p>
          <a:p>
            <a:pPr algn="just"/>
            <a:endParaRPr lang="cs-CZ" b="1" dirty="0"/>
          </a:p>
          <a:p>
            <a:pPr algn="just"/>
            <a:r>
              <a:rPr lang="cs-CZ" dirty="0"/>
              <a:t>Silniční vegetace na silničních pomocných pozemcích </a:t>
            </a:r>
            <a:r>
              <a:rPr lang="cs-CZ" b="1" dirty="0"/>
              <a:t>a na jiných </a:t>
            </a:r>
            <a:r>
              <a:rPr lang="cs-CZ" b="1" u="sng" dirty="0"/>
              <a:t>vhodných</a:t>
            </a:r>
            <a:r>
              <a:rPr lang="cs-CZ" b="1" dirty="0"/>
              <a:t> pozemcích tvořících součást dálnice, nebo silnice</a:t>
            </a:r>
            <a:r>
              <a:rPr lang="cs-CZ" dirty="0"/>
              <a:t> nesmí ohrožovat bezpečnost užití pozemní komunikace nebo neúměrně ztěžovat použití těchto pozemků k účelům údržby těchto komunikací nebo neúměrně ztěžovat obhospodařování sousedních pozemků.</a:t>
            </a:r>
          </a:p>
          <a:p>
            <a:pPr marL="342900" indent="-342900" algn="just">
              <a:buAutoNum type="arabicParenBoth"/>
            </a:pPr>
            <a:endParaRPr lang="cs-CZ" dirty="0"/>
          </a:p>
          <a:p>
            <a:pPr algn="just"/>
            <a:endParaRPr lang="cs-CZ" dirty="0"/>
          </a:p>
          <a:p>
            <a:endParaRPr lang="cs-CZ" dirty="0"/>
          </a:p>
        </p:txBody>
      </p:sp>
    </p:spTree>
    <p:extLst>
      <p:ext uri="{BB962C8B-B14F-4D97-AF65-F5344CB8AC3E}">
        <p14:creationId xmlns:p14="http://schemas.microsoft.com/office/powerpoint/2010/main" val="4109311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D62F8BA0-7155-42BB-88A8-EE681FE413EA}"/>
              </a:ext>
            </a:extLst>
          </p:cNvPr>
          <p:cNvPicPr>
            <a:picLocks noChangeAspect="1"/>
          </p:cNvPicPr>
          <p:nvPr/>
        </p:nvPicPr>
        <p:blipFill>
          <a:blip r:embed="rId2"/>
          <a:stretch>
            <a:fillRect/>
          </a:stretch>
        </p:blipFill>
        <p:spPr>
          <a:xfrm>
            <a:off x="1337188" y="0"/>
            <a:ext cx="9102212" cy="6858000"/>
          </a:xfrm>
          <a:prstGeom prst="rect">
            <a:avLst/>
          </a:prstGeom>
        </p:spPr>
      </p:pic>
    </p:spTree>
    <p:extLst>
      <p:ext uri="{BB962C8B-B14F-4D97-AF65-F5344CB8AC3E}">
        <p14:creationId xmlns:p14="http://schemas.microsoft.com/office/powerpoint/2010/main" val="1036267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91C89365-376C-4C3B-936D-ADD29737AF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Nadpis 1">
            <a:extLst>
              <a:ext uri="{FF2B5EF4-FFF2-40B4-BE49-F238E27FC236}">
                <a16:creationId xmlns:a16="http://schemas.microsoft.com/office/drawing/2014/main" id="{D366CA06-08D7-4669-80C7-98839D5D9714}"/>
              </a:ext>
            </a:extLst>
          </p:cNvPr>
          <p:cNvSpPr>
            <a:spLocks noGrp="1"/>
          </p:cNvSpPr>
          <p:nvPr>
            <p:ph type="title"/>
          </p:nvPr>
        </p:nvSpPr>
        <p:spPr>
          <a:xfrm>
            <a:off x="2835478" y="1921079"/>
            <a:ext cx="6521881" cy="2231039"/>
          </a:xfrm>
        </p:spPr>
        <p:txBody>
          <a:bodyPr>
            <a:normAutofit fontScale="90000"/>
          </a:bodyPr>
          <a:lstStyle/>
          <a:p>
            <a:pPr algn="ctr"/>
            <a:br>
              <a:rPr lang="cs-CZ" sz="7200" dirty="0">
                <a:solidFill>
                  <a:schemeClr val="accent1"/>
                </a:solidFill>
                <a:latin typeface="Helvetica" panose="020B0604020202020204" pitchFamily="34" charset="0"/>
                <a:cs typeface="Helvetica" panose="020B0604020202020204" pitchFamily="34" charset="0"/>
              </a:rPr>
            </a:br>
            <a:br>
              <a:rPr lang="cs-CZ" sz="7200" dirty="0">
                <a:solidFill>
                  <a:schemeClr val="accent1"/>
                </a:solidFill>
                <a:latin typeface="Helvetica" panose="020B0604020202020204" pitchFamily="34" charset="0"/>
                <a:cs typeface="Helvetica" panose="020B0604020202020204" pitchFamily="34" charset="0"/>
              </a:rPr>
            </a:br>
            <a:r>
              <a:rPr lang="cs-CZ" b="1" dirty="0">
                <a:solidFill>
                  <a:srgbClr val="0093D3"/>
                </a:solidFill>
                <a:latin typeface="+mn-lt"/>
                <a:cs typeface="Calibri" panose="020F0502020204030204" pitchFamily="34" charset="0"/>
              </a:rPr>
              <a:t>Děkuji za</a:t>
            </a:r>
            <a:br>
              <a:rPr lang="cs-CZ" b="1" dirty="0">
                <a:solidFill>
                  <a:srgbClr val="0093D3"/>
                </a:solidFill>
                <a:latin typeface="+mn-lt"/>
                <a:cs typeface="Calibri" panose="020F0502020204030204" pitchFamily="34" charset="0"/>
              </a:rPr>
            </a:br>
            <a:r>
              <a:rPr lang="cs-CZ" b="1" dirty="0">
                <a:solidFill>
                  <a:srgbClr val="0093D3"/>
                </a:solidFill>
                <a:latin typeface="+mn-lt"/>
                <a:cs typeface="Calibri" panose="020F0502020204030204" pitchFamily="34" charset="0"/>
              </a:rPr>
              <a:t>pozornost</a:t>
            </a:r>
            <a:br>
              <a:rPr lang="cs-CZ" sz="7200" dirty="0">
                <a:solidFill>
                  <a:schemeClr val="accent1"/>
                </a:solidFill>
                <a:latin typeface="+mn-lt"/>
                <a:cs typeface="Helvetica" panose="020B0604020202020204" pitchFamily="34" charset="0"/>
              </a:rPr>
            </a:br>
            <a:br>
              <a:rPr lang="cs-CZ" sz="7200" dirty="0">
                <a:solidFill>
                  <a:schemeClr val="accent1"/>
                </a:solidFill>
                <a:latin typeface="Helvetica" panose="020B0604020202020204" pitchFamily="34" charset="0"/>
                <a:cs typeface="Helvetica" panose="020B0604020202020204" pitchFamily="34" charset="0"/>
              </a:rPr>
            </a:br>
            <a:r>
              <a:rPr lang="cs-CZ" sz="1000" dirty="0">
                <a:solidFill>
                  <a:srgbClr val="0070C0"/>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marcela.burianova@rsd.cz</a:t>
            </a:r>
            <a:br>
              <a:rPr lang="cs-CZ" sz="1000" dirty="0">
                <a:solidFill>
                  <a:schemeClr val="accent1"/>
                </a:solidFill>
                <a:latin typeface="Helvetica" panose="020B0604020202020204" pitchFamily="34" charset="0"/>
                <a:cs typeface="Helvetica" panose="020B0604020202020204" pitchFamily="34" charset="0"/>
              </a:rPr>
            </a:br>
            <a:endParaRPr lang="cs-CZ" sz="7200" dirty="0">
              <a:solidFill>
                <a:schemeClr val="accent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3584709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EA9F3B-693A-44FB-923F-716E085ED702}"/>
              </a:ext>
            </a:extLst>
          </p:cNvPr>
          <p:cNvSpPr>
            <a:spLocks noGrp="1"/>
          </p:cNvSpPr>
          <p:nvPr>
            <p:ph type="title"/>
          </p:nvPr>
        </p:nvSpPr>
        <p:spPr>
          <a:xfrm>
            <a:off x="905483" y="337656"/>
            <a:ext cx="10515600" cy="971027"/>
          </a:xfrm>
        </p:spPr>
        <p:txBody>
          <a:bodyPr>
            <a:normAutofit/>
          </a:bodyPr>
          <a:lstStyle/>
          <a:p>
            <a:r>
              <a:rPr lang="cs-CZ" sz="4000" b="1" dirty="0">
                <a:solidFill>
                  <a:srgbClr val="0093D3"/>
                </a:solidFill>
              </a:rPr>
              <a:t>Veřejné osvětlení a pozemní komunikace</a:t>
            </a:r>
          </a:p>
        </p:txBody>
      </p:sp>
      <p:sp>
        <p:nvSpPr>
          <p:cNvPr id="3" name="Zástupný obsah 2">
            <a:extLst>
              <a:ext uri="{FF2B5EF4-FFF2-40B4-BE49-F238E27FC236}">
                <a16:creationId xmlns:a16="http://schemas.microsoft.com/office/drawing/2014/main" id="{37143351-78DF-42E0-B694-64537A0E414E}"/>
              </a:ext>
            </a:extLst>
          </p:cNvPr>
          <p:cNvSpPr>
            <a:spLocks noGrp="1"/>
          </p:cNvSpPr>
          <p:nvPr>
            <p:ph idx="1"/>
          </p:nvPr>
        </p:nvSpPr>
        <p:spPr>
          <a:xfrm>
            <a:off x="972766" y="2231472"/>
            <a:ext cx="10381034" cy="3945491"/>
          </a:xfrm>
        </p:spPr>
        <p:txBody>
          <a:bodyPr/>
          <a:lstStyle/>
          <a:p>
            <a:pPr marL="0" indent="0">
              <a:buNone/>
            </a:pPr>
            <a:r>
              <a:rPr lang="cs-CZ" dirty="0"/>
              <a:t>      </a:t>
            </a:r>
          </a:p>
        </p:txBody>
      </p:sp>
      <p:sp>
        <p:nvSpPr>
          <p:cNvPr id="7" name="TextovéPole 6">
            <a:extLst>
              <a:ext uri="{FF2B5EF4-FFF2-40B4-BE49-F238E27FC236}">
                <a16:creationId xmlns:a16="http://schemas.microsoft.com/office/drawing/2014/main" id="{D39C28BC-5F15-4B10-9F47-7CE604160941}"/>
              </a:ext>
            </a:extLst>
          </p:cNvPr>
          <p:cNvSpPr txBox="1"/>
          <p:nvPr/>
        </p:nvSpPr>
        <p:spPr>
          <a:xfrm>
            <a:off x="738929" y="1760153"/>
            <a:ext cx="11252434" cy="4693593"/>
          </a:xfrm>
          <a:prstGeom prst="rect">
            <a:avLst/>
          </a:prstGeom>
          <a:noFill/>
        </p:spPr>
        <p:txBody>
          <a:bodyPr wrap="square">
            <a:spAutoFit/>
          </a:bodyPr>
          <a:lstStyle/>
          <a:p>
            <a:pPr marL="285750" indent="-285750">
              <a:buFont typeface="Arial" panose="020B0604020202020204" pitchFamily="34" charset="0"/>
              <a:buChar char="•"/>
            </a:pPr>
            <a:r>
              <a:rPr lang="cs-CZ" b="1" i="0" dirty="0">
                <a:solidFill>
                  <a:srgbClr val="000000"/>
                </a:solidFill>
                <a:effectLst/>
              </a:rPr>
              <a:t>Dálnice a silnice mohou vést územím </a:t>
            </a:r>
            <a:r>
              <a:rPr lang="cs-CZ" b="1" i="0" u="sng" dirty="0">
                <a:solidFill>
                  <a:srgbClr val="000000"/>
                </a:solidFill>
                <a:effectLst/>
              </a:rPr>
              <a:t>zastavěným nebo zastavitelným </a:t>
            </a:r>
            <a:r>
              <a:rPr lang="cs-CZ" b="1" i="0" dirty="0">
                <a:solidFill>
                  <a:srgbClr val="000000"/>
                </a:solidFill>
                <a:effectLst/>
              </a:rPr>
              <a:t>(</a:t>
            </a:r>
            <a:r>
              <a:rPr lang="cs-CZ" b="1" dirty="0"/>
              <a:t>průjezdní úsek),</a:t>
            </a:r>
            <a:r>
              <a:rPr lang="cs-CZ" b="1" i="0" dirty="0">
                <a:solidFill>
                  <a:srgbClr val="000000"/>
                </a:solidFill>
                <a:effectLst/>
              </a:rPr>
              <a:t> pokud se tím převádí převážně průjezdná doprava tímto územím.</a:t>
            </a:r>
            <a:endParaRPr lang="cs-CZ" b="1" dirty="0"/>
          </a:p>
          <a:p>
            <a:pPr>
              <a:spcAft>
                <a:spcPts val="1200"/>
              </a:spcAft>
            </a:pPr>
            <a:r>
              <a:rPr lang="cs-CZ" sz="1400" dirty="0"/>
              <a:t>       (§ 8 odst. 1 zák. č. 13/1997 Sb., oPK)</a:t>
            </a:r>
          </a:p>
          <a:p>
            <a:pPr marL="285750" indent="-285750" algn="just">
              <a:buFont typeface="Arial" panose="020B0604020202020204" pitchFamily="34" charset="0"/>
              <a:buChar char="•"/>
            </a:pPr>
            <a:r>
              <a:rPr lang="cs-CZ" b="1" i="0" dirty="0">
                <a:solidFill>
                  <a:srgbClr val="000000"/>
                </a:solidFill>
                <a:effectLst/>
              </a:rPr>
              <a:t>Dálnice a silnice se vždy osvětlují v </a:t>
            </a:r>
            <a:r>
              <a:rPr lang="cs-CZ" b="1" i="0" u="sng" dirty="0">
                <a:solidFill>
                  <a:srgbClr val="000000"/>
                </a:solidFill>
                <a:effectLst/>
              </a:rPr>
              <a:t>zastavěném</a:t>
            </a:r>
            <a:r>
              <a:rPr lang="cs-CZ" b="1" i="0" dirty="0">
                <a:solidFill>
                  <a:srgbClr val="000000"/>
                </a:solidFill>
                <a:effectLst/>
              </a:rPr>
              <a:t> území obcí</a:t>
            </a:r>
            <a:r>
              <a:rPr lang="cs-CZ" b="0" i="0" dirty="0">
                <a:solidFill>
                  <a:srgbClr val="000000"/>
                </a:solidFill>
                <a:effectLst/>
                <a:latin typeface="Arial" panose="020B0604020202020204" pitchFamily="34" charset="0"/>
              </a:rPr>
              <a:t>. </a:t>
            </a:r>
          </a:p>
          <a:p>
            <a:pPr>
              <a:spcAft>
                <a:spcPts val="1200"/>
              </a:spcAft>
            </a:pPr>
            <a:r>
              <a:rPr lang="cs-CZ" sz="1800" dirty="0"/>
              <a:t>      </a:t>
            </a:r>
            <a:r>
              <a:rPr lang="cs-CZ" sz="1400" dirty="0"/>
              <a:t>(§ 25 prováděcí vyhlášky k zák. č. 13/1997 Sb., oPK)</a:t>
            </a:r>
          </a:p>
          <a:p>
            <a:pPr marL="285750" indent="-285750">
              <a:spcBef>
                <a:spcPts val="600"/>
              </a:spcBef>
              <a:spcAft>
                <a:spcPts val="1200"/>
              </a:spcAft>
              <a:buFont typeface="Arial" panose="020B0604020202020204" pitchFamily="34" charset="0"/>
              <a:buChar char="•"/>
            </a:pPr>
            <a:r>
              <a:rPr lang="cs-CZ" b="1" dirty="0"/>
              <a:t>Veřejné osvětlení je příslušenstvím dálnice, silnice a místní komunikace.                                                                                 </a:t>
            </a:r>
            <a:r>
              <a:rPr lang="cs-CZ" sz="1400" dirty="0"/>
              <a:t>(§ 13 písm. c) zák. č. 13/1997 Sb., oPK)</a:t>
            </a:r>
          </a:p>
          <a:p>
            <a:pPr marL="285750" indent="-285750">
              <a:buFont typeface="Arial" panose="020B0604020202020204" pitchFamily="34" charset="0"/>
              <a:buChar char="•"/>
            </a:pPr>
            <a:r>
              <a:rPr lang="cs-CZ" b="1" dirty="0">
                <a:solidFill>
                  <a:srgbClr val="FF0000"/>
                </a:solidFill>
              </a:rPr>
              <a:t>Výjimku však tvoří právě veřejné osvětlení v </a:t>
            </a:r>
            <a:r>
              <a:rPr lang="cs-CZ" b="1" i="0" u="sng" dirty="0">
                <a:solidFill>
                  <a:srgbClr val="FF0000"/>
                </a:solidFill>
                <a:effectLst/>
              </a:rPr>
              <a:t>průjezdním</a:t>
            </a:r>
            <a:r>
              <a:rPr lang="cs-CZ" b="1" i="0" dirty="0">
                <a:solidFill>
                  <a:srgbClr val="FF0000"/>
                </a:solidFill>
                <a:effectLst/>
              </a:rPr>
              <a:t> úseku dálnice a silnice, </a:t>
            </a:r>
            <a:r>
              <a:rPr lang="cs-CZ" b="1" i="0" u="sng" dirty="0">
                <a:solidFill>
                  <a:srgbClr val="FF0000"/>
                </a:solidFill>
                <a:effectLst/>
              </a:rPr>
              <a:t>které součástí ani příslušenstvím těchto pozemních komunikací není.</a:t>
            </a:r>
            <a:r>
              <a:rPr lang="cs-CZ" b="1" u="sng" dirty="0">
                <a:solidFill>
                  <a:srgbClr val="FF0000"/>
                </a:solidFill>
              </a:rPr>
              <a:t> </a:t>
            </a:r>
          </a:p>
          <a:p>
            <a:pPr>
              <a:spcAft>
                <a:spcPts val="1200"/>
              </a:spcAft>
            </a:pPr>
            <a:r>
              <a:rPr lang="cs-CZ" sz="1400" dirty="0"/>
              <a:t>       (§ 14 odst. 1 písm. b) zák. č. 13/1997 Sb., oPK)</a:t>
            </a:r>
          </a:p>
          <a:p>
            <a:pPr marL="285750" indent="-285750">
              <a:buFont typeface="Arial" panose="020B0604020202020204" pitchFamily="34" charset="0"/>
              <a:buChar char="•"/>
            </a:pPr>
            <a:r>
              <a:rPr lang="cs-CZ" b="1" i="0" dirty="0">
                <a:solidFill>
                  <a:srgbClr val="000000"/>
                </a:solidFill>
                <a:effectLst/>
              </a:rPr>
              <a:t>Není-li hranice území zastavěného nebo zastavitelného obsažena ve schválené územně plánovací dokumentaci, určí hranici souvislého zastavění pro účely vymezení délky průjezdního úseku dálnice nebo průjezdního úseku silnice podle stavebně technických podmínek území příslušný stavební úřad </a:t>
            </a:r>
            <a:r>
              <a:rPr lang="cs-CZ" b="1" i="0" u="sng" dirty="0">
                <a:solidFill>
                  <a:srgbClr val="000000"/>
                </a:solidFill>
                <a:effectLst/>
              </a:rPr>
              <a:t>na návrh příslušného silničního správního úřadu </a:t>
            </a:r>
            <a:r>
              <a:rPr lang="cs-CZ" b="1" i="0" dirty="0">
                <a:solidFill>
                  <a:srgbClr val="000000"/>
                </a:solidFill>
                <a:effectLst/>
              </a:rPr>
              <a:t>a po předchozím projednání s obcí, o jejíž území jde.</a:t>
            </a:r>
          </a:p>
          <a:p>
            <a:pPr>
              <a:spcAft>
                <a:spcPts val="1200"/>
              </a:spcAft>
            </a:pPr>
            <a:r>
              <a:rPr lang="cs-CZ" sz="1400" dirty="0"/>
              <a:t>       (§ 8 odst. 2 zák. č. 13/1997 Sb., oPK)</a:t>
            </a:r>
            <a:endParaRPr lang="cs-CZ" dirty="0"/>
          </a:p>
        </p:txBody>
      </p:sp>
    </p:spTree>
    <p:extLst>
      <p:ext uri="{BB962C8B-B14F-4D97-AF65-F5344CB8AC3E}">
        <p14:creationId xmlns:p14="http://schemas.microsoft.com/office/powerpoint/2010/main" val="3511238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DB245AB5-F70C-4478-A3A4-87E1956F0007}"/>
              </a:ext>
            </a:extLst>
          </p:cNvPr>
          <p:cNvSpPr>
            <a:spLocks noGrp="1"/>
          </p:cNvSpPr>
          <p:nvPr>
            <p:ph idx="1"/>
          </p:nvPr>
        </p:nvSpPr>
        <p:spPr>
          <a:xfrm>
            <a:off x="520117" y="713064"/>
            <a:ext cx="10989578" cy="5561901"/>
          </a:xfrm>
        </p:spPr>
        <p:txBody>
          <a:bodyPr>
            <a:normAutofit/>
          </a:bodyPr>
          <a:lstStyle/>
          <a:p>
            <a:pPr algn="just">
              <a:spcBef>
                <a:spcPts val="600"/>
              </a:spcBef>
              <a:spcAft>
                <a:spcPts val="1200"/>
              </a:spcAft>
            </a:pPr>
            <a:endParaRPr lang="cs-CZ" sz="1800" b="1" dirty="0">
              <a:solidFill>
                <a:srgbClr val="000000"/>
              </a:solidFill>
            </a:endParaRPr>
          </a:p>
          <a:p>
            <a:pPr algn="just">
              <a:spcBef>
                <a:spcPts val="600"/>
              </a:spcBef>
              <a:spcAft>
                <a:spcPts val="1200"/>
              </a:spcAft>
            </a:pPr>
            <a:r>
              <a:rPr lang="cs-CZ" sz="1800" b="1" dirty="0">
                <a:solidFill>
                  <a:srgbClr val="000000"/>
                </a:solidFill>
              </a:rPr>
              <a:t>V případě výstavby či rekonstrukce dálnice nebo silnice </a:t>
            </a:r>
            <a:r>
              <a:rPr lang="cs-CZ" sz="1800" dirty="0">
                <a:solidFill>
                  <a:srgbClr val="000000"/>
                </a:solidFill>
              </a:rPr>
              <a:t>musí být již </a:t>
            </a:r>
            <a:r>
              <a:rPr lang="cs-CZ" sz="1800" u="sng" dirty="0">
                <a:solidFill>
                  <a:srgbClr val="000000"/>
                </a:solidFill>
              </a:rPr>
              <a:t>v rámci přípravy stavby </a:t>
            </a:r>
            <a:r>
              <a:rPr lang="cs-CZ" sz="1800" dirty="0">
                <a:solidFill>
                  <a:srgbClr val="000000"/>
                </a:solidFill>
              </a:rPr>
              <a:t>striktně rozlišováno, zda veřejné osvětlení bude budováno v průjezdním úseku dálnice nebo silnice s tím, že předem bude učen vlastník veřejného osvětlení. </a:t>
            </a:r>
          </a:p>
          <a:p>
            <a:pPr algn="just">
              <a:spcBef>
                <a:spcPts val="600"/>
              </a:spcBef>
              <a:spcAft>
                <a:spcPts val="1200"/>
              </a:spcAft>
            </a:pPr>
            <a:r>
              <a:rPr lang="cs-CZ" sz="1800" b="1" u="sng" dirty="0">
                <a:solidFill>
                  <a:srgbClr val="000000"/>
                </a:solidFill>
              </a:rPr>
              <a:t>V takovémto případě se bude jednat o stavbu související se stavbou dopravní infrastruktury</a:t>
            </a:r>
            <a:r>
              <a:rPr lang="cs-CZ" sz="1800" dirty="0">
                <a:solidFill>
                  <a:srgbClr val="000000"/>
                </a:solidFill>
              </a:rPr>
              <a:t>, to znamená, že již v rámci přípravy stavby musí investor s vlastníkem veřejného osvětlení uzavřít smlouvu o tzv. provozní škodě a po dokončení stavby objekt veřejného osvětlení prokazatelně předat obci předávacím protokolem. </a:t>
            </a:r>
          </a:p>
          <a:p>
            <a:pPr algn="just">
              <a:spcBef>
                <a:spcPts val="600"/>
              </a:spcBef>
              <a:spcAft>
                <a:spcPts val="1200"/>
              </a:spcAft>
            </a:pPr>
            <a:r>
              <a:rPr lang="cs-CZ" sz="1800" b="1" dirty="0">
                <a:solidFill>
                  <a:srgbClr val="000000"/>
                </a:solidFill>
              </a:rPr>
              <a:t>Zásadní je, aby investor stavby dálnice nebo silnice</a:t>
            </a:r>
            <a:r>
              <a:rPr lang="cs-CZ" sz="1800" dirty="0">
                <a:solidFill>
                  <a:srgbClr val="000000"/>
                </a:solidFill>
              </a:rPr>
              <a:t> budoval takovéto veřejné osvětlení od prvopočátku do majetku obce jako vyvolanou investici (tzv. provozní škodu) – tedy na své náklady, což však neznamená, že do svého vlastnictví. </a:t>
            </a:r>
          </a:p>
          <a:p>
            <a:pPr algn="just">
              <a:spcBef>
                <a:spcPts val="600"/>
              </a:spcBef>
              <a:spcAft>
                <a:spcPts val="1200"/>
              </a:spcAft>
            </a:pPr>
            <a:r>
              <a:rPr lang="cs-CZ" sz="1800" b="1" dirty="0">
                <a:solidFill>
                  <a:srgbClr val="000000"/>
                </a:solidFill>
              </a:rPr>
              <a:t>V případě veřejného osvětlení budovaného v průjezdním úseku </a:t>
            </a:r>
            <a:r>
              <a:rPr lang="cs-CZ" sz="1800" dirty="0">
                <a:solidFill>
                  <a:srgbClr val="000000"/>
                </a:solidFill>
              </a:rPr>
              <a:t>dálnice nebo silnice I. třídy je vlastníkem vždy obec. </a:t>
            </a:r>
          </a:p>
          <a:p>
            <a:pPr algn="just">
              <a:spcBef>
                <a:spcPts val="600"/>
              </a:spcBef>
              <a:spcAft>
                <a:spcPts val="1200"/>
              </a:spcAft>
            </a:pPr>
            <a:endParaRPr lang="cs-CZ" sz="1800" dirty="0">
              <a:solidFill>
                <a:srgbClr val="000000"/>
              </a:solidFill>
            </a:endParaRPr>
          </a:p>
          <a:p>
            <a:pPr algn="just">
              <a:spcBef>
                <a:spcPts val="600"/>
              </a:spcBef>
              <a:spcAft>
                <a:spcPts val="1200"/>
              </a:spcAft>
            </a:pPr>
            <a:endParaRPr lang="cs-CZ" sz="1800" dirty="0">
              <a:solidFill>
                <a:srgbClr val="000000"/>
              </a:solidFill>
            </a:endParaRPr>
          </a:p>
        </p:txBody>
      </p:sp>
    </p:spTree>
    <p:extLst>
      <p:ext uri="{BB962C8B-B14F-4D97-AF65-F5344CB8AC3E}">
        <p14:creationId xmlns:p14="http://schemas.microsoft.com/office/powerpoint/2010/main" val="4566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AAF731-867B-4936-B6FD-7A415CC05CE0}"/>
              </a:ext>
            </a:extLst>
          </p:cNvPr>
          <p:cNvSpPr>
            <a:spLocks noGrp="1"/>
          </p:cNvSpPr>
          <p:nvPr>
            <p:ph type="title"/>
          </p:nvPr>
        </p:nvSpPr>
        <p:spPr>
          <a:xfrm>
            <a:off x="453006" y="365125"/>
            <a:ext cx="11501306" cy="633165"/>
          </a:xfrm>
        </p:spPr>
        <p:txBody>
          <a:bodyPr>
            <a:normAutofit fontScale="90000"/>
          </a:bodyPr>
          <a:lstStyle/>
          <a:p>
            <a:br>
              <a:rPr lang="cs-CZ" altLang="cs-CZ" sz="4400" b="1" dirty="0">
                <a:solidFill>
                  <a:srgbClr val="0093D3"/>
                </a:solidFill>
                <a:ea typeface="Calibri" panose="020F0502020204030204" pitchFamily="34" charset="0"/>
                <a:cs typeface="Helvetica" panose="020B0604020202020204" pitchFamily="34" charset="0"/>
              </a:rPr>
            </a:br>
            <a:r>
              <a:rPr lang="cs-CZ" altLang="cs-CZ" b="1" dirty="0">
                <a:solidFill>
                  <a:srgbClr val="0093D3"/>
                </a:solidFill>
                <a:ea typeface="Calibri" panose="020F0502020204030204" pitchFamily="34" charset="0"/>
                <a:cs typeface="Helvetica" panose="020B0604020202020204" pitchFamily="34" charset="0"/>
              </a:rPr>
              <a:t>Vodohospodářská díla jako součást pozemní komunikace</a:t>
            </a:r>
            <a:br>
              <a:rPr lang="cs-CZ" altLang="cs-CZ" sz="4400" b="1" dirty="0">
                <a:solidFill>
                  <a:srgbClr val="0093D3"/>
                </a:solidFill>
                <a:ea typeface="Calibri" panose="020F0502020204030204" pitchFamily="34" charset="0"/>
                <a:cs typeface="Helvetica" panose="020B0604020202020204" pitchFamily="34" charset="0"/>
              </a:rPr>
            </a:br>
            <a:endParaRPr lang="cs-CZ" dirty="0">
              <a:solidFill>
                <a:srgbClr val="0093D3"/>
              </a:solidFill>
            </a:endParaRPr>
          </a:p>
        </p:txBody>
      </p:sp>
      <p:sp>
        <p:nvSpPr>
          <p:cNvPr id="4" name="TextovéPole 3">
            <a:extLst>
              <a:ext uri="{FF2B5EF4-FFF2-40B4-BE49-F238E27FC236}">
                <a16:creationId xmlns:a16="http://schemas.microsoft.com/office/drawing/2014/main" id="{A70B62F0-B5F2-4013-A643-CB221E1DF792}"/>
              </a:ext>
            </a:extLst>
          </p:cNvPr>
          <p:cNvSpPr txBox="1"/>
          <p:nvPr/>
        </p:nvSpPr>
        <p:spPr>
          <a:xfrm>
            <a:off x="453006" y="1410056"/>
            <a:ext cx="11357282" cy="5447645"/>
          </a:xfrm>
          <a:prstGeom prst="rect">
            <a:avLst/>
          </a:prstGeom>
          <a:noFill/>
        </p:spPr>
        <p:txBody>
          <a:bodyPr wrap="square">
            <a:spAutoFit/>
          </a:bodyPr>
          <a:lstStyle/>
          <a:p>
            <a:pPr marL="285750" indent="-285750">
              <a:spcBef>
                <a:spcPts val="600"/>
              </a:spcBef>
              <a:spcAft>
                <a:spcPts val="1200"/>
              </a:spcAft>
              <a:buFont typeface="Arial" panose="020B0604020202020204" pitchFamily="34" charset="0"/>
              <a:buChar char="•"/>
            </a:pPr>
            <a:r>
              <a:rPr lang="cs-CZ" b="1" i="0" dirty="0">
                <a:solidFill>
                  <a:srgbClr val="000000"/>
                </a:solidFill>
                <a:effectLst/>
              </a:rPr>
              <a:t>Kanalizace, včetně úprav k odvádění vody, lapolů a sedimentačních nádrží</a:t>
            </a:r>
            <a:r>
              <a:rPr lang="cs-CZ" i="0" dirty="0">
                <a:solidFill>
                  <a:srgbClr val="000000"/>
                </a:solidFill>
                <a:effectLst/>
              </a:rPr>
              <a:t>, je součástí dálnice, silnice nebo místní komunikace jen tehdy, </a:t>
            </a:r>
            <a:r>
              <a:rPr lang="cs-CZ" i="0" u="sng" dirty="0">
                <a:solidFill>
                  <a:srgbClr val="000000"/>
                </a:solidFill>
                <a:effectLst/>
              </a:rPr>
              <a:t>slouží-li výlučně k odvádění povrchových </a:t>
            </a:r>
            <a:r>
              <a:rPr lang="cs-CZ" u="sng" dirty="0"/>
              <a:t>vod</a:t>
            </a:r>
            <a:r>
              <a:rPr lang="cs-CZ" i="0" u="sng" dirty="0">
                <a:solidFill>
                  <a:srgbClr val="000000"/>
                </a:solidFill>
                <a:effectLst/>
              </a:rPr>
              <a:t> z této komunikace</a:t>
            </a:r>
            <a:r>
              <a:rPr lang="cs-CZ" i="0" dirty="0">
                <a:solidFill>
                  <a:srgbClr val="000000"/>
                </a:solidFill>
                <a:effectLst/>
              </a:rPr>
              <a:t>. V ostatních případech je součástí pouze dešťová vpusť s šachtou a přípojkou do kanalizačního řádu. </a:t>
            </a:r>
          </a:p>
          <a:p>
            <a:pPr marL="285750" indent="-285750">
              <a:spcBef>
                <a:spcPts val="600"/>
              </a:spcBef>
              <a:spcAft>
                <a:spcPts val="1200"/>
              </a:spcAft>
              <a:buFont typeface="Arial" panose="020B0604020202020204" pitchFamily="34" charset="0"/>
              <a:buChar char="•"/>
            </a:pPr>
            <a:r>
              <a:rPr lang="cs-CZ" b="1" dirty="0">
                <a:solidFill>
                  <a:srgbClr val="000000"/>
                </a:solidFill>
              </a:rPr>
              <a:t>V případě výstavby takového vodního díla, které bude sloužit výhradně k odvádění povrchových vod z dálnice nebo silnice </a:t>
            </a:r>
            <a:r>
              <a:rPr lang="cs-CZ" dirty="0">
                <a:solidFill>
                  <a:srgbClr val="000000"/>
                </a:solidFill>
              </a:rPr>
              <a:t>(bude tvořit </a:t>
            </a:r>
            <a:r>
              <a:rPr lang="cs-CZ" u="sng" dirty="0">
                <a:solidFill>
                  <a:srgbClr val="000000"/>
                </a:solidFill>
              </a:rPr>
              <a:t>součást</a:t>
            </a:r>
            <a:r>
              <a:rPr lang="cs-CZ" dirty="0">
                <a:solidFill>
                  <a:srgbClr val="000000"/>
                </a:solidFill>
              </a:rPr>
              <a:t> dané  pozemní komunikace) je příslušným stavebním úřadem </a:t>
            </a:r>
            <a:r>
              <a:rPr lang="cs-CZ" u="sng" dirty="0">
                <a:solidFill>
                  <a:srgbClr val="000000"/>
                </a:solidFill>
              </a:rPr>
              <a:t>speciální stavební úřad příslušný k povolení stavby dané pozemní komunikace a vč. součástí a příslušenství, </a:t>
            </a:r>
            <a:r>
              <a:rPr lang="cs-CZ" b="1" dirty="0">
                <a:solidFill>
                  <a:srgbClr val="000000"/>
                </a:solidFill>
              </a:rPr>
              <a:t>nikoli vodoprávní úřad. </a:t>
            </a:r>
          </a:p>
          <a:p>
            <a:pPr marL="285750" indent="-285750">
              <a:spcBef>
                <a:spcPts val="600"/>
              </a:spcBef>
              <a:spcAft>
                <a:spcPts val="1200"/>
              </a:spcAft>
              <a:buFont typeface="Arial" panose="020B0604020202020204" pitchFamily="34" charset="0"/>
              <a:buChar char="•"/>
            </a:pPr>
            <a:r>
              <a:rPr lang="cs-CZ" b="1" i="0" dirty="0">
                <a:solidFill>
                  <a:srgbClr val="000000"/>
                </a:solidFill>
                <a:effectLst/>
              </a:rPr>
              <a:t>V případě výstavby dopravní infrastruktury podle zák. č. 416/2009 Sb., liniový zákon</a:t>
            </a:r>
            <a:r>
              <a:rPr lang="cs-CZ" i="0" dirty="0">
                <a:solidFill>
                  <a:srgbClr val="000000"/>
                </a:solidFill>
                <a:effectLst/>
              </a:rPr>
              <a:t>, příslušný speciální stavební úřad, který povoluje stavbu dané pozemní komunikace, je příslušným stavebním úřadem </a:t>
            </a:r>
            <a:r>
              <a:rPr lang="cs-CZ" i="0" u="sng" dirty="0">
                <a:solidFill>
                  <a:srgbClr val="000000"/>
                </a:solidFill>
                <a:effectLst/>
              </a:rPr>
              <a:t>i pro stavby související – tedy netvořící součást ani příslušenství pozemní komunikace </a:t>
            </a:r>
            <a:r>
              <a:rPr lang="cs-CZ" i="0" dirty="0">
                <a:solidFill>
                  <a:srgbClr val="000000"/>
                </a:solidFill>
                <a:effectLst/>
              </a:rPr>
              <a:t>(přeložky čí výstavba inženýrských sítí, kanalizací či vodovodů, pozemních komunikací všech kategorií, podchodů, nadjezdů, veřejného osvětlení v průjezdním úseku obce, světelné signalizace apod.). I zde musí být v rámci přípravy stavby smluvně určeni vlastníci těchto stavebních objektů.  </a:t>
            </a:r>
          </a:p>
          <a:p>
            <a:pPr marL="285750" indent="-285750">
              <a:spcBef>
                <a:spcPts val="600"/>
              </a:spcBef>
              <a:spcAft>
                <a:spcPts val="1200"/>
              </a:spcAft>
              <a:buFont typeface="Arial" panose="020B0604020202020204" pitchFamily="34" charset="0"/>
              <a:buChar char="•"/>
            </a:pPr>
            <a:r>
              <a:rPr lang="cs-CZ" b="1" dirty="0">
                <a:solidFill>
                  <a:srgbClr val="000000"/>
                </a:solidFill>
              </a:rPr>
              <a:t>V případě, že uvedená vodohospodářská díla neslouží výlučně k odvádění povrchových vod </a:t>
            </a:r>
            <a:r>
              <a:rPr lang="cs-CZ" dirty="0">
                <a:solidFill>
                  <a:srgbClr val="000000"/>
                </a:solidFill>
              </a:rPr>
              <a:t>z této komunikace, neměl by vlastník komunikace s těmito objekty hospodařit a již v rámci přípravy stavby musí být smluvně ošetřeny budoucí vlastnické vztahy.</a:t>
            </a:r>
          </a:p>
          <a:p>
            <a:pPr marL="285750" indent="-285750">
              <a:spcBef>
                <a:spcPts val="600"/>
              </a:spcBef>
              <a:spcAft>
                <a:spcPts val="1200"/>
              </a:spcAft>
              <a:buFont typeface="Arial" panose="020B0604020202020204" pitchFamily="34" charset="0"/>
              <a:buChar char="•"/>
            </a:pPr>
            <a:endParaRPr lang="cs-CZ" i="0" dirty="0">
              <a:solidFill>
                <a:srgbClr val="000000"/>
              </a:solidFill>
              <a:effectLst/>
            </a:endParaRPr>
          </a:p>
        </p:txBody>
      </p:sp>
    </p:spTree>
    <p:extLst>
      <p:ext uri="{BB962C8B-B14F-4D97-AF65-F5344CB8AC3E}">
        <p14:creationId xmlns:p14="http://schemas.microsoft.com/office/powerpoint/2010/main" val="1056258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CC6BA9-0679-45F7-A29A-95886D85FFDD}"/>
              </a:ext>
            </a:extLst>
          </p:cNvPr>
          <p:cNvSpPr>
            <a:spLocks noGrp="1"/>
          </p:cNvSpPr>
          <p:nvPr>
            <p:ph type="title"/>
          </p:nvPr>
        </p:nvSpPr>
        <p:spPr>
          <a:xfrm>
            <a:off x="453006" y="365126"/>
            <a:ext cx="10900794" cy="1086170"/>
          </a:xfrm>
        </p:spPr>
        <p:txBody>
          <a:bodyPr>
            <a:normAutofit/>
          </a:bodyPr>
          <a:lstStyle/>
          <a:p>
            <a:r>
              <a:rPr lang="cs-CZ" sz="4000" b="1" dirty="0">
                <a:solidFill>
                  <a:srgbClr val="0093D3"/>
                </a:solidFill>
                <a:cs typeface="Helvetica" panose="020B0604020202020204" pitchFamily="34" charset="0"/>
              </a:rPr>
              <a:t>Podchody</a:t>
            </a:r>
            <a:endParaRPr lang="cs-CZ" sz="4000" dirty="0">
              <a:solidFill>
                <a:srgbClr val="0093D3"/>
              </a:solidFill>
            </a:endParaRPr>
          </a:p>
        </p:txBody>
      </p:sp>
      <p:sp>
        <p:nvSpPr>
          <p:cNvPr id="4" name="TextovéPole 3">
            <a:extLst>
              <a:ext uri="{FF2B5EF4-FFF2-40B4-BE49-F238E27FC236}">
                <a16:creationId xmlns:a16="http://schemas.microsoft.com/office/drawing/2014/main" id="{D2A498B4-F38A-4FB4-8410-E1B18C46EC19}"/>
              </a:ext>
            </a:extLst>
          </p:cNvPr>
          <p:cNvSpPr txBox="1"/>
          <p:nvPr/>
        </p:nvSpPr>
        <p:spPr>
          <a:xfrm>
            <a:off x="453006" y="1593908"/>
            <a:ext cx="11316747" cy="4524315"/>
          </a:xfrm>
          <a:prstGeom prst="rect">
            <a:avLst/>
          </a:prstGeom>
          <a:noFill/>
        </p:spPr>
        <p:txBody>
          <a:bodyPr wrap="square">
            <a:spAutoFit/>
          </a:bodyPr>
          <a:lstStyle/>
          <a:p>
            <a:pPr marL="285750" indent="-285750">
              <a:buFont typeface="Arial" panose="020B0604020202020204" pitchFamily="34" charset="0"/>
              <a:buChar char="•"/>
            </a:pPr>
            <a:r>
              <a:rPr lang="cs-CZ" b="1" i="0" dirty="0">
                <a:solidFill>
                  <a:srgbClr val="000000"/>
                </a:solidFill>
                <a:effectLst/>
              </a:rPr>
              <a:t>Pokud nejsou samostatnými místními komunikacemi</a:t>
            </a:r>
            <a:r>
              <a:rPr lang="cs-CZ" b="0" i="0" dirty="0">
                <a:solidFill>
                  <a:srgbClr val="000000"/>
                </a:solidFill>
                <a:effectLst/>
              </a:rPr>
              <a:t>, </a:t>
            </a:r>
            <a:r>
              <a:rPr lang="cs-CZ" b="1" i="0" dirty="0">
                <a:solidFill>
                  <a:srgbClr val="000000"/>
                </a:solidFill>
                <a:effectLst/>
              </a:rPr>
              <a:t>jsou součástmi místních komunikací </a:t>
            </a:r>
            <a:r>
              <a:rPr lang="cs-CZ" b="0" i="0" dirty="0">
                <a:solidFill>
                  <a:srgbClr val="000000"/>
                </a:solidFill>
                <a:effectLst/>
              </a:rPr>
              <a:t>též přilehlé chodníky, chodníky pod podloubími, veřejná parkoviště a obratiště, </a:t>
            </a:r>
            <a:r>
              <a:rPr lang="cs-CZ" b="1" dirty="0"/>
              <a:t>podchody</a:t>
            </a:r>
            <a:r>
              <a:rPr lang="cs-CZ" b="0" i="0" dirty="0">
                <a:solidFill>
                  <a:srgbClr val="000000"/>
                </a:solidFill>
                <a:effectLst/>
              </a:rPr>
              <a:t> a zařízení pro zajištění a zabezpečení přechodů pro chodce </a:t>
            </a:r>
            <a:r>
              <a:rPr lang="cs-CZ" sz="1800" dirty="0"/>
              <a:t>(§ 12 odst. 4 zák. č. 13/1997 Sb., oPK)</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cs-CZ" b="1" dirty="0"/>
              <a:t>Ochranná statická konstrukce podchodu</a:t>
            </a:r>
            <a:r>
              <a:rPr lang="cs-CZ" dirty="0"/>
              <a:t> je neoddělitelnou </a:t>
            </a:r>
            <a:r>
              <a:rPr lang="cs-CZ" u="sng" dirty="0"/>
              <a:t>součástí</a:t>
            </a:r>
            <a:r>
              <a:rPr lang="cs-CZ" dirty="0"/>
              <a:t> místní komunikace, bez této ochranné statické konstrukce by nemohla být místní komunikace, respektive uživatelé místní komunikace podcházející pod jinou pozemní komunikací bezpečně převáděni. </a:t>
            </a:r>
          </a:p>
          <a:p>
            <a:pPr marL="285750" indent="-285750">
              <a:buFont typeface="Arial" panose="020B0604020202020204" pitchFamily="34" charset="0"/>
              <a:buChar char="•"/>
            </a:pPr>
            <a:endParaRPr lang="cs-CZ" sz="1800" dirty="0"/>
          </a:p>
          <a:p>
            <a:pPr marL="285750" indent="-285750">
              <a:buFont typeface="Arial" panose="020B0604020202020204" pitchFamily="34" charset="0"/>
              <a:buChar char="•"/>
            </a:pPr>
            <a:r>
              <a:rPr lang="cs-CZ" b="1" dirty="0"/>
              <a:t>Je podstatné, zda podchod vč. statické konstrukce je zaevidován v katastru nemovitostí nebo v pasportu komunikací? Není!</a:t>
            </a:r>
          </a:p>
          <a:p>
            <a:pPr marL="285750" indent="-285750">
              <a:buFont typeface="Arial" panose="020B0604020202020204" pitchFamily="34" charset="0"/>
              <a:buChar char="•"/>
            </a:pPr>
            <a:endParaRPr lang="cs-CZ" sz="1800" dirty="0"/>
          </a:p>
          <a:p>
            <a:pPr marL="285750" indent="-285750">
              <a:buFont typeface="Arial" panose="020B0604020202020204" pitchFamily="34" charset="0"/>
              <a:buChar char="•"/>
            </a:pPr>
            <a:r>
              <a:rPr lang="cs-CZ" sz="1800" b="1" dirty="0"/>
              <a:t>Dálnice, silnice a místní komunikace jsou stavbami nezapisovanými do katastru nemovitostí </a:t>
            </a:r>
            <a:r>
              <a:rPr lang="cs-CZ" sz="1800" dirty="0"/>
              <a:t>a to z důvodu, že nejsou součástí pozemku.</a:t>
            </a:r>
          </a:p>
          <a:p>
            <a:pPr marL="285750" indent="-285750">
              <a:buFont typeface="Arial" panose="020B0604020202020204" pitchFamily="34" charset="0"/>
              <a:buChar char="•"/>
            </a:pPr>
            <a:endParaRPr lang="cs-CZ" b="1" dirty="0"/>
          </a:p>
          <a:p>
            <a:pPr marL="285750" indent="-285750">
              <a:buFont typeface="Arial" panose="020B0604020202020204" pitchFamily="34" charset="0"/>
              <a:buChar char="•"/>
            </a:pPr>
            <a:r>
              <a:rPr lang="cs-CZ" sz="1800" b="1" dirty="0"/>
              <a:t> Pasport pozemních komunikací je pouze evidenční záležitost a nemá žádný právní dopad do vlastnických vztahů.</a:t>
            </a:r>
          </a:p>
          <a:p>
            <a:endParaRPr lang="cs-CZ" dirty="0"/>
          </a:p>
        </p:txBody>
      </p:sp>
    </p:spTree>
    <p:extLst>
      <p:ext uri="{BB962C8B-B14F-4D97-AF65-F5344CB8AC3E}">
        <p14:creationId xmlns:p14="http://schemas.microsoft.com/office/powerpoint/2010/main" val="1668771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15D6F8AB-ED0A-416B-89BF-95F7F3F1996A}"/>
              </a:ext>
            </a:extLst>
          </p:cNvPr>
          <p:cNvPicPr>
            <a:picLocks noChangeAspect="1"/>
          </p:cNvPicPr>
          <p:nvPr/>
        </p:nvPicPr>
        <p:blipFill>
          <a:blip r:embed="rId2"/>
          <a:stretch>
            <a:fillRect/>
          </a:stretch>
        </p:blipFill>
        <p:spPr>
          <a:xfrm>
            <a:off x="5696124" y="3429000"/>
            <a:ext cx="5453595" cy="3093818"/>
          </a:xfrm>
          <a:prstGeom prst="rect">
            <a:avLst/>
          </a:prstGeom>
        </p:spPr>
      </p:pic>
      <p:sp>
        <p:nvSpPr>
          <p:cNvPr id="4" name="TextovéPole 3">
            <a:extLst>
              <a:ext uri="{FF2B5EF4-FFF2-40B4-BE49-F238E27FC236}">
                <a16:creationId xmlns:a16="http://schemas.microsoft.com/office/drawing/2014/main" id="{7B0F0BC7-0623-4837-A1CC-4586E2F14607}"/>
              </a:ext>
            </a:extLst>
          </p:cNvPr>
          <p:cNvSpPr txBox="1"/>
          <p:nvPr/>
        </p:nvSpPr>
        <p:spPr>
          <a:xfrm>
            <a:off x="570450" y="486561"/>
            <a:ext cx="11232859" cy="3693319"/>
          </a:xfrm>
          <a:prstGeom prst="rect">
            <a:avLst/>
          </a:prstGeom>
          <a:noFill/>
        </p:spPr>
        <p:txBody>
          <a:bodyPr wrap="square">
            <a:spAutoFit/>
          </a:bodyPr>
          <a:lstStyle/>
          <a:p>
            <a:pPr marL="285750" indent="-285750" algn="just">
              <a:buFont typeface="Arial" panose="020B0604020202020204" pitchFamily="34" charset="0"/>
              <a:buChar char="•"/>
            </a:pPr>
            <a:r>
              <a:rPr lang="cs-CZ" b="1" dirty="0"/>
              <a:t>Tomu svědčí i současná judikatura</a:t>
            </a:r>
            <a:r>
              <a:rPr lang="cs-CZ" dirty="0"/>
              <a:t>,</a:t>
            </a:r>
            <a:r>
              <a:rPr lang="cs-CZ" b="1" dirty="0"/>
              <a:t> </a:t>
            </a:r>
            <a:r>
              <a:rPr lang="cs-CZ" dirty="0"/>
              <a:t>dle které „Pro určení, zda se v konkrétním případě jedná o chodník, nemůže být určující údaj o způsobu využití pozemku v katastru nemovitostí (který je nadto právně nezávazný), ani obsah pasportu </a:t>
            </a:r>
            <a:r>
              <a:rPr lang="cs-CZ" dirty="0">
                <a:solidFill>
                  <a:srgbClr val="FF0000"/>
                </a:solidFill>
              </a:rPr>
              <a:t>místních</a:t>
            </a:r>
            <a:r>
              <a:rPr lang="cs-CZ" dirty="0"/>
              <a:t> komunikací obce, neboť v něm jsou povinně vedeny pouze jednotlivé místní komunikace, zatímco chodník může být též součástí místní či účelové komunikace nebo samostatnou účelovou komunikací. </a:t>
            </a:r>
            <a:r>
              <a:rPr lang="cs-CZ" b="1" dirty="0">
                <a:solidFill>
                  <a:srgbClr val="FF0000"/>
                </a:solidFill>
              </a:rPr>
              <a:t>Rozhodující je tudíž pouze faktický stav na místě.“</a:t>
            </a:r>
          </a:p>
          <a:p>
            <a:pPr marL="285750" indent="-285750" algn="just">
              <a:buFont typeface="Arial" panose="020B0604020202020204" pitchFamily="34" charset="0"/>
              <a:buChar char="•"/>
            </a:pPr>
            <a:endParaRPr lang="cs-CZ" b="1" dirty="0">
              <a:solidFill>
                <a:srgbClr val="FF0000"/>
              </a:solidFill>
            </a:endParaRPr>
          </a:p>
          <a:p>
            <a:pPr marL="285750" indent="-285750" algn="l">
              <a:buFont typeface="Arial" panose="020B0604020202020204" pitchFamily="34" charset="0"/>
              <a:buChar char="•"/>
            </a:pPr>
            <a:r>
              <a:rPr lang="cs-CZ" b="1" dirty="0"/>
              <a:t>Obdobně je nutno vycházet  z principu </a:t>
            </a:r>
            <a:r>
              <a:rPr lang="cs-CZ" dirty="0"/>
              <a:t>ust. § 505 z. č. 89/2012 Sb., občanský zákoník, který upravuje, že </a:t>
            </a:r>
            <a:r>
              <a:rPr lang="cs-CZ" b="1" dirty="0"/>
              <a:t>s</a:t>
            </a:r>
            <a:r>
              <a:rPr lang="cs-CZ" b="1" i="0" dirty="0">
                <a:solidFill>
                  <a:srgbClr val="000000"/>
                </a:solidFill>
                <a:effectLst/>
              </a:rPr>
              <a:t>oučást věci je vše, co k ní podle její povahy náleží a co nemůže být od věci odděleno, aniž se tím věc znehodnotí.</a:t>
            </a:r>
          </a:p>
          <a:p>
            <a:pPr marL="285750" indent="-285750" algn="l">
              <a:buFont typeface="Arial" panose="020B0604020202020204" pitchFamily="34" charset="0"/>
              <a:buChar char="•"/>
            </a:pPr>
            <a:endParaRPr lang="cs-CZ" dirty="0">
              <a:solidFill>
                <a:srgbClr val="000000"/>
              </a:solidFill>
            </a:endParaRPr>
          </a:p>
          <a:p>
            <a:pPr marL="285750" indent="-285750" algn="l">
              <a:buFont typeface="Arial" panose="020B0604020202020204" pitchFamily="34" charset="0"/>
              <a:buChar char="•"/>
            </a:pPr>
            <a:r>
              <a:rPr lang="cs-CZ" b="1" i="0" dirty="0">
                <a:solidFill>
                  <a:srgbClr val="000000"/>
                </a:solidFill>
                <a:effectLst/>
              </a:rPr>
              <a:t>Jestliže je konstrukce vozovky uložena přímo na konstrukci jiné stavby </a:t>
            </a:r>
            <a:r>
              <a:rPr lang="cs-CZ" b="0" i="0" dirty="0">
                <a:solidFill>
                  <a:srgbClr val="000000"/>
                </a:solidFill>
                <a:effectLst/>
              </a:rPr>
              <a:t>(vodního díla, metra, haly, garáží), </a:t>
            </a:r>
            <a:r>
              <a:rPr lang="cs-CZ" i="0" dirty="0">
                <a:solidFill>
                  <a:srgbClr val="000000"/>
                </a:solidFill>
                <a:effectLst/>
              </a:rPr>
              <a:t>patří mezi součásti (dálnice, silnice) </a:t>
            </a:r>
            <a:r>
              <a:rPr lang="cs-CZ" b="1" i="0" dirty="0">
                <a:solidFill>
                  <a:srgbClr val="000000"/>
                </a:solidFill>
                <a:effectLst/>
              </a:rPr>
              <a:t>pouze tato vozovka.</a:t>
            </a:r>
          </a:p>
          <a:p>
            <a:pPr algn="just"/>
            <a:r>
              <a:rPr lang="cs-CZ" b="1" dirty="0"/>
              <a:t> </a:t>
            </a:r>
          </a:p>
          <a:p>
            <a:pPr marL="285750" indent="-285750" algn="just">
              <a:buFont typeface="Arial" panose="020B0604020202020204" pitchFamily="34" charset="0"/>
              <a:buChar char="•"/>
            </a:pPr>
            <a:endParaRPr lang="cs-CZ" b="1" dirty="0">
              <a:solidFill>
                <a:srgbClr val="FF0000"/>
              </a:solidFill>
            </a:endParaRPr>
          </a:p>
        </p:txBody>
      </p:sp>
    </p:spTree>
    <p:extLst>
      <p:ext uri="{BB962C8B-B14F-4D97-AF65-F5344CB8AC3E}">
        <p14:creationId xmlns:p14="http://schemas.microsoft.com/office/powerpoint/2010/main" val="3885203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9FC6BA-929F-4404-89EF-BA30123BFE5A}"/>
              </a:ext>
            </a:extLst>
          </p:cNvPr>
          <p:cNvSpPr>
            <a:spLocks noGrp="1"/>
          </p:cNvSpPr>
          <p:nvPr>
            <p:ph type="title"/>
          </p:nvPr>
        </p:nvSpPr>
        <p:spPr>
          <a:xfrm>
            <a:off x="351640" y="176170"/>
            <a:ext cx="10515600" cy="956344"/>
          </a:xfrm>
        </p:spPr>
        <p:txBody>
          <a:bodyPr>
            <a:normAutofit/>
          </a:bodyPr>
          <a:lstStyle/>
          <a:p>
            <a:r>
              <a:rPr lang="cs-CZ" sz="4000" b="1" dirty="0">
                <a:solidFill>
                  <a:srgbClr val="0093D3"/>
                </a:solidFill>
              </a:rPr>
              <a:t>Odpočívky – právní rámec</a:t>
            </a:r>
          </a:p>
        </p:txBody>
      </p:sp>
      <p:sp>
        <p:nvSpPr>
          <p:cNvPr id="3" name="Zástupný obsah 2">
            <a:extLst>
              <a:ext uri="{FF2B5EF4-FFF2-40B4-BE49-F238E27FC236}">
                <a16:creationId xmlns:a16="http://schemas.microsoft.com/office/drawing/2014/main" id="{7E19D017-A725-4EB3-BDE5-D25B8346CCCD}"/>
              </a:ext>
            </a:extLst>
          </p:cNvPr>
          <p:cNvSpPr>
            <a:spLocks noGrp="1"/>
          </p:cNvSpPr>
          <p:nvPr>
            <p:ph idx="1"/>
          </p:nvPr>
        </p:nvSpPr>
        <p:spPr>
          <a:xfrm>
            <a:off x="173372" y="1224794"/>
            <a:ext cx="11845255" cy="5536734"/>
          </a:xfrm>
        </p:spPr>
        <p:txBody>
          <a:bodyPr>
            <a:noAutofit/>
          </a:bodyPr>
          <a:lstStyle/>
          <a:p>
            <a:pPr algn="just"/>
            <a:r>
              <a:rPr lang="cs-CZ" sz="1800" b="1" dirty="0"/>
              <a:t>Odpočívka je součástí pozemní komunikace </a:t>
            </a:r>
            <a:r>
              <a:rPr lang="cs-CZ" sz="1800" dirty="0"/>
              <a:t>- dálnice, silnice a místní komunikace </a:t>
            </a:r>
            <a:r>
              <a:rPr lang="cs-CZ" sz="1400" dirty="0"/>
              <a:t>(§ 12 odst. 5 z. č. 13/1997 Sb., oPK). </a:t>
            </a:r>
            <a:r>
              <a:rPr lang="cs-CZ" sz="1800" dirty="0"/>
              <a:t>Z tohoto titulu je odpočívka stavbou veřejně prospěšnou.</a:t>
            </a:r>
          </a:p>
          <a:p>
            <a:pPr algn="just"/>
            <a:r>
              <a:rPr lang="cs-CZ" sz="1800" b="1" dirty="0"/>
              <a:t>Odpočívku jako součást nelze od pozemní komunikace právně oddělit</a:t>
            </a:r>
            <a:r>
              <a:rPr lang="cs-CZ" sz="1800" dirty="0"/>
              <a:t>, nemůže tedy dojít k případu, že by odpočívka byla ve vlastnictví subjektu odlišného od vlastníka pozemní komunikace a to ani historicky, kdy tuto problematiku předchozí právní předpisy upravovaly totožně. </a:t>
            </a:r>
            <a:r>
              <a:rPr lang="cs-CZ" sz="1800" b="1" dirty="0">
                <a:solidFill>
                  <a:srgbClr val="FF0000"/>
                </a:solidFill>
              </a:rPr>
              <a:t>I dnes se setkáváme s názory, že odpočívka může být v držení osoby odlišné od vlastníka pozemní komunikace jako tzv. „soukromá“ odpočívka.</a:t>
            </a:r>
          </a:p>
          <a:p>
            <a:pPr algn="just"/>
            <a:r>
              <a:rPr lang="cs-CZ" sz="1800" b="1" dirty="0"/>
              <a:t>Odpočívka, stejně jako stavba dálnice, silnice nebo místní komunikace </a:t>
            </a:r>
            <a:r>
              <a:rPr lang="cs-CZ" sz="1800" b="1" u="sng" dirty="0"/>
              <a:t>není součástí (silničního) pozemku </a:t>
            </a:r>
            <a:r>
              <a:rPr lang="cs-CZ" sz="1800" b="1" dirty="0"/>
              <a:t>na kterém se nachází </a:t>
            </a:r>
            <a:r>
              <a:rPr lang="cs-CZ" sz="1400" dirty="0"/>
              <a:t>(§ 9 odst. 1 z. č. 13/1997 Sb., oPK). </a:t>
            </a:r>
            <a:r>
              <a:rPr lang="cs-CZ" sz="1800" dirty="0"/>
              <a:t>Jedná se o dvě samostatné nemovitosti v právním slova smyslu. Může proto nastat případ, že silniční pozemky pod odpočívkou nebyly historicky vypořádány. V takovémto případě je nezbytné historickou zátěž (tedy pozemky) vypořádat postupem dle § 17 z. č. 13/1997 Sb., oPK. </a:t>
            </a:r>
            <a:r>
              <a:rPr lang="cs-CZ" sz="1800" b="1" dirty="0"/>
              <a:t>Nemůže ani nesmí dojít k případům, že by byly ze strany vlastníka pozemní komunikace vypořádávány (vykupovány) </a:t>
            </a:r>
            <a:r>
              <a:rPr lang="cs-CZ" sz="1800" b="1" u="sng" dirty="0"/>
              <a:t>vlastní </a:t>
            </a:r>
            <a:r>
              <a:rPr lang="cs-CZ" sz="1800" b="1" dirty="0"/>
              <a:t>stavby odpočívek, které jsou v případě dálnic a silnic I. třídy majetkem státu ze zákona. I s tímto názorem se právní odbor v nedávné době setkal.</a:t>
            </a:r>
          </a:p>
          <a:p>
            <a:pPr algn="just"/>
            <a:r>
              <a:rPr lang="cs-CZ" sz="1800" b="1" dirty="0"/>
              <a:t>Na nebo přes odpočívku nelze připojovat žádné, tedy ani </a:t>
            </a:r>
            <a:r>
              <a:rPr lang="cs-CZ" sz="1800" b="1" dirty="0">
                <a:solidFill>
                  <a:srgbClr val="FF0000"/>
                </a:solidFill>
              </a:rPr>
              <a:t>sousední</a:t>
            </a:r>
            <a:r>
              <a:rPr lang="cs-CZ" sz="1800" b="1" dirty="0"/>
              <a:t> nemovitosti</a:t>
            </a:r>
            <a:r>
              <a:rPr lang="cs-CZ" sz="1800" dirty="0"/>
              <a:t>. Pouze je možné </a:t>
            </a:r>
            <a:r>
              <a:rPr lang="cs-CZ" sz="1800" b="1" u="sng" dirty="0"/>
              <a:t>z</a:t>
            </a:r>
            <a:r>
              <a:rPr lang="cs-CZ" sz="1800" dirty="0"/>
              <a:t> odpočívky (</a:t>
            </a:r>
            <a:r>
              <a:rPr lang="cs-CZ" sz="1800" b="1" dirty="0"/>
              <a:t>tedy pakliže budou umístěny výhradně </a:t>
            </a:r>
            <a:r>
              <a:rPr lang="cs-CZ" sz="1800" b="1" u="sng" dirty="0"/>
              <a:t>na</a:t>
            </a:r>
            <a:r>
              <a:rPr lang="cs-CZ" sz="1800" b="1" dirty="0"/>
              <a:t> odpočívce</a:t>
            </a:r>
            <a:r>
              <a:rPr lang="cs-CZ" sz="1800" dirty="0"/>
              <a:t>)</a:t>
            </a:r>
            <a:r>
              <a:rPr lang="cs-CZ" sz="1800" b="0" i="0" dirty="0">
                <a:solidFill>
                  <a:srgbClr val="000000"/>
                </a:solidFill>
                <a:effectLst/>
              </a:rPr>
              <a:t>, </a:t>
            </a:r>
            <a:r>
              <a:rPr lang="cs-CZ" sz="1800" dirty="0"/>
              <a:t>za náhradu připojit </a:t>
            </a:r>
            <a:r>
              <a:rPr lang="cs-CZ" sz="1800" b="0" i="0" dirty="0">
                <a:solidFill>
                  <a:srgbClr val="000000"/>
                </a:solidFill>
                <a:effectLst/>
              </a:rPr>
              <a:t>jen </a:t>
            </a:r>
            <a:r>
              <a:rPr lang="cs-CZ" sz="1800" b="1" i="0" u="sng" dirty="0">
                <a:solidFill>
                  <a:srgbClr val="000000"/>
                </a:solidFill>
                <a:effectLst/>
              </a:rPr>
              <a:t>stavby</a:t>
            </a:r>
            <a:r>
              <a:rPr lang="cs-CZ" sz="1800" b="0" i="0" dirty="0">
                <a:solidFill>
                  <a:srgbClr val="000000"/>
                </a:solidFill>
                <a:effectLst/>
              </a:rPr>
              <a:t>, které svým účelem slouží výlučně uživatelům těchto pozemních komunikací (např. čerpací stanice pohonných hmot, motorest, motel, autoservis). </a:t>
            </a:r>
            <a:r>
              <a:rPr lang="cs-CZ" sz="1800" b="1" i="0" dirty="0">
                <a:effectLst/>
              </a:rPr>
              <a:t>V této souvislosti zákon zcela vědomě používá pojem „</a:t>
            </a:r>
            <a:r>
              <a:rPr lang="cs-CZ" sz="1800" b="1" i="0" dirty="0">
                <a:solidFill>
                  <a:srgbClr val="FF0000"/>
                </a:solidFill>
                <a:effectLst/>
              </a:rPr>
              <a:t>stavby</a:t>
            </a:r>
            <a:r>
              <a:rPr lang="cs-CZ" sz="1800" b="1" i="0" dirty="0">
                <a:effectLst/>
              </a:rPr>
              <a:t>“ a nikoli nemovitosti, resp. pozemky. Je tomu tak právě proto, že zákon předpokládá umístění uvedených staveb </a:t>
            </a:r>
            <a:r>
              <a:rPr lang="cs-CZ" sz="1800" b="1" i="0" u="sng" dirty="0">
                <a:effectLst/>
              </a:rPr>
              <a:t>na</a:t>
            </a:r>
            <a:r>
              <a:rPr lang="cs-CZ" sz="1800" b="1" i="0" dirty="0">
                <a:effectLst/>
              </a:rPr>
              <a:t> stavbě odpočívky, a to na rozdíl od pozemků, které ovšem na odpočívce </a:t>
            </a:r>
            <a:r>
              <a:rPr lang="cs-CZ" sz="1800" b="1" dirty="0"/>
              <a:t>umístěny být nemohou</a:t>
            </a:r>
            <a:r>
              <a:rPr lang="cs-CZ" sz="1800" b="1" i="0" dirty="0">
                <a:effectLst/>
              </a:rPr>
              <a:t>. Z uvedeného je zřejmé, že zákon zvolil uvedené názvosloví zcela záměrně, aby nevznikly žádné pochybnosti o principu umístění staveb výhradně na odpočívce </a:t>
            </a:r>
            <a:r>
              <a:rPr lang="cs-CZ" sz="1800" i="0" dirty="0">
                <a:effectLst/>
              </a:rPr>
              <a:t>(v podstatě se jedná o stavbu na stavbě, kterou </a:t>
            </a:r>
            <a:r>
              <a:rPr lang="cs-CZ" sz="1800" dirty="0"/>
              <a:t>z. č. 13/1997 Sb., oPK zná – viz ust. § 12 odst. 2).</a:t>
            </a:r>
          </a:p>
        </p:txBody>
      </p:sp>
    </p:spTree>
    <p:extLst>
      <p:ext uri="{BB962C8B-B14F-4D97-AF65-F5344CB8AC3E}">
        <p14:creationId xmlns:p14="http://schemas.microsoft.com/office/powerpoint/2010/main" val="4123042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2DAF62-8ED4-4FE4-B844-0F6FC3B2CDBC}"/>
              </a:ext>
            </a:extLst>
          </p:cNvPr>
          <p:cNvSpPr>
            <a:spLocks noGrp="1"/>
          </p:cNvSpPr>
          <p:nvPr>
            <p:ph type="title"/>
          </p:nvPr>
        </p:nvSpPr>
        <p:spPr>
          <a:xfrm>
            <a:off x="209550" y="609600"/>
            <a:ext cx="11144250" cy="657138"/>
          </a:xfrm>
        </p:spPr>
        <p:txBody>
          <a:bodyPr>
            <a:noAutofit/>
          </a:bodyPr>
          <a:lstStyle/>
          <a:p>
            <a:br>
              <a:rPr lang="cs-CZ" sz="4000" b="1" cap="all" dirty="0">
                <a:solidFill>
                  <a:srgbClr val="0093D3"/>
                </a:solidFill>
              </a:rPr>
            </a:br>
            <a:r>
              <a:rPr lang="cs-CZ" sz="4000" b="1" cap="all" dirty="0">
                <a:solidFill>
                  <a:srgbClr val="0093D3"/>
                </a:solidFill>
              </a:rPr>
              <a:t>Připojování pozemních komunikací</a:t>
            </a:r>
            <a:br>
              <a:rPr lang="cs-CZ" sz="4000" b="1" cap="all" dirty="0">
                <a:solidFill>
                  <a:srgbClr val="0083E6"/>
                </a:solidFill>
              </a:rPr>
            </a:br>
            <a:r>
              <a:rPr lang="cs-CZ" sz="1400" dirty="0"/>
              <a:t>(§ 10 z. č. 13/1997 Sb., oPK)</a:t>
            </a:r>
            <a:br>
              <a:rPr lang="cs-CZ" sz="4000" dirty="0"/>
            </a:br>
            <a:endParaRPr lang="cs-CZ" sz="4000" dirty="0"/>
          </a:p>
        </p:txBody>
      </p:sp>
      <p:sp>
        <p:nvSpPr>
          <p:cNvPr id="3" name="Zástupný obsah 2">
            <a:extLst>
              <a:ext uri="{FF2B5EF4-FFF2-40B4-BE49-F238E27FC236}">
                <a16:creationId xmlns:a16="http://schemas.microsoft.com/office/drawing/2014/main" id="{63B393D3-6F7F-40A0-9B8F-C5C672774D20}"/>
              </a:ext>
            </a:extLst>
          </p:cNvPr>
          <p:cNvSpPr>
            <a:spLocks noGrp="1"/>
          </p:cNvSpPr>
          <p:nvPr>
            <p:ph idx="1"/>
          </p:nvPr>
        </p:nvSpPr>
        <p:spPr>
          <a:xfrm>
            <a:off x="514350" y="1590675"/>
            <a:ext cx="11391900" cy="4457786"/>
          </a:xfrm>
        </p:spPr>
        <p:txBody>
          <a:bodyPr>
            <a:noAutofit/>
          </a:bodyPr>
          <a:lstStyle/>
          <a:p>
            <a:pPr marL="0" indent="0" algn="just">
              <a:buNone/>
            </a:pPr>
            <a:r>
              <a:rPr lang="cs-CZ" sz="1800" b="1" u="sng" dirty="0"/>
              <a:t>Stávající právní úprava:</a:t>
            </a:r>
          </a:p>
          <a:p>
            <a:pPr algn="just"/>
            <a:r>
              <a:rPr lang="cs-CZ" sz="1800" b="0" i="0" dirty="0">
                <a:solidFill>
                  <a:srgbClr val="000000"/>
                </a:solidFill>
                <a:effectLst/>
              </a:rPr>
              <a:t> Příslušný silniční správní úřad si před vydáním povolení</a:t>
            </a:r>
          </a:p>
          <a:p>
            <a:pPr algn="just"/>
            <a:r>
              <a:rPr lang="cs-CZ" sz="1800" b="1" i="0" dirty="0">
                <a:solidFill>
                  <a:srgbClr val="000000"/>
                </a:solidFill>
                <a:effectLst/>
              </a:rPr>
              <a:t>a)</a:t>
            </a:r>
            <a:r>
              <a:rPr lang="cs-CZ" sz="1800" b="0" i="0" dirty="0">
                <a:solidFill>
                  <a:srgbClr val="000000"/>
                </a:solidFill>
                <a:effectLst/>
              </a:rPr>
              <a:t> o připojení dálnice, silnice, místní komunikace nebo veřejně přístupné účelové komunikace k dálnici, silnici nebo místní komunikaci, o úpravě takového připojení nebo o jeho zrušení </a:t>
            </a:r>
            <a:r>
              <a:rPr lang="cs-CZ" sz="1800" b="1" i="0" u="sng" dirty="0">
                <a:solidFill>
                  <a:srgbClr val="000000"/>
                </a:solidFill>
                <a:effectLst/>
              </a:rPr>
              <a:t>vyžádá</a:t>
            </a:r>
            <a:r>
              <a:rPr lang="cs-CZ" sz="1800" b="1" i="0" dirty="0">
                <a:solidFill>
                  <a:srgbClr val="000000"/>
                </a:solidFill>
                <a:effectLst/>
              </a:rPr>
              <a:t> stanovisko vlastníka pozemní komunikace</a:t>
            </a:r>
            <a:r>
              <a:rPr lang="cs-CZ" sz="1800" b="0" i="0" dirty="0">
                <a:solidFill>
                  <a:srgbClr val="000000"/>
                </a:solidFill>
                <a:effectLst/>
              </a:rPr>
              <a:t> vyšší kategorie nebo třídy,</a:t>
            </a:r>
          </a:p>
          <a:p>
            <a:pPr algn="just"/>
            <a:r>
              <a:rPr lang="cs-CZ" sz="1800" b="1" i="0" dirty="0">
                <a:solidFill>
                  <a:srgbClr val="000000"/>
                </a:solidFill>
                <a:effectLst/>
              </a:rPr>
              <a:t>b)</a:t>
            </a:r>
            <a:r>
              <a:rPr lang="cs-CZ" sz="1800" b="0" i="0" dirty="0">
                <a:solidFill>
                  <a:srgbClr val="000000"/>
                </a:solidFill>
                <a:effectLst/>
              </a:rPr>
              <a:t> o připojení sousední nemovitosti k dálnici, silnici nebo k místní komunikaci, o úpravě takového připojení nebo o jeho zrušení </a:t>
            </a:r>
            <a:r>
              <a:rPr lang="cs-CZ" sz="1800" b="1" i="0" dirty="0">
                <a:solidFill>
                  <a:srgbClr val="000000"/>
                </a:solidFill>
                <a:effectLst/>
              </a:rPr>
              <a:t>vyžádá stanovisko </a:t>
            </a:r>
            <a:r>
              <a:rPr lang="cs-CZ" sz="1800" b="1" i="0" u="sng" dirty="0">
                <a:solidFill>
                  <a:srgbClr val="000000"/>
                </a:solidFill>
                <a:effectLst/>
              </a:rPr>
              <a:t>vlastníka</a:t>
            </a:r>
            <a:r>
              <a:rPr lang="cs-CZ" sz="1800" b="1" i="0" dirty="0">
                <a:solidFill>
                  <a:srgbClr val="000000"/>
                </a:solidFill>
                <a:effectLst/>
              </a:rPr>
              <a:t> dotčené pozemní komunikace</a:t>
            </a:r>
            <a:r>
              <a:rPr lang="cs-CZ" sz="1800" b="0" i="0" dirty="0">
                <a:solidFill>
                  <a:srgbClr val="000000"/>
                </a:solidFill>
                <a:effectLst/>
              </a:rPr>
              <a:t>,</a:t>
            </a:r>
          </a:p>
          <a:p>
            <a:pPr marL="0" indent="0">
              <a:buNone/>
            </a:pPr>
            <a:r>
              <a:rPr lang="cs-CZ" sz="1800" b="1" u="sng" dirty="0"/>
              <a:t>Nová platná právní úprava s účinností od 1.7.2023 - fikce souhlasu: </a:t>
            </a:r>
          </a:p>
          <a:p>
            <a:r>
              <a:rPr lang="cs-CZ" sz="1800" dirty="0"/>
              <a:t>K žádosti o povolení připojení podle odstavce 4 žadatel připojí také </a:t>
            </a:r>
            <a:r>
              <a:rPr lang="cs-CZ" sz="1800" b="1" u="sng" dirty="0"/>
              <a:t>vyjádření </a:t>
            </a:r>
            <a:r>
              <a:rPr lang="cs-CZ" sz="1800" dirty="0"/>
              <a:t>vlastníka dotčené pozemní komunikace a jedná-li se o dálnici vyjádření Ministerstva dopravy, v ostatních případech vyjádření Policie České republiky. </a:t>
            </a:r>
            <a:r>
              <a:rPr lang="cs-CZ" sz="1800" b="1" dirty="0">
                <a:solidFill>
                  <a:srgbClr val="FF0000"/>
                </a:solidFill>
              </a:rPr>
              <a:t>Nevydá-li vlastník dotčené komunikace vyjádření do 30 dnů od doručení žádosti, která má všechny náležitosti potřebné pro posouzení připojení </a:t>
            </a:r>
            <a:r>
              <a:rPr lang="cs-CZ" sz="1800" b="1" u="sng" dirty="0">
                <a:solidFill>
                  <a:srgbClr val="FF0000"/>
                </a:solidFill>
              </a:rPr>
              <a:t>platí, že k připojení nemá připomínky a s připojením souhlasí.</a:t>
            </a:r>
          </a:p>
          <a:p>
            <a:pPr marL="0" indent="0">
              <a:buNone/>
            </a:pPr>
            <a:r>
              <a:rPr lang="cs-CZ" sz="1800" b="1" u="sng" dirty="0"/>
              <a:t>Doporučení:</a:t>
            </a:r>
          </a:p>
          <a:p>
            <a:pPr algn="just"/>
            <a:r>
              <a:rPr lang="cs-CZ" sz="1800" dirty="0"/>
              <a:t>Je-li stanovisko vlastníka nesouhlasné, je naprosto nezbytné uvést důvod. V takovém případě správní úřad v rozhodnutí musí odůvodnit, proč k argumentaci vlastníka PK nepřihlédl. Vždy je nezbytné využít institutu odvolání proti rozhodnutí, pakliže nebude k nesouhlasnému stanovisku přihlédnuto.</a:t>
            </a:r>
            <a:endParaRPr lang="cs-CZ" sz="1800" b="1" dirty="0"/>
          </a:p>
        </p:txBody>
      </p:sp>
    </p:spTree>
    <p:extLst>
      <p:ext uri="{BB962C8B-B14F-4D97-AF65-F5344CB8AC3E}">
        <p14:creationId xmlns:p14="http://schemas.microsoft.com/office/powerpoint/2010/main" val="2281508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EAA0E5-952A-46B9-95AF-CAD16985CB9B}"/>
              </a:ext>
            </a:extLst>
          </p:cNvPr>
          <p:cNvSpPr>
            <a:spLocks noGrp="1"/>
          </p:cNvSpPr>
          <p:nvPr>
            <p:ph type="title"/>
          </p:nvPr>
        </p:nvSpPr>
        <p:spPr>
          <a:xfrm>
            <a:off x="520117" y="365126"/>
            <a:ext cx="10833683" cy="826111"/>
          </a:xfrm>
        </p:spPr>
        <p:txBody>
          <a:bodyPr>
            <a:normAutofit/>
          </a:bodyPr>
          <a:lstStyle/>
          <a:p>
            <a:r>
              <a:rPr lang="cs-CZ" sz="4000" b="1" dirty="0">
                <a:solidFill>
                  <a:srgbClr val="0093D3"/>
                </a:solidFill>
              </a:rPr>
              <a:t>Silniční vegetace, oplocení komunikace</a:t>
            </a:r>
          </a:p>
        </p:txBody>
      </p:sp>
      <p:sp>
        <p:nvSpPr>
          <p:cNvPr id="3" name="Zástupný obsah 2">
            <a:extLst>
              <a:ext uri="{FF2B5EF4-FFF2-40B4-BE49-F238E27FC236}">
                <a16:creationId xmlns:a16="http://schemas.microsoft.com/office/drawing/2014/main" id="{8D54AE87-C353-43C2-B2D0-1CF79CBC0E0E}"/>
              </a:ext>
            </a:extLst>
          </p:cNvPr>
          <p:cNvSpPr>
            <a:spLocks noGrp="1"/>
          </p:cNvSpPr>
          <p:nvPr>
            <p:ph idx="1"/>
          </p:nvPr>
        </p:nvSpPr>
        <p:spPr>
          <a:xfrm>
            <a:off x="520117" y="1367406"/>
            <a:ext cx="10833683" cy="4809557"/>
          </a:xfrm>
        </p:spPr>
        <p:txBody>
          <a:bodyPr>
            <a:normAutofit/>
          </a:bodyPr>
          <a:lstStyle/>
          <a:p>
            <a:pPr marL="0" indent="0" algn="just">
              <a:buNone/>
            </a:pPr>
            <a:r>
              <a:rPr lang="cs-CZ" sz="1800" b="1" dirty="0"/>
              <a:t>Vyrůstá silniční vegetace </a:t>
            </a:r>
            <a:r>
              <a:rPr lang="cs-CZ" sz="1800" b="1" u="sng" dirty="0"/>
              <a:t>v reálném případě</a:t>
            </a:r>
            <a:r>
              <a:rPr lang="cs-CZ" sz="1800" b="1" dirty="0"/>
              <a:t> z pozemku (silničního) nebo vyrůstá ze stavby pozemní komunikace?</a:t>
            </a:r>
          </a:p>
          <a:p>
            <a:pPr marL="0" indent="0" algn="just">
              <a:buNone/>
            </a:pPr>
            <a:r>
              <a:rPr lang="cs-CZ" sz="1800" dirty="0">
                <a:solidFill>
                  <a:srgbClr val="000000"/>
                </a:solidFill>
              </a:rPr>
              <a:t>Podléhá umístění plotu </a:t>
            </a:r>
            <a:r>
              <a:rPr lang="cs-CZ" sz="1800" i="0" dirty="0">
                <a:solidFill>
                  <a:srgbClr val="000000"/>
                </a:solidFill>
                <a:effectLst/>
              </a:rPr>
              <a:t>zabraňující vniknutí volně žijících živočichů </a:t>
            </a:r>
            <a:r>
              <a:rPr lang="cs-CZ" sz="1800" dirty="0">
                <a:solidFill>
                  <a:srgbClr val="000000"/>
                </a:solidFill>
              </a:rPr>
              <a:t>zvěři  na stávající stavbu PK vydání územního souhlasu, pakliže tvoří příslušenství pozemní komunikace?</a:t>
            </a:r>
          </a:p>
          <a:p>
            <a:pPr marL="0" indent="0" algn="just">
              <a:buNone/>
            </a:pPr>
            <a:endParaRPr lang="cs-CZ" sz="1800" b="1" dirty="0">
              <a:solidFill>
                <a:srgbClr val="000000"/>
              </a:solidFill>
            </a:endParaRPr>
          </a:p>
          <a:p>
            <a:pPr algn="just"/>
            <a:r>
              <a:rPr lang="cs-CZ" sz="1800" b="1" i="0" dirty="0">
                <a:solidFill>
                  <a:srgbClr val="000000"/>
                </a:solidFill>
                <a:effectLst/>
              </a:rPr>
              <a:t>Silničním pozemkem </a:t>
            </a:r>
            <a:r>
              <a:rPr lang="cs-CZ" sz="1800" b="0" i="0" dirty="0">
                <a:solidFill>
                  <a:srgbClr val="000000"/>
                </a:solidFill>
                <a:effectLst/>
              </a:rPr>
              <a:t>se rozumí pozemky, </a:t>
            </a:r>
            <a:r>
              <a:rPr lang="cs-CZ" sz="1800" b="1" i="0" u="sng" dirty="0">
                <a:solidFill>
                  <a:srgbClr val="000000"/>
                </a:solidFill>
                <a:effectLst/>
              </a:rPr>
              <a:t>na nichž je umístěno těleso </a:t>
            </a:r>
            <a:r>
              <a:rPr lang="cs-CZ" sz="1800" i="0" dirty="0">
                <a:solidFill>
                  <a:srgbClr val="000000"/>
                </a:solidFill>
                <a:effectLst/>
              </a:rPr>
              <a:t>dálnice, silnice a místní komunikace a silniční pomocný pozemek.</a:t>
            </a:r>
          </a:p>
          <a:p>
            <a:pPr algn="just"/>
            <a:r>
              <a:rPr lang="cs-CZ" sz="1800" b="1" i="0" dirty="0">
                <a:solidFill>
                  <a:srgbClr val="000000"/>
                </a:solidFill>
                <a:effectLst/>
              </a:rPr>
              <a:t>Těleso dálnice nebo těleso silnice a místní komunikace </a:t>
            </a:r>
            <a:r>
              <a:rPr lang="cs-CZ" sz="1800" b="0" i="0" dirty="0">
                <a:solidFill>
                  <a:srgbClr val="000000"/>
                </a:solidFill>
                <a:effectLst/>
              </a:rPr>
              <a:t>mimo území zastavěné nebo zastavitelné je ohraničeno spodním okrajem a vnějšími okraji stavby pozemní komunikace, kterými jsou </a:t>
            </a:r>
            <a:r>
              <a:rPr lang="cs-CZ" sz="1800" b="1" i="0" dirty="0">
                <a:solidFill>
                  <a:srgbClr val="000000"/>
                </a:solidFill>
                <a:effectLst/>
              </a:rPr>
              <a:t>vnější </a:t>
            </a:r>
            <a:r>
              <a:rPr lang="cs-CZ" sz="1800" b="0" i="0" dirty="0">
                <a:solidFill>
                  <a:srgbClr val="000000"/>
                </a:solidFill>
                <a:effectLst/>
              </a:rPr>
              <a:t>okraje zaoblených hran zářezů či zaoblených pat náspů, vnější hrany silničních nebo záchytných příkopů nebo rigolů nebo vnější hrany pat opěrných zdí, tarasů, koruny obkladních nebo zárubních zdí nebo zářezů nad těmito zdmi.</a:t>
            </a:r>
          </a:p>
          <a:p>
            <a:pPr algn="just"/>
            <a:r>
              <a:rPr lang="cs-CZ" sz="1800" b="1" i="0" dirty="0">
                <a:solidFill>
                  <a:srgbClr val="000000"/>
                </a:solidFill>
                <a:effectLst/>
              </a:rPr>
              <a:t>Těleso průjezdního úseku silnice </a:t>
            </a:r>
            <a:r>
              <a:rPr lang="cs-CZ" sz="1800" b="0" i="0" dirty="0">
                <a:solidFill>
                  <a:srgbClr val="000000"/>
                </a:solidFill>
                <a:effectLst/>
              </a:rPr>
              <a:t>je ohraničeno šířkou vozovky s krajnicemi mezi zvýšenými obrubami chodníků, zelených pásů nebo obdobných ploch. V ostatních případech je průjezdní úsek dálnice nebo průjezdní úsek silnice ohraničen obdobně jako v předchozím odstavci.</a:t>
            </a:r>
          </a:p>
          <a:p>
            <a:pPr algn="just"/>
            <a:r>
              <a:rPr lang="cs-CZ" sz="1800" b="1" i="0" dirty="0">
                <a:solidFill>
                  <a:srgbClr val="000000"/>
                </a:solidFill>
                <a:effectLst/>
              </a:rPr>
              <a:t>Silniční pomocné pozemky </a:t>
            </a:r>
            <a:r>
              <a:rPr lang="cs-CZ" sz="1800" b="0" i="0" dirty="0">
                <a:solidFill>
                  <a:srgbClr val="000000"/>
                </a:solidFill>
                <a:effectLst/>
              </a:rPr>
              <a:t>(mimo souvisle zastavěné území obce) </a:t>
            </a:r>
            <a:r>
              <a:rPr lang="cs-CZ" sz="1800" b="1" i="0" dirty="0">
                <a:solidFill>
                  <a:srgbClr val="000000"/>
                </a:solidFill>
                <a:effectLst/>
              </a:rPr>
              <a:t>jsou součástí </a:t>
            </a:r>
            <a:r>
              <a:rPr lang="cs-CZ" sz="1800" b="0" i="0" dirty="0">
                <a:solidFill>
                  <a:srgbClr val="000000"/>
                </a:solidFill>
                <a:effectLst/>
              </a:rPr>
              <a:t>dálnice a silnice.</a:t>
            </a:r>
            <a:endParaRPr lang="cs-CZ" sz="1800" b="1" dirty="0">
              <a:solidFill>
                <a:srgbClr val="000000"/>
              </a:solidFill>
            </a:endParaRPr>
          </a:p>
          <a:p>
            <a:pPr marL="0" indent="0" algn="just">
              <a:buNone/>
            </a:pPr>
            <a:endParaRPr lang="cs-CZ" sz="1800" b="1" dirty="0">
              <a:solidFill>
                <a:srgbClr val="000000"/>
              </a:solidFill>
            </a:endParaRPr>
          </a:p>
          <a:p>
            <a:pPr marL="0" indent="0" algn="just">
              <a:buNone/>
            </a:pPr>
            <a:endParaRPr lang="cs-CZ" sz="1800" b="1" dirty="0">
              <a:solidFill>
                <a:srgbClr val="000000"/>
              </a:solidFill>
            </a:endParaRPr>
          </a:p>
          <a:p>
            <a:pPr algn="just"/>
            <a:endParaRPr lang="cs-CZ" sz="1800" dirty="0"/>
          </a:p>
          <a:p>
            <a:pPr marL="0" indent="0" algn="just">
              <a:buNone/>
            </a:pPr>
            <a:endParaRPr lang="cs-CZ" sz="1800" dirty="0"/>
          </a:p>
        </p:txBody>
      </p:sp>
    </p:spTree>
    <p:extLst>
      <p:ext uri="{BB962C8B-B14F-4D97-AF65-F5344CB8AC3E}">
        <p14:creationId xmlns:p14="http://schemas.microsoft.com/office/powerpoint/2010/main" val="1259763559"/>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kument" ma:contentTypeID="0x010100B0A1D40947D65E40BB6E91DFCFD53F54" ma:contentTypeVersion="0" ma:contentTypeDescription="Vytvoří nový dokument" ma:contentTypeScope="" ma:versionID="3c928540bff0a9471aa4e70c8ccc87db">
  <xsd:schema xmlns:xsd="http://www.w3.org/2001/XMLSchema" xmlns:xs="http://www.w3.org/2001/XMLSchema" xmlns:p="http://schemas.microsoft.com/office/2006/metadata/properties" xmlns:ns2="1e9817b6-90c4-41d3-ae58-521874d850e1" targetNamespace="http://schemas.microsoft.com/office/2006/metadata/properties" ma:root="true" ma:fieldsID="b7aa810db77c1e97916297e3eb829263" ns2:_="">
    <xsd:import namespace="1e9817b6-90c4-41d3-ae58-521874d850e1"/>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9817b6-90c4-41d3-ae58-521874d850e1" elementFormDefault="qualified">
    <xsd:import namespace="http://schemas.microsoft.com/office/2006/documentManagement/types"/>
    <xsd:import namespace="http://schemas.microsoft.com/office/infopath/2007/PartnerControls"/>
    <xsd:element name="_dlc_DocId" ma:index="8" nillable="true" ma:displayName="Hodnota ID dokumentu" ma:description="Hodnota ID dokumentu přiřazená této položce" ma:internalName="_dlc_DocId" ma:readOnly="true">
      <xsd:simpleType>
        <xsd:restriction base="dms:Text"/>
      </xsd:simpleType>
    </xsd:element>
    <xsd:element name="_dlc_DocIdUrl" ma:index="9" nillable="true" ma:displayName="ID dokumentu" ma:description="Trvalý odkaz na tento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1e9817b6-90c4-41d3-ae58-521874d850e1">RSDCR-1295432720-123</_dlc_DocId>
    <_dlc_DocIdUrl xmlns="1e9817b6-90c4-41d3-ae58-521874d850e1">
      <Url>http://intranet.rsd.cz/useky/11000/_layouts/15/DocIdRedir.aspx?ID=RSDCR-1295432720-123</Url>
      <Description>RSDCR-1295432720-123</Description>
    </_dlc_DocIdUrl>
  </documentManagement>
</p:properties>
</file>

<file path=customXml/itemProps1.xml><?xml version="1.0" encoding="utf-8"?>
<ds:datastoreItem xmlns:ds="http://schemas.openxmlformats.org/officeDocument/2006/customXml" ds:itemID="{59B9644A-5123-4BAF-8D3A-01DBA1C8BA83}">
  <ds:schemaRefs>
    <ds:schemaRef ds:uri="http://schemas.microsoft.com/sharepoint/v3/contenttype/forms"/>
  </ds:schemaRefs>
</ds:datastoreItem>
</file>

<file path=customXml/itemProps2.xml><?xml version="1.0" encoding="utf-8"?>
<ds:datastoreItem xmlns:ds="http://schemas.openxmlformats.org/officeDocument/2006/customXml" ds:itemID="{87E93529-D924-4243-B59D-CA2083BA0867}">
  <ds:schemaRefs>
    <ds:schemaRef ds:uri="http://schemas.microsoft.com/sharepoint/events"/>
  </ds:schemaRefs>
</ds:datastoreItem>
</file>

<file path=customXml/itemProps3.xml><?xml version="1.0" encoding="utf-8"?>
<ds:datastoreItem xmlns:ds="http://schemas.openxmlformats.org/officeDocument/2006/customXml" ds:itemID="{47610B84-FDE8-4F2B-85B2-5B121A6000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9817b6-90c4-41d3-ae58-521874d850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ACDBA05-F9EA-477B-AE66-C47A02FADA87}">
  <ds:schemaRefs>
    <ds:schemaRef ds:uri="http://www.w3.org/XML/1998/namespace"/>
    <ds:schemaRef ds:uri="http://schemas.microsoft.com/office/2006/documentManagement/types"/>
    <ds:schemaRef ds:uri="http://purl.org/dc/terms/"/>
    <ds:schemaRef ds:uri="http://purl.org/dc/elements/1.1/"/>
    <ds:schemaRef ds:uri="http://schemas.openxmlformats.org/package/2006/metadata/core-properties"/>
    <ds:schemaRef ds:uri="1e9817b6-90c4-41d3-ae58-521874d850e1"/>
    <ds:schemaRef ds:uri="http://schemas.microsoft.com/office/2006/metadata/properties"/>
    <ds:schemaRef ds:uri="http://purl.org/dc/dcmityp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7360</TotalTime>
  <Words>1906</Words>
  <Application>Microsoft Office PowerPoint</Application>
  <PresentationFormat>Širokoúhlá obrazovka</PresentationFormat>
  <Paragraphs>91</Paragraphs>
  <Slides>12</Slides>
  <Notes>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12</vt:i4>
      </vt:variant>
    </vt:vector>
  </HeadingPairs>
  <TitlesOfParts>
    <vt:vector size="17" baseType="lpstr">
      <vt:lpstr>Helvetica</vt:lpstr>
      <vt:lpstr>Calibri</vt:lpstr>
      <vt:lpstr>Arial</vt:lpstr>
      <vt:lpstr>Calibri Light</vt:lpstr>
      <vt:lpstr>Motiv Office</vt:lpstr>
      <vt:lpstr>Právní odbor  ŘSD ČR</vt:lpstr>
      <vt:lpstr>Veřejné osvětlení a pozemní komunikace</vt:lpstr>
      <vt:lpstr>Prezentace aplikace PowerPoint</vt:lpstr>
      <vt:lpstr> Vodohospodářská díla jako součást pozemní komunikace </vt:lpstr>
      <vt:lpstr>Podchody</vt:lpstr>
      <vt:lpstr>Prezentace aplikace PowerPoint</vt:lpstr>
      <vt:lpstr>Odpočívky – právní rámec</vt:lpstr>
      <vt:lpstr> Připojování pozemních komunikací (§ 10 z. č. 13/1997 Sb., oPK) </vt:lpstr>
      <vt:lpstr>Silniční vegetace, oplocení komunikace</vt:lpstr>
      <vt:lpstr>Prezentace aplikace PowerPoint</vt:lpstr>
      <vt:lpstr>Prezentace aplikace PowerPoint</vt:lpstr>
      <vt:lpstr>  Děkuji za pozornost  marcela.burianova@rsd.cz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ŘSD</dc:title>
  <dc:creator>Štěpán Sedláček</dc:creator>
  <cp:lastModifiedBy>Burianová Marcela Ing.</cp:lastModifiedBy>
  <cp:revision>206</cp:revision>
  <cp:lastPrinted>2022-05-02T10:39:31Z</cp:lastPrinted>
  <dcterms:created xsi:type="dcterms:W3CDTF">2019-09-23T11:53:30Z</dcterms:created>
  <dcterms:modified xsi:type="dcterms:W3CDTF">2022-05-02T10:59:47Z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0x010100B0A1D40947D65E40BB6E91DFCFD53F54</vt:lpwstr>
  </property>
  <property fmtid="{D5CDD505-2E9C-101B-9397-08002B2CF9AE}" pid="3" name="_dlc_DocIdItemGuid">
    <vt:lpwstr>ddd3f702-bb6c-451b-a688-3388523e53f4</vt:lpwstr>
  </property>
</Properties>
</file>