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4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4" r:id="rId17"/>
    <p:sldId id="275" r:id="rId18"/>
    <p:sldId id="276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F8D63B-3058-4AE5-870F-B351A034B8AA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B14FFC-2B66-4BA8-9B77-9A69E87611B8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60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48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9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3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342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5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02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72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30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72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8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6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7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8A9BCB-43DC-40F2-A585-5C04469F24CB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0D66-667C-451D-9BEE-DC45C657B362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D8199-1356-48C2-9CE7-3923909C97C3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D08FEE-C96E-4108-ADF2-1B56988114B7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>
              <a:defRPr sz="4000" b="1" i="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8218CB-F694-456D-B094-CF4B03A33878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2E320-EA1E-406C-8577-FBEADA2C2227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300D4-C964-4DF9-8A16-3D93BDC1C2D8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5A7E1C-0000-4560-8E15-3BA8C00B1E63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03CC04-EF5D-4F42-B584-B9AD69246861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E31655-3294-454C-AB7A-BF31671706B1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obrázku 9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C64FB-3F8D-476F-B35E-EB99454A41EF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674F531A-9C8C-4D23-B9B7-E563D4CAA4DE}" type="datetime1">
              <a:rPr lang="cs-CZ" smtClean="0"/>
              <a:t>01.05.2023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620983"/>
            <a:ext cx="10363200" cy="1654232"/>
          </a:xfrm>
        </p:spPr>
        <p:txBody>
          <a:bodyPr rtlCol="0"/>
          <a:lstStyle/>
          <a:p>
            <a:pPr rtl="0"/>
            <a:r>
              <a:rPr lang="cs-CZ" dirty="0" smtClean="0"/>
              <a:t>ZIMNÍ ÚDRŽBA SILNIC 2022 – 2023</a:t>
            </a:r>
            <a:br>
              <a:rPr lang="cs-CZ" dirty="0" smtClean="0"/>
            </a:br>
            <a:r>
              <a:rPr lang="cs-CZ" dirty="0" smtClean="0"/>
              <a:t>SILNICE ii. A iii. TŘÍDY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9709" y="3886199"/>
            <a:ext cx="10631977" cy="2863735"/>
          </a:xfrm>
        </p:spPr>
        <p:txBody>
          <a:bodyPr rtlCol="0">
            <a:normAutofit/>
          </a:bodyPr>
          <a:lstStyle/>
          <a:p>
            <a:pPr rtl="0"/>
            <a:r>
              <a:rPr lang="cs-CZ" sz="8000" b="1" dirty="0" smtClean="0">
                <a:solidFill>
                  <a:schemeClr val="bg1"/>
                </a:solidFill>
              </a:rPr>
              <a:t>Sdružení SÚS ČR</a:t>
            </a:r>
          </a:p>
          <a:p>
            <a:pPr rtl="0"/>
            <a:endParaRPr lang="cs-CZ" sz="2400" b="1" dirty="0" smtClean="0">
              <a:solidFill>
                <a:schemeClr val="bg1"/>
              </a:solidFill>
            </a:endParaRPr>
          </a:p>
          <a:p>
            <a:pPr rtl="0"/>
            <a:r>
              <a:rPr lang="cs-C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Aktuální otázky správy a údržby pozemních komunikací</a:t>
            </a:r>
          </a:p>
          <a:p>
            <a:pPr rtl="0"/>
            <a:r>
              <a:rPr lang="cs-C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Hotel Devět skal na Milovech, 3. – 4.5.2023</a:t>
            </a:r>
            <a:endParaRPr lang="cs-CZ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8"/>
            <a:ext cx="10363200" cy="2136370"/>
          </a:xfrm>
        </p:spPr>
        <p:txBody>
          <a:bodyPr rtlCol="0"/>
          <a:lstStyle/>
          <a:p>
            <a:pPr rtl="0"/>
            <a:r>
              <a:rPr lang="cs-CZ" dirty="0" smtClean="0"/>
              <a:t>SILNIČNÍ SÍŤ čR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56298"/>
              </p:ext>
            </p:extLst>
          </p:nvPr>
        </p:nvGraphicFramePr>
        <p:xfrm>
          <a:off x="290949" y="3785005"/>
          <a:ext cx="11621184" cy="263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543">
                  <a:extLst>
                    <a:ext uri="{9D8B030D-6E8A-4147-A177-3AD203B41FA5}">
                      <a16:colId xmlns:a16="http://schemas.microsoft.com/office/drawing/2014/main" val="3560733656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750428883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3225421869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2374021160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3919940332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192637766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2364046407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3804186243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885340147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1401337846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1477287918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2403361548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1904067510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1105992344"/>
                    </a:ext>
                  </a:extLst>
                </a:gridCol>
                <a:gridCol w="684218">
                  <a:extLst>
                    <a:ext uri="{9D8B030D-6E8A-4147-A177-3AD203B41FA5}">
                      <a16:colId xmlns:a16="http://schemas.microsoft.com/office/drawing/2014/main" val="3749947217"/>
                    </a:ext>
                  </a:extLst>
                </a:gridCol>
                <a:gridCol w="831589">
                  <a:extLst>
                    <a:ext uri="{9D8B030D-6E8A-4147-A177-3AD203B41FA5}">
                      <a16:colId xmlns:a16="http://schemas.microsoft.com/office/drawing/2014/main" val="67622657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kraj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stav k 1.1.2023</a:t>
                      </a:r>
                      <a:endParaRPr lang="cs-CZ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3461308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Praha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Středočeský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Jihočeský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Plzeňský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Karlovarský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Ústecký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Liberecký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Královéhradecký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Pardubický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Vysočina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Jihomoravský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Olomoucký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Zlínský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Moravskoslezský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2687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dálnice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39 167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361 198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74 491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109 238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37 463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105 311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4 579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43 528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41 402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92 478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160 281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139 737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35 579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118 740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1 363 192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9739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silnice I.třídy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10 081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673 292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641 856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415 538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188 076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482 197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344 469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403 258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446 277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421 889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425 585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348 385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327 869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635 748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5 764 520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86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silnice II.třídy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29 805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2 395 309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1 636 660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1 493 289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473 280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902 997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485 663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931 166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928 889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1 632 177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1 468 887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935 480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513 365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843 429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14 670 396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090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silnice III.třídy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42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6 226 596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3 798 262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3 119 383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1 364 397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2 750 797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1 577 221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2 383 269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2 203 776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2 922 396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2 391 753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2 173 386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1 254 077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1 898 630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effectLst/>
                        </a:rPr>
                        <a:t>34 063 985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6055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79 095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9 656 395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6 151 269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5 137 448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2 063 216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4 241 302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2 411 932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3 761 221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3 620 344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5 068 940</a:t>
                      </a:r>
                      <a:endParaRPr lang="cs-CZ" sz="11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4 446 506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3 596 988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2 130 890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3 496 547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55 862 093</a:t>
                      </a:r>
                      <a:endParaRPr lang="cs-CZ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5817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6155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solidFill>
                            <a:srgbClr val="FF0000"/>
                          </a:solidFill>
                          <a:effectLst/>
                        </a:rPr>
                        <a:t>z toho II. a III. tř.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29 847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8 621 905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5 434 922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4 612 672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1 837 677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3 653 794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>
                          <a:solidFill>
                            <a:srgbClr val="FF0000"/>
                          </a:solidFill>
                          <a:effectLst/>
                        </a:rPr>
                        <a:t>2 062 884</a:t>
                      </a:r>
                      <a:endParaRPr lang="cs-CZ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3 314 435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3 132 665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4 554 573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3 860 640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3 108 866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1 767 442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2 742 059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48 734 381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41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8"/>
            <a:ext cx="10363200" cy="1812174"/>
          </a:xfrm>
        </p:spPr>
        <p:txBody>
          <a:bodyPr rtlCol="0"/>
          <a:lstStyle/>
          <a:p>
            <a:pPr rtl="0"/>
            <a:r>
              <a:rPr lang="cs-CZ" dirty="0" smtClean="0"/>
              <a:t>SILNIČNÍ SÍŤ čR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14" y="2443942"/>
            <a:ext cx="997377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615143"/>
            <a:ext cx="10363200" cy="1579417"/>
          </a:xfrm>
        </p:spPr>
        <p:txBody>
          <a:bodyPr rtlCol="0"/>
          <a:lstStyle/>
          <a:p>
            <a:pPr rtl="0"/>
            <a:r>
              <a:rPr lang="cs-CZ" dirty="0" smtClean="0"/>
              <a:t>ZIMNÍ ÚDRŽBA SILNIC 2022 – 2023</a:t>
            </a:r>
            <a:br>
              <a:rPr lang="cs-CZ" dirty="0" smtClean="0"/>
            </a:br>
            <a:r>
              <a:rPr lang="cs-CZ" dirty="0" smtClean="0"/>
              <a:t>SILNICE ii. A iii. TŘÍDY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414155"/>
            <a:ext cx="9401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615143"/>
            <a:ext cx="10363200" cy="1579417"/>
          </a:xfrm>
        </p:spPr>
        <p:txBody>
          <a:bodyPr rtlCol="0"/>
          <a:lstStyle/>
          <a:p>
            <a:pPr rtl="0"/>
            <a:r>
              <a:rPr lang="cs-CZ" dirty="0" smtClean="0"/>
              <a:t>ZIMNÍ ÚDRŽBA SILNIC 2022 – 2023</a:t>
            </a:r>
            <a:br>
              <a:rPr lang="cs-CZ" dirty="0" smtClean="0"/>
            </a:br>
            <a:r>
              <a:rPr lang="cs-CZ" dirty="0" smtClean="0"/>
              <a:t>SILNICE ii. A iii. TŘÍDY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464030"/>
            <a:ext cx="9401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615143"/>
            <a:ext cx="10363200" cy="1579417"/>
          </a:xfrm>
        </p:spPr>
        <p:txBody>
          <a:bodyPr rtlCol="0"/>
          <a:lstStyle/>
          <a:p>
            <a:pPr rtl="0"/>
            <a:r>
              <a:rPr lang="cs-CZ" dirty="0" smtClean="0"/>
              <a:t>ZIMNÍ ÚDRŽBA SILNIC 2022 – 2023</a:t>
            </a:r>
            <a:br>
              <a:rPr lang="cs-CZ" dirty="0" smtClean="0"/>
            </a:br>
            <a:r>
              <a:rPr lang="cs-CZ" dirty="0" smtClean="0"/>
              <a:t>SILNICE ii. A iii. TŘÍDY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439093"/>
            <a:ext cx="9401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615143"/>
            <a:ext cx="10363200" cy="1579417"/>
          </a:xfrm>
        </p:spPr>
        <p:txBody>
          <a:bodyPr rtlCol="0"/>
          <a:lstStyle/>
          <a:p>
            <a:pPr rtl="0"/>
            <a:r>
              <a:rPr lang="cs-CZ" dirty="0" smtClean="0"/>
              <a:t>ZIMNÍ ÚDRŽBA SILNIC 2022 – 2023</a:t>
            </a:r>
            <a:br>
              <a:rPr lang="cs-CZ" dirty="0" smtClean="0"/>
            </a:br>
            <a:r>
              <a:rPr lang="cs-CZ" dirty="0" smtClean="0"/>
              <a:t>SILNICE ii. A iii. TŘÍDY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914400" y="3886199"/>
            <a:ext cx="10557164" cy="286373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Za Sdružení SÚS ČR</a:t>
            </a:r>
          </a:p>
          <a:p>
            <a:r>
              <a:rPr lang="cs-CZ" b="1" dirty="0">
                <a:solidFill>
                  <a:schemeClr val="bg1"/>
                </a:solidFill>
              </a:rPr>
              <a:t>Ing. Z</a:t>
            </a:r>
            <a:r>
              <a:rPr lang="cs-CZ" b="1" dirty="0" smtClean="0">
                <a:solidFill>
                  <a:schemeClr val="bg1"/>
                </a:solidFill>
              </a:rPr>
              <a:t>deněk Komůrka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SÚS JMK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Aktuální otázky správy a údržby pozemních komunikací</a:t>
            </a:r>
          </a:p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Hotel Devět skal na Milovech, 3. – 4.5.2023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3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7"/>
            <a:ext cx="10363200" cy="2518757"/>
          </a:xfrm>
        </p:spPr>
        <p:txBody>
          <a:bodyPr rtlCol="0"/>
          <a:lstStyle/>
          <a:p>
            <a:pPr rtl="0"/>
            <a:r>
              <a:rPr lang="cs-CZ" dirty="0" smtClean="0"/>
              <a:t>NÁKLADY ZÚS </a:t>
            </a:r>
            <a:br>
              <a:rPr lang="cs-CZ" dirty="0" smtClean="0"/>
            </a:br>
            <a:r>
              <a:rPr lang="cs-CZ" dirty="0" smtClean="0"/>
              <a:t>KALENDÁŘNÍ ROKY 2002 - 2022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9709" y="3886200"/>
            <a:ext cx="10631977" cy="2788920"/>
          </a:xfrm>
        </p:spPr>
        <p:txBody>
          <a:bodyPr rtlCol="0">
            <a:normAutofit/>
          </a:bodyPr>
          <a:lstStyle/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PRŮMĚR			</a:t>
            </a:r>
            <a:r>
              <a:rPr lang="cs-CZ" b="1" dirty="0" smtClean="0">
                <a:solidFill>
                  <a:srgbClr val="FFFF00"/>
                </a:solidFill>
              </a:rPr>
              <a:t>2 184 MIL. KČ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NEJNIŽŠÍ - 2014	</a:t>
            </a:r>
            <a:r>
              <a:rPr lang="cs-CZ" b="1" dirty="0" smtClean="0">
                <a:solidFill>
                  <a:srgbClr val="FFFF00"/>
                </a:solidFill>
              </a:rPr>
              <a:t>1 345 MIL. KČ</a:t>
            </a:r>
            <a:r>
              <a:rPr lang="cs-CZ" b="1" dirty="0" smtClean="0">
                <a:solidFill>
                  <a:schemeClr val="bg1"/>
                </a:solidFill>
              </a:rPr>
              <a:t>		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NEJVYŠŠÍ - 2021	</a:t>
            </a:r>
            <a:r>
              <a:rPr lang="cs-CZ" b="1" dirty="0" smtClean="0">
                <a:solidFill>
                  <a:srgbClr val="FFFF00"/>
                </a:solidFill>
              </a:rPr>
              <a:t>3 143 MIL. KČ</a:t>
            </a:r>
            <a:r>
              <a:rPr lang="cs-CZ" b="1" dirty="0" smtClean="0">
                <a:solidFill>
                  <a:schemeClr val="bg1"/>
                </a:solidFill>
              </a:rPr>
              <a:t>	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ROK 2022			</a:t>
            </a:r>
            <a:r>
              <a:rPr lang="cs-CZ" b="1" dirty="0" smtClean="0">
                <a:solidFill>
                  <a:srgbClr val="FFFF00"/>
                </a:solidFill>
              </a:rPr>
              <a:t>2 589 MIL. KČ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7"/>
            <a:ext cx="10363200" cy="1679171"/>
          </a:xfrm>
        </p:spPr>
        <p:txBody>
          <a:bodyPr rtlCol="0"/>
          <a:lstStyle/>
          <a:p>
            <a:pPr rtl="0"/>
            <a:r>
              <a:rPr lang="cs-CZ" dirty="0" smtClean="0"/>
              <a:t>NÁKLADY ZÚS </a:t>
            </a:r>
            <a:br>
              <a:rPr lang="cs-CZ" dirty="0" smtClean="0"/>
            </a:br>
            <a:r>
              <a:rPr lang="cs-CZ" dirty="0" smtClean="0"/>
              <a:t>KALENDÁŘNÍ ROKY 2002 - 2022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05" y="2176808"/>
            <a:ext cx="10138995" cy="43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7"/>
            <a:ext cx="10363200" cy="2518757"/>
          </a:xfrm>
        </p:spPr>
        <p:txBody>
          <a:bodyPr rtlCol="0"/>
          <a:lstStyle/>
          <a:p>
            <a:pPr rtl="0"/>
            <a:r>
              <a:rPr lang="cs-CZ" dirty="0" smtClean="0"/>
              <a:t>NÁKLADY ZÚS </a:t>
            </a:r>
            <a:br>
              <a:rPr lang="cs-CZ" dirty="0" smtClean="0"/>
            </a:br>
            <a:r>
              <a:rPr lang="cs-CZ" dirty="0" smtClean="0"/>
              <a:t>ZIMNÍ OBDOBÍ 2002/03 – 2022/23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9709" y="3886200"/>
            <a:ext cx="10631977" cy="2788920"/>
          </a:xfrm>
        </p:spPr>
        <p:txBody>
          <a:bodyPr rtlCol="0">
            <a:normAutofit/>
          </a:bodyPr>
          <a:lstStyle/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PRŮMĚR			</a:t>
            </a:r>
            <a:r>
              <a:rPr lang="cs-CZ" b="1" dirty="0" smtClean="0">
                <a:solidFill>
                  <a:srgbClr val="FFFF00"/>
                </a:solidFill>
              </a:rPr>
              <a:t>2 207 MIL. KČ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NEJNIŽŠÍ – 2013/14	</a:t>
            </a:r>
            <a:r>
              <a:rPr lang="cs-CZ" b="1" dirty="0" smtClean="0">
                <a:solidFill>
                  <a:srgbClr val="FFFF00"/>
                </a:solidFill>
              </a:rPr>
              <a:t>1 433 MIL. KČ</a:t>
            </a:r>
            <a:r>
              <a:rPr lang="cs-CZ" b="1" dirty="0" smtClean="0">
                <a:solidFill>
                  <a:schemeClr val="bg1"/>
                </a:solidFill>
              </a:rPr>
              <a:t>		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NEJVYŠŠÍ – 2005/06	</a:t>
            </a:r>
            <a:r>
              <a:rPr lang="cs-CZ" b="1" dirty="0" smtClean="0">
                <a:solidFill>
                  <a:srgbClr val="FFFF00"/>
                </a:solidFill>
              </a:rPr>
              <a:t>2 879 MIL. KČ</a:t>
            </a:r>
            <a:r>
              <a:rPr lang="cs-CZ" b="1" dirty="0" smtClean="0">
                <a:solidFill>
                  <a:schemeClr val="bg1"/>
                </a:solidFill>
              </a:rPr>
              <a:t>	</a:t>
            </a:r>
          </a:p>
          <a:p>
            <a:pPr algn="l" rtl="0"/>
            <a:r>
              <a:rPr lang="cs-CZ" b="1" dirty="0" smtClean="0">
                <a:solidFill>
                  <a:schemeClr val="bg1"/>
                </a:solidFill>
              </a:rPr>
              <a:t>ZIMA</a:t>
            </a:r>
            <a:r>
              <a:rPr lang="cs-CZ" b="1" dirty="0" smtClean="0">
                <a:solidFill>
                  <a:schemeClr val="bg1"/>
                </a:solidFill>
              </a:rPr>
              <a:t> 2022/23</a:t>
            </a:r>
            <a:r>
              <a:rPr lang="cs-CZ" b="1" dirty="0" smtClean="0">
                <a:solidFill>
                  <a:schemeClr val="bg1"/>
                </a:solidFill>
              </a:rPr>
              <a:t>		</a:t>
            </a:r>
            <a:r>
              <a:rPr lang="cs-CZ" b="1" dirty="0" smtClean="0">
                <a:solidFill>
                  <a:srgbClr val="FFFF00"/>
                </a:solidFill>
              </a:rPr>
              <a:t>2 666 MIL. KČ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8"/>
            <a:ext cx="10363200" cy="1712422"/>
          </a:xfrm>
        </p:spPr>
        <p:txBody>
          <a:bodyPr rtlCol="0"/>
          <a:lstStyle/>
          <a:p>
            <a:pPr rtl="0"/>
            <a:r>
              <a:rPr lang="cs-CZ" dirty="0" smtClean="0"/>
              <a:t>NÁKLADY ZÚS </a:t>
            </a:r>
            <a:br>
              <a:rPr lang="cs-CZ" dirty="0" smtClean="0"/>
            </a:br>
            <a:r>
              <a:rPr lang="cs-CZ" dirty="0" smtClean="0"/>
              <a:t>ZIMNÍ OBDOBÍ 2002/03 – 2022/23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79" y="2152997"/>
            <a:ext cx="10211842" cy="44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7"/>
            <a:ext cx="10363200" cy="1679171"/>
          </a:xfrm>
        </p:spPr>
        <p:txBody>
          <a:bodyPr rtlCol="0"/>
          <a:lstStyle/>
          <a:p>
            <a:pPr rtl="0"/>
            <a:r>
              <a:rPr lang="cs-CZ" dirty="0" smtClean="0"/>
              <a:t>SPOTŘEBA SOLI </a:t>
            </a:r>
            <a:br>
              <a:rPr lang="cs-CZ" dirty="0" smtClean="0"/>
            </a:br>
            <a:r>
              <a:rPr lang="cs-CZ" dirty="0" smtClean="0"/>
              <a:t>KALENDÁŘNÍ ROKY 2002 - 2022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91" y="2160183"/>
            <a:ext cx="10048240" cy="44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8"/>
            <a:ext cx="10363200" cy="1712422"/>
          </a:xfrm>
        </p:spPr>
        <p:txBody>
          <a:bodyPr rtlCol="0"/>
          <a:lstStyle/>
          <a:p>
            <a:pPr rtl="0"/>
            <a:r>
              <a:rPr lang="cs-CZ" dirty="0" smtClean="0"/>
              <a:t>SPOTŘEBA SOLI </a:t>
            </a:r>
            <a:br>
              <a:rPr lang="cs-CZ" dirty="0" smtClean="0"/>
            </a:br>
            <a:r>
              <a:rPr lang="cs-CZ" dirty="0" smtClean="0"/>
              <a:t>ZIMNÍ OBDOBÍ 2002/03 – 2022/23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01" y="2152996"/>
            <a:ext cx="10028791" cy="44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7"/>
            <a:ext cx="10363200" cy="1679171"/>
          </a:xfrm>
        </p:spPr>
        <p:txBody>
          <a:bodyPr rtlCol="0"/>
          <a:lstStyle/>
          <a:p>
            <a:pPr rtl="0"/>
            <a:r>
              <a:rPr lang="cs-CZ" dirty="0" smtClean="0"/>
              <a:t>SPOTŘEBA INERTU </a:t>
            </a:r>
            <a:br>
              <a:rPr lang="cs-CZ" dirty="0" smtClean="0"/>
            </a:br>
            <a:r>
              <a:rPr lang="cs-CZ" dirty="0" smtClean="0"/>
              <a:t>KALENDÁŘNÍ ROKY 2002 - 2022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64" y="2110307"/>
            <a:ext cx="9960640" cy="44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57448"/>
            <a:ext cx="10363200" cy="1712422"/>
          </a:xfrm>
        </p:spPr>
        <p:txBody>
          <a:bodyPr rtlCol="0"/>
          <a:lstStyle/>
          <a:p>
            <a:pPr rtl="0"/>
            <a:r>
              <a:rPr lang="cs-CZ" dirty="0" smtClean="0"/>
              <a:t>SPOTŘEBA INERTU </a:t>
            </a:r>
            <a:br>
              <a:rPr lang="cs-CZ" dirty="0" smtClean="0"/>
            </a:br>
            <a:r>
              <a:rPr lang="cs-CZ" dirty="0" smtClean="0"/>
              <a:t>ZIMNÍ OBDOBÍ 2002/03 – 2022/23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29" y="2135245"/>
            <a:ext cx="10027141" cy="4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motivem oceá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910_TF03460535.potx" id="{F3E17EA1-4403-46BE-B5AD-7DA7F9E15B7C}" vid="{C49D3ED2-D431-41A7-9359-5D043036C497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s motivem oceánu</Template>
  <TotalTime>85</TotalTime>
  <Words>563</Words>
  <Application>Microsoft Office PowerPoint</Application>
  <PresentationFormat>Širokoúhlá obrazovka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Šablona s motivem oceánu</vt:lpstr>
      <vt:lpstr>ZIMNÍ ÚDRŽBA SILNIC 2022 – 2023 SILNICE ii. A iii. TŘÍDY</vt:lpstr>
      <vt:lpstr>NÁKLADY ZÚS  KALENDÁŘNÍ ROKY 2002 - 2022</vt:lpstr>
      <vt:lpstr>NÁKLADY ZÚS  KALENDÁŘNÍ ROKY 2002 - 2022</vt:lpstr>
      <vt:lpstr>NÁKLADY ZÚS  ZIMNÍ OBDOBÍ 2002/03 – 2022/23</vt:lpstr>
      <vt:lpstr>NÁKLADY ZÚS  ZIMNÍ OBDOBÍ 2002/03 – 2022/23</vt:lpstr>
      <vt:lpstr>SPOTŘEBA SOLI  KALENDÁŘNÍ ROKY 2002 - 2022</vt:lpstr>
      <vt:lpstr>SPOTŘEBA SOLI  ZIMNÍ OBDOBÍ 2002/03 – 2022/23</vt:lpstr>
      <vt:lpstr>SPOTŘEBA INERTU  KALENDÁŘNÍ ROKY 2002 - 2022</vt:lpstr>
      <vt:lpstr>SPOTŘEBA INERTU  ZIMNÍ OBDOBÍ 2002/03 – 2022/23</vt:lpstr>
      <vt:lpstr>SILNIČNÍ SÍŤ čR</vt:lpstr>
      <vt:lpstr>SILNIČNÍ SÍŤ čR</vt:lpstr>
      <vt:lpstr>ZIMNÍ ÚDRŽBA SILNIC 2022 – 2023 SILNICE ii. A iii. TŘÍDY</vt:lpstr>
      <vt:lpstr>ZIMNÍ ÚDRŽBA SILNIC 2022 – 2023 SILNICE ii. A iii. TŘÍDY</vt:lpstr>
      <vt:lpstr>ZIMNÍ ÚDRŽBA SILNIC 2022 – 2023 SILNICE ii. A iii. TŘÍDY</vt:lpstr>
      <vt:lpstr>ZIMNÍ ÚDRŽBA SILNIC 2022 – 2023 SILNICE ii. A iii. TŘÍDY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ZIMNÍ ÚDRŽBA SILNIC 2022 – 2023 SILNICE ii. A iii. TŘÍDY</dc:title>
  <dc:creator>Komůrka Zdeněk</dc:creator>
  <cp:lastModifiedBy>Komůrka Zdeněk</cp:lastModifiedBy>
  <cp:revision>15</cp:revision>
  <dcterms:created xsi:type="dcterms:W3CDTF">2023-04-27T10:57:10Z</dcterms:created>
  <dcterms:modified xsi:type="dcterms:W3CDTF">2023-05-01T13:04:44Z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